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36"/>
  </p:notesMasterIdLst>
  <p:sldIdLst>
    <p:sldId id="273" r:id="rId2"/>
    <p:sldId id="359" r:id="rId3"/>
    <p:sldId id="360" r:id="rId4"/>
    <p:sldId id="373" r:id="rId5"/>
    <p:sldId id="361" r:id="rId6"/>
    <p:sldId id="362" r:id="rId7"/>
    <p:sldId id="372" r:id="rId8"/>
    <p:sldId id="378" r:id="rId9"/>
    <p:sldId id="376" r:id="rId10"/>
    <p:sldId id="346" r:id="rId11"/>
    <p:sldId id="349" r:id="rId12"/>
    <p:sldId id="351" r:id="rId13"/>
    <p:sldId id="350" r:id="rId14"/>
    <p:sldId id="364" r:id="rId15"/>
    <p:sldId id="342" r:id="rId16"/>
    <p:sldId id="352" r:id="rId17"/>
    <p:sldId id="382" r:id="rId18"/>
    <p:sldId id="370" r:id="rId19"/>
    <p:sldId id="354" r:id="rId20"/>
    <p:sldId id="355" r:id="rId21"/>
    <p:sldId id="353" r:id="rId22"/>
    <p:sldId id="375" r:id="rId23"/>
    <p:sldId id="377" r:id="rId24"/>
    <p:sldId id="366" r:id="rId25"/>
    <p:sldId id="379" r:id="rId26"/>
    <p:sldId id="381" r:id="rId27"/>
    <p:sldId id="380" r:id="rId28"/>
    <p:sldId id="347" r:id="rId29"/>
    <p:sldId id="371" r:id="rId30"/>
    <p:sldId id="369" r:id="rId31"/>
    <p:sldId id="368" r:id="rId32"/>
    <p:sldId id="367" r:id="rId33"/>
    <p:sldId id="358" r:id="rId34"/>
    <p:sldId id="374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втор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B1C19"/>
    <a:srgbClr val="951E1B"/>
    <a:srgbClr val="921D1A"/>
    <a:srgbClr val="FF3300"/>
    <a:srgbClr val="BC2622"/>
    <a:srgbClr val="FF9966"/>
    <a:srgbClr val="A1381B"/>
    <a:srgbClr val="9F20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54" autoAdjust="0"/>
    <p:restoredTop sz="99878" autoAdjust="0"/>
  </p:normalViewPr>
  <p:slideViewPr>
    <p:cSldViewPr snapToGrid="0">
      <p:cViewPr>
        <p:scale>
          <a:sx n="100" d="100"/>
          <a:sy n="100" d="100"/>
        </p:scale>
        <p:origin x="-306" y="-29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042C2B-0A25-4FD8-931A-F6C1F7308BE2}" type="datetimeFigureOut">
              <a:rPr lang="ru-RU" smtClean="0"/>
              <a:t>25.04.2019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D44A1A-803A-44B0-A0D7-86B4B9DF8C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28406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44A1A-803A-44B0-A0D7-86B4B9DF8CD4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0962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44A1A-803A-44B0-A0D7-86B4B9DF8CD4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99838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44A1A-803A-44B0-A0D7-86B4B9DF8CD4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99838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44A1A-803A-44B0-A0D7-86B4B9DF8CD4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99838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44A1A-803A-44B0-A0D7-86B4B9DF8CD4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99838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44A1A-803A-44B0-A0D7-86B4B9DF8CD4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99838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44A1A-803A-44B0-A0D7-86B4B9DF8CD4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99838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44A1A-803A-44B0-A0D7-86B4B9DF8CD4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99838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44A1A-803A-44B0-A0D7-86B4B9DF8CD4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99838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44A1A-803A-44B0-A0D7-86B4B9DF8CD4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99838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44A1A-803A-44B0-A0D7-86B4B9DF8CD4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99838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44A1A-803A-44B0-A0D7-86B4B9DF8CD4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99838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44A1A-803A-44B0-A0D7-86B4B9DF8CD4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99838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44A1A-803A-44B0-A0D7-86B4B9DF8CD4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99838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44A1A-803A-44B0-A0D7-86B4B9DF8CD4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99838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44A1A-803A-44B0-A0D7-86B4B9DF8CD4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99838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44A1A-803A-44B0-A0D7-86B4B9DF8CD4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99838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44A1A-803A-44B0-A0D7-86B4B9DF8CD4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99838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44A1A-803A-44B0-A0D7-86B4B9DF8CD4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998388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44A1A-803A-44B0-A0D7-86B4B9DF8CD4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99838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44A1A-803A-44B0-A0D7-86B4B9DF8CD4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998388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44A1A-803A-44B0-A0D7-86B4B9DF8CD4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99838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44A1A-803A-44B0-A0D7-86B4B9DF8CD4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998388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44A1A-803A-44B0-A0D7-86B4B9DF8CD4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998388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44A1A-803A-44B0-A0D7-86B4B9DF8CD4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998388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44A1A-803A-44B0-A0D7-86B4B9DF8CD4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998388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44A1A-803A-44B0-A0D7-86B4B9DF8CD4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998388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44A1A-803A-44B0-A0D7-86B4B9DF8CD4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99838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44A1A-803A-44B0-A0D7-86B4B9DF8CD4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99838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44A1A-803A-44B0-A0D7-86B4B9DF8CD4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99838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44A1A-803A-44B0-A0D7-86B4B9DF8CD4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99838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44A1A-803A-44B0-A0D7-86B4B9DF8CD4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99838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44A1A-803A-44B0-A0D7-86B4B9DF8CD4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99838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44A1A-803A-44B0-A0D7-86B4B9DF8CD4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9983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00657-BA89-45B4-92D1-BDA665193937}" type="datetimeFigureOut">
              <a:rPr lang="ru-RU" smtClean="0"/>
              <a:t>25.04.2019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93658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00657-BA89-45B4-92D1-BDA665193937}" type="datetimeFigureOut">
              <a:rPr lang="ru-RU" smtClean="0"/>
              <a:t>25.04.2019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7993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00657-BA89-45B4-92D1-BDA665193937}" type="datetimeFigureOut">
              <a:rPr lang="ru-RU" smtClean="0"/>
              <a:t>25.04.2019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005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00657-BA89-45B4-92D1-BDA665193937}" type="datetimeFigureOut">
              <a:rPr lang="ru-RU" smtClean="0"/>
              <a:t>25.04.2019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0769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00657-BA89-45B4-92D1-BDA665193937}" type="datetimeFigureOut">
              <a:rPr lang="ru-RU" smtClean="0"/>
              <a:t>25.04.2019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3810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00657-BA89-45B4-92D1-BDA665193937}" type="datetimeFigureOut">
              <a:rPr lang="ru-RU" smtClean="0"/>
              <a:t>25.04.2019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8793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00657-BA89-45B4-92D1-BDA665193937}" type="datetimeFigureOut">
              <a:rPr lang="ru-RU" smtClean="0"/>
              <a:t>25.04.2019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8070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00657-BA89-45B4-92D1-BDA665193937}" type="datetimeFigureOut">
              <a:rPr lang="ru-RU" smtClean="0"/>
              <a:t>25.04.2019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5945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00657-BA89-45B4-92D1-BDA665193937}" type="datetimeFigureOut">
              <a:rPr lang="ru-RU" smtClean="0"/>
              <a:t>25.04.2019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9978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00657-BA89-45B4-92D1-BDA665193937}" type="datetimeFigureOut">
              <a:rPr lang="ru-RU" smtClean="0"/>
              <a:t>25.04.2019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3443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00657-BA89-45B4-92D1-BDA665193937}" type="datetimeFigureOut">
              <a:rPr lang="ru-RU" smtClean="0"/>
              <a:t>25.04.2019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64135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B00657-BA89-45B4-92D1-BDA665193937}" type="datetimeFigureOut">
              <a:rPr lang="ru-RU" smtClean="0"/>
              <a:t>25.04.2019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EE6F05-D455-437C-ABB7-7DD1B6AFFA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6713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gif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30.jpe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2.png"/><Relationship Id="rId7" Type="http://schemas.openxmlformats.org/officeDocument/2006/relationships/image" Target="../media/image74.jpeg"/><Relationship Id="rId12" Type="http://schemas.openxmlformats.org/officeDocument/2006/relationships/image" Target="../media/image7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3.png"/><Relationship Id="rId10" Type="http://schemas.openxmlformats.org/officeDocument/2006/relationships/image" Target="../media/image77.jpeg"/><Relationship Id="rId4" Type="http://schemas.openxmlformats.org/officeDocument/2006/relationships/image" Target="../media/image2.png"/><Relationship Id="rId9" Type="http://schemas.openxmlformats.org/officeDocument/2006/relationships/image" Target="../media/image7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3.png"/><Relationship Id="rId9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3904162"/>
            <a:ext cx="9123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921D1A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United Elements Group</a:t>
            </a:r>
            <a:endParaRPr lang="ru-RU" sz="3600" b="1" dirty="0">
              <a:solidFill>
                <a:srgbClr val="921D1A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3198247"/>
            <a:ext cx="91232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921D1A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Референс-лист </a:t>
            </a:r>
            <a:r>
              <a:rPr lang="ru-RU" sz="3200" b="1" dirty="0" smtClean="0">
                <a:solidFill>
                  <a:srgbClr val="921D1A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объектов </a:t>
            </a:r>
            <a:r>
              <a:rPr lang="en-US" sz="3200" b="1" dirty="0" smtClean="0">
                <a:solidFill>
                  <a:srgbClr val="921D1A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Pioneer</a:t>
            </a:r>
            <a:endParaRPr lang="ru-RU" sz="3200" b="1" dirty="0">
              <a:solidFill>
                <a:srgbClr val="921D1A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598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158298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6093296"/>
            <a:ext cx="648072" cy="6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97444" y="-22011"/>
            <a:ext cx="8913787" cy="16409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altLang="ru-RU" sz="2400" dirty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Государственный комитет </a:t>
            </a:r>
            <a:endParaRPr lang="ru-RU" altLang="ru-RU" sz="2400" dirty="0" smtClean="0">
              <a:solidFill>
                <a:srgbClr val="951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defRPr/>
            </a:pPr>
            <a:r>
              <a:rPr lang="ru-RU" altLang="ru-RU" sz="24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altLang="ru-RU" sz="2400" dirty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земле </a:t>
            </a:r>
            <a:r>
              <a:rPr lang="ru-RU" altLang="ru-RU" sz="24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altLang="ru-RU" sz="2400" dirty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картографии, </a:t>
            </a:r>
            <a:endParaRPr lang="ru-RU" altLang="ru-RU" sz="2400" dirty="0" smtClean="0">
              <a:solidFill>
                <a:srgbClr val="951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defRPr/>
            </a:pPr>
            <a:r>
              <a:rPr lang="ru-RU" altLang="ru-RU" sz="24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Баку, Азербайджан</a:t>
            </a:r>
            <a:endParaRPr lang="ru-RU" altLang="ru-RU" sz="2400" dirty="0">
              <a:solidFill>
                <a:srgbClr val="951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AutoShape 2" descr="Картинки по запросу преимуществ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Picture 4" descr="http://azerbaijans.com/uploads/standartlasdirma2323423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38193" y="3360204"/>
            <a:ext cx="3517085" cy="2637814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://www.google.ru/url?sa=i&amp;source=images&amp;cd=&amp;docid=jZyhH_X0rSB1VM&amp;tbnid=34U6N8sh7CDDsM&amp;ved=0CAUQjBw&amp;url=http%3A%2F%2Folaylar.az%2Ffoto%2Fxeberler%2Fdtxk.jpeg&amp;ei=yZ5GU9CZJ5TM4QTV1oDADQ&amp;psig=AFQjCNH2zForszl9MlR5rYiKrTPkLGA3rw&amp;ust=139722349769817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7402" y="3359602"/>
            <a:ext cx="3567199" cy="2637814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Объект 8"/>
          <p:cNvSpPr txBox="1">
            <a:spLocks/>
          </p:cNvSpPr>
          <p:nvPr/>
        </p:nvSpPr>
        <p:spPr>
          <a:xfrm>
            <a:off x="857402" y="1648919"/>
            <a:ext cx="7497876" cy="161890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Азербайджан известен жарким и сухим климатом, поэтому вопрос комфортного пребывания человека в помещении очень важен. Бесперебойную 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работу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и комфортный климат обеспечивают  </a:t>
            </a:r>
          </a:p>
          <a:p>
            <a:pPr marL="0" indent="0" algn="just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20 VRF систем общей мощностью 1600 кВт.</a:t>
            </a:r>
          </a:p>
        </p:txBody>
      </p:sp>
    </p:spTree>
    <p:extLst>
      <p:ext uri="{BB962C8B-B14F-4D97-AF65-F5344CB8AC3E}">
        <p14:creationId xmlns:p14="http://schemas.microsoft.com/office/powerpoint/2010/main" val="2299863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158298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6093296"/>
            <a:ext cx="648072" cy="6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61995" y="97910"/>
            <a:ext cx="8229057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altLang="ru-RU" sz="2400" dirty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ОАО «НИИЭТ</a:t>
            </a:r>
            <a:r>
              <a:rPr lang="ru-RU" altLang="ru-RU" sz="24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», </a:t>
            </a:r>
            <a:r>
              <a:rPr lang="ru-RU" altLang="ru-RU" sz="2400" dirty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Воронеж</a:t>
            </a:r>
          </a:p>
        </p:txBody>
      </p:sp>
      <p:sp>
        <p:nvSpPr>
          <p:cNvPr id="2" name="AutoShape 2" descr="Картинки по запросу преимуществ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Объект 8"/>
          <p:cNvSpPr txBox="1">
            <a:spLocks/>
          </p:cNvSpPr>
          <p:nvPr/>
        </p:nvSpPr>
        <p:spPr>
          <a:xfrm>
            <a:off x="2053653" y="1241150"/>
            <a:ext cx="6800854" cy="275152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В настоящее время НИИ электронной техники представляет собой современное, динамично развивающееся предприятие, которое входит в число ведущих предприятий электронной отрасли промышленности.</a:t>
            </a:r>
          </a:p>
          <a:p>
            <a:pPr marL="0" indent="0" algn="just"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Для точного и эффективного производства необходимо поддерживать стабильный уровень температур, с чем успешно справляется установленная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VRF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система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Pioneer.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686" y="1488006"/>
            <a:ext cx="1441450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76524" y="3617182"/>
            <a:ext cx="4477984" cy="2817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3207" y="3617182"/>
            <a:ext cx="2403276" cy="2748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7684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158298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6093296"/>
            <a:ext cx="648072" cy="6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57065" y="97909"/>
            <a:ext cx="8229057" cy="1311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altLang="ru-RU" sz="2400" dirty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Многофункциональный центр </a:t>
            </a:r>
            <a:endParaRPr lang="ru-RU" altLang="ru-RU" sz="2400" dirty="0" smtClean="0">
              <a:solidFill>
                <a:srgbClr val="951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defRPr/>
            </a:pPr>
            <a:r>
              <a:rPr lang="ru-RU" altLang="ru-RU" sz="24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предоставления </a:t>
            </a:r>
            <a:r>
              <a:rPr lang="ru-RU" altLang="ru-RU" sz="2400" dirty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государственных </a:t>
            </a:r>
            <a:endParaRPr lang="en-US" altLang="ru-RU" sz="2400" dirty="0" smtClean="0">
              <a:solidFill>
                <a:srgbClr val="951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defRPr/>
            </a:pPr>
            <a:r>
              <a:rPr lang="ru-RU" altLang="ru-RU" sz="24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altLang="ru-RU" sz="2400" dirty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муниципальных услуг, Солнечногорск</a:t>
            </a:r>
          </a:p>
        </p:txBody>
      </p:sp>
      <p:sp>
        <p:nvSpPr>
          <p:cNvPr id="2" name="AutoShape 2" descr="Картинки по запросу преимуществ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Picture 2" descr="\\sp.gl.rus\spb_dc\Profiles\KAkhmatova\Рабочий стол\bd2bcafb1885d9e1301e96471890dc7e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045" y="2157490"/>
            <a:ext cx="1979530" cy="1209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бъект 8"/>
          <p:cNvSpPr>
            <a:spLocks noGrp="1"/>
          </p:cNvSpPr>
          <p:nvPr>
            <p:ph sz="half" idx="4294967295"/>
          </p:nvPr>
        </p:nvSpPr>
        <p:spPr>
          <a:xfrm>
            <a:off x="2458387" y="1791975"/>
            <a:ext cx="6327685" cy="18933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Для создания комфортных условий потребителям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услуг в МФЦ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предусмотрены современные и удобные залы ожидания,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оборудованные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VRF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системой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кондиционирования воздуха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Pioneer.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Объект является одним из самых современных с точки зрения уровня сервиса и эргономичности. 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1626" y="4300189"/>
            <a:ext cx="3492710" cy="2209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5536" y="4317166"/>
            <a:ext cx="4169009" cy="2192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7684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98" y="1744369"/>
            <a:ext cx="2062506" cy="1213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158298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6093296"/>
            <a:ext cx="648072" cy="6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61995" y="97910"/>
            <a:ext cx="8229057" cy="1338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altLang="ru-RU" sz="2400" dirty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altLang="ru-RU" sz="2400" dirty="0" err="1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Нэт</a:t>
            </a:r>
            <a:r>
              <a:rPr lang="ru-RU" altLang="ru-RU" sz="2400" dirty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Бай </a:t>
            </a:r>
            <a:r>
              <a:rPr lang="ru-RU" altLang="ru-RU" sz="2400" dirty="0" err="1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Нэт</a:t>
            </a:r>
            <a:r>
              <a:rPr lang="ru-RU" altLang="ru-RU" sz="2400" dirty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Холдинг» </a:t>
            </a:r>
            <a:endParaRPr lang="ru-RU" altLang="ru-RU" sz="2400" dirty="0" smtClean="0">
              <a:solidFill>
                <a:srgbClr val="951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defRPr/>
            </a:pPr>
            <a:r>
              <a:rPr lang="ru-RU" altLang="ru-RU" sz="24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ru-RU" sz="2400" dirty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NETBYNET), </a:t>
            </a:r>
            <a:r>
              <a:rPr lang="ru-RU" altLang="ru-RU" sz="24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Чебоксары</a:t>
            </a:r>
            <a:endParaRPr lang="ru-RU" altLang="ru-RU" sz="2400" dirty="0">
              <a:solidFill>
                <a:srgbClr val="951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AutoShape 2" descr="Картинки по запросу преимуществ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Объект 8"/>
          <p:cNvSpPr txBox="1">
            <a:spLocks/>
          </p:cNvSpPr>
          <p:nvPr/>
        </p:nvSpPr>
        <p:spPr>
          <a:xfrm>
            <a:off x="2390775" y="1436022"/>
            <a:ext cx="6485237" cy="230832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Нэт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Бай 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Нэт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Холдинг» – оператор фиксированной связи, дочерняя компания «МегаФон». Компания обслуживает частных и корпоративных клиентов на территории шести федеральных округов. Для поддержания оптимального климата в технологических и офисных помещениях используется оборудование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VRF Pioneer. 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1716" y="4217561"/>
            <a:ext cx="3799336" cy="2492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5686" y="4202757"/>
            <a:ext cx="2542049" cy="2507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7684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158298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6093296"/>
            <a:ext cx="648072" cy="6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61995" y="97910"/>
            <a:ext cx="8229057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altLang="ru-RU" sz="24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ВВЦ, 21-й </a:t>
            </a:r>
            <a:r>
              <a:rPr lang="ru-RU" altLang="ru-RU" sz="2400" dirty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павильон, </a:t>
            </a:r>
            <a:endParaRPr lang="ru-RU" altLang="ru-RU" sz="2400" dirty="0" smtClean="0">
              <a:solidFill>
                <a:srgbClr val="951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defRPr/>
            </a:pPr>
            <a:r>
              <a:rPr lang="ru-RU" altLang="ru-RU" sz="24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Москва</a:t>
            </a:r>
            <a:endParaRPr lang="ru-RU" altLang="ru-RU" sz="2400" dirty="0">
              <a:solidFill>
                <a:srgbClr val="951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AutoShape 2" descr="Картинки по запросу преимуществ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Picture 2" descr="http://www.google.ru/url?sa=i&amp;source=images&amp;cd=&amp;docid=-unOe_fyJWLnAM&amp;tbnid=dF7QqgGaaxrPdM:&amp;ved=0CAUQjBw&amp;url=http%3A%2F%2Fphotos.wikimapia.org%2Fp%2F00%2F00%2F45%2F78%2F95_big.jpg&amp;ei=IJVGU5_GFIrd4QSj-4DYCA&amp;psig=AFQjCNEgunIAXGrEkFOsHatAERqiXE_6cA&amp;ust=1397221024397148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4137931"/>
            <a:ext cx="3306122" cy="2160000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Объект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5048" y="4150126"/>
            <a:ext cx="2899200" cy="216000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2563318" y="1224409"/>
            <a:ext cx="625715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Всероссийский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выставочный центр – национальное достояние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России. 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В 2014 г. компания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United Elements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поставила и смонтировала 7 наружных и 60 внутренних настенных блоков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Pioneer VRF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в 21-й павильон ВВЦ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Благодаря этому,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ещё одно здание ВВЦ станет более комфортным.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63760" y="4149080"/>
            <a:ext cx="1856712" cy="2160000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288" y="1673475"/>
            <a:ext cx="1646306" cy="150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339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158298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6093296"/>
            <a:ext cx="648072" cy="6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261995" y="97910"/>
            <a:ext cx="5822173" cy="15308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altLang="ru-RU" sz="24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 </a:t>
            </a:r>
            <a:r>
              <a:rPr lang="ru-RU" altLang="ru-RU" sz="2400" dirty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консалтинга, разработки и сопровождения программного </a:t>
            </a:r>
            <a:r>
              <a:rPr lang="ru-RU" altLang="ru-RU" sz="24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обеспечения ЕАЕ-</a:t>
            </a:r>
            <a:r>
              <a:rPr lang="ru-RU" altLang="ru-RU" sz="2400" dirty="0" err="1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Консалт</a:t>
            </a:r>
            <a:r>
              <a:rPr lang="ru-RU" altLang="ru-RU" sz="24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г. Волгоград </a:t>
            </a:r>
            <a:endParaRPr lang="ru-RU" altLang="ru-RU" sz="2400" dirty="0">
              <a:solidFill>
                <a:srgbClr val="951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890" name="Picture 2" descr="https://avatars.mds.yandex.net/get-altay/920214/2a00000161a08c091c1f09f5a0edd5d05a25/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3081" y="1844824"/>
            <a:ext cx="5624571" cy="3168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бъект 8"/>
          <p:cNvSpPr txBox="1">
            <a:spLocks/>
          </p:cNvSpPr>
          <p:nvPr/>
        </p:nvSpPr>
        <p:spPr>
          <a:xfrm>
            <a:off x="1163388" y="5285019"/>
            <a:ext cx="7409112" cy="120032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None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В 2016 году была организована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система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кондиционирования в новом 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офисно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-административном здании в Волгограде: на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4-х этажах поставлена VRF система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Pioneer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1844824"/>
            <a:ext cx="1704975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8683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158298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6093296"/>
            <a:ext cx="648072" cy="6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61995" y="97910"/>
            <a:ext cx="8229057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altLang="ru-RU" sz="24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Офис компании </a:t>
            </a:r>
            <a:r>
              <a:rPr lang="en-US" altLang="ru-RU" sz="2400" dirty="0" err="1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Publicis</a:t>
            </a:r>
            <a:r>
              <a:rPr lang="en-US" altLang="ru-RU" sz="24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400" dirty="0" err="1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Groupe</a:t>
            </a:r>
            <a:r>
              <a:rPr lang="ru-RU" altLang="ru-RU" sz="24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l">
              <a:defRPr/>
            </a:pPr>
            <a:r>
              <a:rPr lang="ru-RU" altLang="ru-RU" sz="24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Москва</a:t>
            </a:r>
            <a:r>
              <a:rPr lang="en-US" altLang="ru-RU" sz="24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2400" dirty="0" smtClean="0">
              <a:solidFill>
                <a:srgbClr val="951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AutoShape 2" descr="Картинки по запросу преимуществ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Объект 8"/>
          <p:cNvSpPr txBox="1">
            <a:spLocks/>
          </p:cNvSpPr>
          <p:nvPr/>
        </p:nvSpPr>
        <p:spPr>
          <a:xfrm>
            <a:off x="2355989" y="1241150"/>
            <a:ext cx="6547865" cy="191437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Publicis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Groupe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— французский транснациональный рекламно-коммуникационный холдинг, третий по величине в мире и первый в Европе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Основан в 1926 году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2013 года находится в здании БЦ «Большевик» - бывшей кондитерской фабрики.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Общая площадь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6500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кв. м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Комфортную работу на больших площадях обеспечивают  системы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Pioneer VRF.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340768"/>
            <a:ext cx="1676429" cy="1117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6912" y="3578708"/>
            <a:ext cx="4181952" cy="2972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5516" y="3408552"/>
            <a:ext cx="4220948" cy="2801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7684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158298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6093296"/>
            <a:ext cx="648072" cy="6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61995" y="97910"/>
            <a:ext cx="8229057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altLang="ru-RU" sz="24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Центральный автовокзал, </a:t>
            </a:r>
          </a:p>
          <a:p>
            <a:pPr algn="l">
              <a:defRPr/>
            </a:pPr>
            <a:r>
              <a:rPr lang="ru-RU" altLang="ru-RU" sz="24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Санкт-Петербург</a:t>
            </a:r>
          </a:p>
        </p:txBody>
      </p:sp>
      <p:sp>
        <p:nvSpPr>
          <p:cNvPr id="2" name="AutoShape 2" descr="Картинки по запросу преимуществ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Объект 8"/>
          <p:cNvSpPr txBox="1">
            <a:spLocks/>
          </p:cNvSpPr>
          <p:nvPr/>
        </p:nvSpPr>
        <p:spPr>
          <a:xfrm>
            <a:off x="3629880" y="1524246"/>
            <a:ext cx="5065279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В здании вокзального комплекса установлены сплит-системы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Pioneer.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2857" y="1940335"/>
            <a:ext cx="1644911" cy="1305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9643" y="3451192"/>
            <a:ext cx="2778125" cy="3189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7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10064" y="3152802"/>
            <a:ext cx="3332370" cy="2073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1995" y="1524245"/>
            <a:ext cx="3092450" cy="2029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7649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0893" y="0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6093296"/>
            <a:ext cx="648072" cy="6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61995" y="97910"/>
            <a:ext cx="8229057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ru-RU" altLang="ru-RU" sz="3200" dirty="0" smtClean="0">
              <a:solidFill>
                <a:srgbClr val="951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AutoShape 2" descr="Картинки по запросу преимуществ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07505" y="2408893"/>
            <a:ext cx="8916574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altLang="ru-RU" sz="36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Жилые объекты</a:t>
            </a:r>
          </a:p>
        </p:txBody>
      </p:sp>
    </p:spTree>
    <p:extLst>
      <p:ext uri="{BB962C8B-B14F-4D97-AF65-F5344CB8AC3E}">
        <p14:creationId xmlns:p14="http://schemas.microsoft.com/office/powerpoint/2010/main" val="14095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158298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6093296"/>
            <a:ext cx="648072" cy="6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61995" y="97910"/>
            <a:ext cx="8229057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altLang="ru-RU" sz="24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Жилой </a:t>
            </a:r>
            <a:r>
              <a:rPr lang="ru-RU" altLang="ru-RU" sz="2400" dirty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комплекс </a:t>
            </a:r>
            <a:r>
              <a:rPr lang="ru-RU" altLang="ru-RU" sz="24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altLang="ru-RU" sz="2400" dirty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Времена года», </a:t>
            </a:r>
            <a:endParaRPr lang="ru-RU" altLang="ru-RU" sz="2400" dirty="0" smtClean="0">
              <a:solidFill>
                <a:srgbClr val="951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defRPr/>
            </a:pPr>
            <a:r>
              <a:rPr lang="ru-RU" altLang="ru-RU" sz="24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Краснодар</a:t>
            </a:r>
            <a:endParaRPr lang="ru-RU" altLang="ru-RU" sz="2400" dirty="0">
              <a:solidFill>
                <a:srgbClr val="951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AutoShape 2" descr="Картинки по запросу преимуществ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Объект 8"/>
          <p:cNvSpPr txBox="1">
            <a:spLocks/>
          </p:cNvSpPr>
          <p:nvPr/>
        </p:nvSpPr>
        <p:spPr>
          <a:xfrm>
            <a:off x="533399" y="1623943"/>
            <a:ext cx="4410075" cy="156966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None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Жилой комплекс, состоящий из четырех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17-этажных зданий, это более 140.000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кв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м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недвижимости, в том числе более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3.000 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кв.м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объектов социальной инфраструктуры. 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3823" y="4049883"/>
            <a:ext cx="3582700" cy="2333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45782" y="1623943"/>
            <a:ext cx="3421968" cy="2193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714876" y="3877921"/>
            <a:ext cx="410527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Строительство комплекса проводилось в соответствии с нормами монолитно-кирпичной технологии. Застройщик использовал только надежные материалы и оборудование комфорт-класса, в том числе климатическое оборудование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VRF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Pioneer.</a:t>
            </a:r>
          </a:p>
        </p:txBody>
      </p:sp>
    </p:spTree>
    <p:extLst>
      <p:ext uri="{BB962C8B-B14F-4D97-AF65-F5344CB8AC3E}">
        <p14:creationId xmlns:p14="http://schemas.microsoft.com/office/powerpoint/2010/main" val="2887684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158298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6093296"/>
            <a:ext cx="648072" cy="6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61995" y="97910"/>
            <a:ext cx="8229057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altLang="ru-RU" sz="24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Происхождение торговой марки </a:t>
            </a:r>
            <a:endParaRPr lang="en-US" altLang="ru-RU" sz="2400" dirty="0" smtClean="0">
              <a:solidFill>
                <a:srgbClr val="951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AutoShape 2" descr="Картинки по запросу преимуществ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981450" y="1690161"/>
            <a:ext cx="49771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defRPr/>
            </a:pPr>
            <a:r>
              <a:rPr lang="ru-RU" sz="1600" b="1" dirty="0">
                <a:solidFill>
                  <a:srgbClr val="921D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Pioneer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собственный бренд компании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United Elements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продемонстрировавший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первым в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отрасли, что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кондиционер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- это не роскошь, а доступное средство контроля климата. </a:t>
            </a:r>
          </a:p>
          <a:p>
            <a:pPr algn="just">
              <a:lnSpc>
                <a:spcPct val="200000"/>
              </a:lnSpc>
              <a:defRPr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Привлекательная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цена, надежность и оптимальный набор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необходимых функций стали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главными принципами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нашей торговой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марки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975" y="1828565"/>
            <a:ext cx="3606136" cy="3637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339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158298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6093296"/>
            <a:ext cx="648072" cy="6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61995" y="97910"/>
            <a:ext cx="8229057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altLang="ru-RU" sz="24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Жилой </a:t>
            </a:r>
            <a:r>
              <a:rPr lang="ru-RU" altLang="ru-RU" sz="2400" dirty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комплекс </a:t>
            </a:r>
            <a:endParaRPr lang="en-US" altLang="ru-RU" sz="2400" dirty="0" smtClean="0">
              <a:solidFill>
                <a:srgbClr val="951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defRPr/>
            </a:pPr>
            <a:r>
              <a:rPr lang="ru-RU" altLang="ru-RU" sz="24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altLang="ru-RU" sz="2400" dirty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Золотая подкова», Казань</a:t>
            </a:r>
          </a:p>
        </p:txBody>
      </p:sp>
      <p:sp>
        <p:nvSpPr>
          <p:cNvPr id="2" name="AutoShape 2" descr="Картинки по запросу преимуществ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Объект 8"/>
          <p:cNvSpPr txBox="1">
            <a:spLocks/>
          </p:cNvSpPr>
          <p:nvPr/>
        </p:nvSpPr>
        <p:spPr>
          <a:xfrm>
            <a:off x="456169" y="1484784"/>
            <a:ext cx="8292294" cy="83099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Жилой комплекс «Золотая подкова» - три 22-х этажные башни с панорамным остеклением. Для квартир класса «премиум» были выбраны 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мультизональные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системы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Pioneer.</a:t>
            </a: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8170" y="2533977"/>
            <a:ext cx="5900401" cy="390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975" y="2834921"/>
            <a:ext cx="2343852" cy="2785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7684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158298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6093296"/>
            <a:ext cx="648072" cy="6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61995" y="97910"/>
            <a:ext cx="8229057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altLang="ru-RU" sz="24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Сеть мини-отелей «</a:t>
            </a:r>
            <a:r>
              <a:rPr lang="ru-RU" altLang="ru-RU" sz="2400" dirty="0" err="1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Погости.ру</a:t>
            </a:r>
            <a:r>
              <a:rPr lang="ru-RU" altLang="ru-RU" sz="2400" dirty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», </a:t>
            </a:r>
            <a:endParaRPr lang="ru-RU" altLang="ru-RU" sz="2400" dirty="0" smtClean="0">
              <a:solidFill>
                <a:srgbClr val="951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defRPr/>
            </a:pPr>
            <a:r>
              <a:rPr lang="ru-RU" altLang="ru-RU" sz="24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Москва</a:t>
            </a:r>
            <a:endParaRPr lang="ru-RU" altLang="ru-RU" sz="2400" dirty="0">
              <a:solidFill>
                <a:srgbClr val="951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AutoShape 2" descr="Картинки по запросу преимуществ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Объект 8"/>
          <p:cNvSpPr txBox="1">
            <a:spLocks/>
          </p:cNvSpPr>
          <p:nvPr/>
        </p:nvSpPr>
        <p:spPr>
          <a:xfrm>
            <a:off x="3267856" y="1418940"/>
            <a:ext cx="5631974" cy="120391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Гостиницы расположены на Ленинградском проспекте, </a:t>
            </a:r>
          </a:p>
          <a:p>
            <a:pPr marL="0" indent="0" algn="just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в Отрадном, на Маяковской, на Чистых Прудах, Коломенской, Тульской и Алексеевской.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66117" y="3076814"/>
            <a:ext cx="5509718" cy="3337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374" y="1500704"/>
            <a:ext cx="2627599" cy="131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7684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158298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6093296"/>
            <a:ext cx="648072" cy="6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61995" y="97910"/>
            <a:ext cx="8229057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altLang="ru-RU" sz="24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Гостиница «Волна», </a:t>
            </a:r>
          </a:p>
          <a:p>
            <a:pPr algn="l">
              <a:defRPr/>
            </a:pPr>
            <a:r>
              <a:rPr lang="ru-RU" altLang="ru-RU" sz="24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Ессентуки</a:t>
            </a:r>
            <a:endParaRPr lang="ru-RU" altLang="ru-RU" sz="2400" dirty="0">
              <a:solidFill>
                <a:srgbClr val="951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AutoShape 2" descr="Картинки по запросу преимуществ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7175" y="3395638"/>
            <a:ext cx="4124325" cy="3038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Объект 8"/>
          <p:cNvSpPr txBox="1">
            <a:spLocks/>
          </p:cNvSpPr>
          <p:nvPr/>
        </p:nvSpPr>
        <p:spPr>
          <a:xfrm>
            <a:off x="638175" y="1626368"/>
            <a:ext cx="7813315" cy="83099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Трехэтажная гостиница на 12 номеров, с сауной, бассейном и кафе, расположенная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 деловом центре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города. 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477782" y="2555959"/>
            <a:ext cx="2741135" cy="4160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Оборудована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VRF Pioneer.</a:t>
            </a:r>
          </a:p>
        </p:txBody>
      </p:sp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375" y="3395638"/>
            <a:ext cx="3281362" cy="2482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0140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158298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6093296"/>
            <a:ext cx="648072" cy="6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61995" y="97910"/>
            <a:ext cx="8229057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altLang="ru-RU" sz="24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Гостиница «Страна магнолий», </a:t>
            </a:r>
          </a:p>
          <a:p>
            <a:pPr algn="l">
              <a:defRPr/>
            </a:pPr>
            <a:r>
              <a:rPr lang="ru-RU" altLang="ru-RU" sz="24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Адлер</a:t>
            </a:r>
            <a:endParaRPr lang="ru-RU" altLang="ru-RU" sz="2400" dirty="0">
              <a:solidFill>
                <a:srgbClr val="951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AutoShape 2" descr="Картинки по запросу преимуществ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Объект 8"/>
          <p:cNvSpPr txBox="1">
            <a:spLocks/>
          </p:cNvSpPr>
          <p:nvPr/>
        </p:nvSpPr>
        <p:spPr>
          <a:xfrm>
            <a:off x="903708" y="1529468"/>
            <a:ext cx="5324475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На объекте установлены сплит-системы серии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Artis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32032" y="3276600"/>
            <a:ext cx="5060633" cy="306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29909" y="1543633"/>
            <a:ext cx="2062756" cy="2016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1995" y="2157546"/>
            <a:ext cx="4791075" cy="2804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1284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158298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6093296"/>
            <a:ext cx="648072" cy="6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61995" y="97910"/>
            <a:ext cx="8229057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altLang="ru-RU" sz="24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Жилой </a:t>
            </a:r>
            <a:r>
              <a:rPr lang="ru-RU" altLang="ru-RU" sz="2400" dirty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загородный дом, </a:t>
            </a:r>
            <a:endParaRPr lang="en-US" altLang="ru-RU" sz="2400" dirty="0" smtClean="0">
              <a:solidFill>
                <a:srgbClr val="951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defRPr/>
            </a:pPr>
            <a:r>
              <a:rPr lang="ru-RU" altLang="ru-RU" sz="24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МО, г. Видное</a:t>
            </a:r>
            <a:endParaRPr lang="ru-RU" altLang="ru-RU" sz="2400" dirty="0">
              <a:solidFill>
                <a:srgbClr val="951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AutoShape 2" descr="Картинки по запросу преимуществ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Объект 8"/>
          <p:cNvSpPr>
            <a:spLocks noGrp="1"/>
          </p:cNvSpPr>
          <p:nvPr>
            <p:ph sz="half" idx="4294967295"/>
          </p:nvPr>
        </p:nvSpPr>
        <p:spPr>
          <a:xfrm>
            <a:off x="637755" y="1591952"/>
            <a:ext cx="421695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Модельный ряд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VRF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Pioneer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включает в себя модели различной мощности, что позволяет успешно и эффективно применять оборудование как на крупных объектах, так и в малоэтажном строительстве. На данном объекте была установлена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VRF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система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Pioneer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04659" y="1258577"/>
            <a:ext cx="3454529" cy="5013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3879360"/>
            <a:ext cx="4099137" cy="2213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229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0893" y="0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6093296"/>
            <a:ext cx="648072" cy="6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61995" y="97910"/>
            <a:ext cx="8229057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ru-RU" altLang="ru-RU" sz="3200" dirty="0" smtClean="0">
              <a:solidFill>
                <a:srgbClr val="951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AutoShape 2" descr="Картинки по запросу преимуществ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07505" y="2408893"/>
            <a:ext cx="8916574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altLang="ru-RU" sz="36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Торгово-развлекательные зоны</a:t>
            </a:r>
          </a:p>
        </p:txBody>
      </p:sp>
    </p:spTree>
    <p:extLst>
      <p:ext uri="{BB962C8B-B14F-4D97-AF65-F5344CB8AC3E}">
        <p14:creationId xmlns:p14="http://schemas.microsoft.com/office/powerpoint/2010/main" val="2160501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158298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6093296"/>
            <a:ext cx="648072" cy="6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61995" y="97910"/>
            <a:ext cx="8229057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altLang="ru-RU" sz="24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Гипермаркет О</a:t>
            </a:r>
            <a:r>
              <a:rPr lang="en-US" altLang="ru-RU" sz="24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ru-RU" altLang="ru-RU" sz="2400" dirty="0" err="1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кей</a:t>
            </a:r>
            <a:r>
              <a:rPr lang="ru-RU" altLang="ru-RU" sz="24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Томск</a:t>
            </a:r>
            <a:endParaRPr lang="ru-RU" altLang="ru-RU" sz="2400" dirty="0">
              <a:solidFill>
                <a:srgbClr val="951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AutoShape 2" descr="Картинки по запросу преимуществ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3926" y="1407443"/>
            <a:ext cx="3966210" cy="2969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 descr="http://toplogos.ru/images/logo-okey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1505596"/>
            <a:ext cx="1357658" cy="453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7225" y="3248025"/>
            <a:ext cx="387311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628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158298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6093296"/>
            <a:ext cx="648072" cy="6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61995" y="97910"/>
            <a:ext cx="8229057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altLang="ru-RU" sz="24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Магазин </a:t>
            </a:r>
            <a:r>
              <a:rPr lang="en-US" altLang="ru-RU" sz="2400" dirty="0" err="1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BeFree</a:t>
            </a:r>
            <a:r>
              <a:rPr lang="ru-RU" altLang="ru-RU" sz="24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Санкт-Петербург</a:t>
            </a:r>
            <a:endParaRPr lang="ru-RU" altLang="ru-RU" sz="2400" dirty="0">
              <a:solidFill>
                <a:srgbClr val="951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AutoShape 2" descr="Картинки по запросу преимуществ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Объект 8"/>
          <p:cNvSpPr txBox="1">
            <a:spLocks/>
          </p:cNvSpPr>
          <p:nvPr/>
        </p:nvSpPr>
        <p:spPr>
          <a:xfrm>
            <a:off x="589383" y="2638945"/>
            <a:ext cx="4020717" cy="120032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В торговом зале и вспомогательных помещениях установлены кассетные сплит-системы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Pioneer.</a:t>
            </a:r>
          </a:p>
        </p:txBody>
      </p:sp>
      <p:pic>
        <p:nvPicPr>
          <p:cNvPr id="21505" name="Picture 1" descr="C:\Users\KSHISH~1\AppData\Local\Temp\notes29E2AD\~b635520.TMP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9265" y="1557814"/>
            <a:ext cx="36576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9383" y="1462088"/>
            <a:ext cx="1952625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8283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158298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6093296"/>
            <a:ext cx="648072" cy="6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0700" y="4231651"/>
            <a:ext cx="3886200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Объект 8"/>
          <p:cNvSpPr txBox="1">
            <a:spLocks/>
          </p:cNvSpPr>
          <p:nvPr/>
        </p:nvSpPr>
        <p:spPr>
          <a:xfrm>
            <a:off x="790896" y="1606740"/>
            <a:ext cx="3665428" cy="11546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Первый в России интерактивный ресторан  компании «Пивоваренный Дом «Бавария».</a:t>
            </a: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1750" y="1415035"/>
            <a:ext cx="3772525" cy="2799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201587" y="4889664"/>
            <a:ext cx="3417758" cy="1154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 качестве системы кондиционирования клиент выбрал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VRF Pioneer.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61995" y="97910"/>
            <a:ext cx="8229057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altLang="ru-RU" sz="2400" dirty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Ресторан «</a:t>
            </a:r>
            <a:r>
              <a:rPr lang="en-US" altLang="ru-RU" sz="2400" dirty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NEO</a:t>
            </a:r>
            <a:r>
              <a:rPr lang="ru-RU" altLang="ru-RU" sz="24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», Владикавказ</a:t>
            </a:r>
            <a:endParaRPr lang="ru-RU" altLang="ru-RU" sz="2400" dirty="0">
              <a:solidFill>
                <a:srgbClr val="951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705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0893" y="0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6093296"/>
            <a:ext cx="648072" cy="6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61995" y="97910"/>
            <a:ext cx="8229057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ru-RU" altLang="ru-RU" sz="3200" dirty="0" smtClean="0">
              <a:solidFill>
                <a:srgbClr val="951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AutoShape 2" descr="Картинки по запросу преимуществ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07505" y="2408893"/>
            <a:ext cx="8916574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altLang="ru-RU" sz="36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Спорт и отдых</a:t>
            </a:r>
          </a:p>
        </p:txBody>
      </p:sp>
    </p:spTree>
    <p:extLst>
      <p:ext uri="{BB962C8B-B14F-4D97-AF65-F5344CB8AC3E}">
        <p14:creationId xmlns:p14="http://schemas.microsoft.com/office/powerpoint/2010/main" val="2479903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158298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6093296"/>
            <a:ext cx="648072" cy="6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61995" y="97910"/>
            <a:ext cx="8229057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altLang="ru-RU" sz="28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VRF-</a:t>
            </a:r>
            <a:r>
              <a:rPr lang="ru-RU" altLang="ru-RU" sz="28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системы </a:t>
            </a:r>
            <a:r>
              <a:rPr lang="en-US" altLang="ru-RU" sz="28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Pioneer</a:t>
            </a:r>
            <a:endParaRPr lang="ru-RU" altLang="ru-RU" sz="2800" dirty="0" smtClean="0">
              <a:solidFill>
                <a:srgbClr val="951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AutoShape 2" descr="Картинки по запросу преимуществ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7674" y="1460224"/>
            <a:ext cx="5235575" cy="2982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Объект 9"/>
          <p:cNvSpPr>
            <a:spLocks noGrp="1"/>
          </p:cNvSpPr>
          <p:nvPr>
            <p:ph sz="half" idx="4294967295"/>
          </p:nvPr>
        </p:nvSpPr>
        <p:spPr>
          <a:xfrm>
            <a:off x="136080" y="4631504"/>
            <a:ext cx="8913786" cy="148354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buNone/>
              <a:defRPr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VRF Pioneer –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инверторная 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мультизональная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система мощностью охлаждения от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8 до 246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кВт, от производителя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кондиционеров №1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в мире - корпорации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Gree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под нашим собственным брендом. Система работает в широком диапазоне наружных температур с минимальным уровнем шума, интеллектуально управляется, гибка в проектировании и монтаже и обладает высоким уровнем энергоэффективности.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339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158298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6093296"/>
            <a:ext cx="648072" cy="6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61995" y="97910"/>
            <a:ext cx="8229057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altLang="ru-RU" sz="2400" dirty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Гольф-клуб «Горки», </a:t>
            </a:r>
            <a:endParaRPr lang="ru-RU" altLang="ru-RU" sz="2400" dirty="0" smtClean="0">
              <a:solidFill>
                <a:srgbClr val="951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defRPr/>
            </a:pPr>
            <a:r>
              <a:rPr lang="ru-RU" altLang="ru-RU" sz="24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Ленинградская </a:t>
            </a:r>
            <a:r>
              <a:rPr lang="ru-RU" altLang="ru-RU" sz="2400" dirty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область</a:t>
            </a:r>
          </a:p>
        </p:txBody>
      </p:sp>
      <p:sp>
        <p:nvSpPr>
          <p:cNvPr id="2" name="AutoShape 2" descr="Картинки по запросу преимуществ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Объект 8"/>
          <p:cNvSpPr txBox="1">
            <a:spLocks/>
          </p:cNvSpPr>
          <p:nvPr/>
        </p:nvSpPr>
        <p:spPr>
          <a:xfrm>
            <a:off x="2723748" y="1241150"/>
            <a:ext cx="6099795" cy="137268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GORKI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olf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lub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-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первый гольф-клуб в Северо-Западном регионе с чемпионским 18-луночным полем. 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К услугам гостей и членов Клуба просторный Клубный дом с двухэтажным рестораном и конференц-залом, спортивные площадки для футбола и волейбола.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1600" y="1610592"/>
            <a:ext cx="1872208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11122" y="3595329"/>
            <a:ext cx="2748457" cy="2705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3621954"/>
            <a:ext cx="3936345" cy="2651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723747" y="2849244"/>
            <a:ext cx="609979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VRF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-система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Pioneer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успешно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функционирует с 2013 года.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229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158298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6093296"/>
            <a:ext cx="648072" cy="6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61995" y="97910"/>
            <a:ext cx="8229057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altLang="ru-RU" sz="24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Спортивный клуб </a:t>
            </a:r>
            <a:r>
              <a:rPr lang="en-US" altLang="ru-RU" sz="24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Fitness House</a:t>
            </a:r>
            <a:r>
              <a:rPr lang="ru-RU" altLang="ru-RU" sz="24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l">
              <a:defRPr/>
            </a:pPr>
            <a:r>
              <a:rPr lang="ru-RU" altLang="ru-RU" sz="24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Санкт-Петербург</a:t>
            </a:r>
            <a:endParaRPr lang="ru-RU" altLang="ru-RU" sz="2400" dirty="0">
              <a:solidFill>
                <a:srgbClr val="951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AutoShape 2" descr="Картинки по запросу преимуществ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2472" y="3003871"/>
            <a:ext cx="4696848" cy="3670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Объект 8"/>
          <p:cNvSpPr txBox="1">
            <a:spLocks/>
          </p:cNvSpPr>
          <p:nvPr/>
        </p:nvSpPr>
        <p:spPr>
          <a:xfrm>
            <a:off x="3848317" y="1533051"/>
            <a:ext cx="4642735" cy="107721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Многоэтажный спортивный клуб расположен в здании Дома Еврейской культуры в Санкт-Петербурге. Часть залов кондиционируется при помощи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VRF Pioneer.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0487" y="3369328"/>
            <a:ext cx="2378848" cy="3305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5" y="1597879"/>
            <a:ext cx="2098857" cy="1012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229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158298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6093296"/>
            <a:ext cx="648072" cy="6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61995" y="97910"/>
            <a:ext cx="8229057" cy="15510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altLang="ru-RU" sz="2400" dirty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Реконструкция лодочной станции </a:t>
            </a:r>
            <a:endParaRPr lang="en-US" altLang="ru-RU" sz="2400" dirty="0" smtClean="0">
              <a:solidFill>
                <a:srgbClr val="951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defRPr/>
            </a:pPr>
            <a:r>
              <a:rPr lang="ru-RU" altLang="ru-RU" sz="24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курортного </a:t>
            </a:r>
            <a:r>
              <a:rPr lang="ru-RU" altLang="ru-RU" sz="2400" dirty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комплекса </a:t>
            </a:r>
            <a:r>
              <a:rPr lang="ru-RU" altLang="ru-RU" sz="24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Ай-</a:t>
            </a:r>
            <a:r>
              <a:rPr lang="ru-RU" altLang="ru-RU" sz="2400" dirty="0" err="1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Даниль</a:t>
            </a:r>
            <a:r>
              <a:rPr lang="en-US" altLang="ru-RU" sz="24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l">
              <a:defRPr/>
            </a:pPr>
            <a:r>
              <a:rPr lang="ru-RU" altLang="ru-RU" sz="24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Крым</a:t>
            </a:r>
          </a:p>
        </p:txBody>
      </p:sp>
      <p:sp>
        <p:nvSpPr>
          <p:cNvPr id="2" name="AutoShape 2" descr="Картинки по запросу преимуществ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9123" y="3562349"/>
            <a:ext cx="5424354" cy="3002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Объект 8"/>
          <p:cNvSpPr txBox="1">
            <a:spLocks/>
          </p:cNvSpPr>
          <p:nvPr/>
        </p:nvSpPr>
        <p:spPr>
          <a:xfrm>
            <a:off x="555623" y="1680772"/>
            <a:ext cx="4149725" cy="83099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Лодочная станция санатория в Гурзуфе оборудована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VRF Pioneer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в 2017 году.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96012" y="1446307"/>
            <a:ext cx="2457450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301" y="2813992"/>
            <a:ext cx="2284006" cy="3279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229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9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869" y="3071529"/>
            <a:ext cx="895232" cy="66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158298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6093296"/>
            <a:ext cx="648072" cy="6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61995" y="97910"/>
            <a:ext cx="8229057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altLang="ru-RU" sz="24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множество других объектов </a:t>
            </a:r>
          </a:p>
          <a:p>
            <a:pPr algn="l">
              <a:defRPr/>
            </a:pPr>
            <a:r>
              <a:rPr lang="ru-RU" altLang="ru-RU" sz="24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всех типов, например:</a:t>
            </a:r>
          </a:p>
        </p:txBody>
      </p:sp>
      <p:sp>
        <p:nvSpPr>
          <p:cNvPr id="2" name="AutoShape 2" descr="Картинки по запросу преимуществ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4175" y="3992359"/>
            <a:ext cx="2539678" cy="1693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738475" y="5878766"/>
            <a:ext cx="17874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ТЦ «Лунный»,    г. Старый Оскол</a:t>
            </a: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9415" y="1340768"/>
            <a:ext cx="2408678" cy="1588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14303" y="3050243"/>
            <a:ext cx="961706" cy="720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5658197" y="2996952"/>
            <a:ext cx="18832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Промышленный районный суд,    г. Курск</a:t>
            </a:r>
          </a:p>
        </p:txBody>
      </p:sp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8338" y="1357967"/>
            <a:ext cx="2097056" cy="1572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2257424" y="2990082"/>
            <a:ext cx="231121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Воткинский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городской суд, Удмуртия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г. Воткинск</a:t>
            </a:r>
          </a:p>
        </p:txBody>
      </p:sp>
      <p:pic>
        <p:nvPicPr>
          <p:cNvPr id="18" name="Picture 10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06208" y="3977898"/>
            <a:ext cx="2524857" cy="1609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1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61408" y="5735494"/>
            <a:ext cx="789692" cy="78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4139952" y="5766355"/>
            <a:ext cx="22018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Кондитерский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цех "Робин 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Сдобин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", </a:t>
            </a:r>
          </a:p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г. Воронеж</a:t>
            </a:r>
          </a:p>
        </p:txBody>
      </p:sp>
      <p:pic>
        <p:nvPicPr>
          <p:cNvPr id="21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0747" y="3938842"/>
            <a:ext cx="2283038" cy="1697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6579189" y="5762453"/>
            <a:ext cx="20571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БЦ «Бриг», </a:t>
            </a:r>
          </a:p>
          <a:p>
            <a:pPr algn="ctr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г. Барнаул</a:t>
            </a:r>
          </a:p>
        </p:txBody>
      </p:sp>
    </p:spTree>
    <p:extLst>
      <p:ext uri="{BB962C8B-B14F-4D97-AF65-F5344CB8AC3E}">
        <p14:creationId xmlns:p14="http://schemas.microsoft.com/office/powerpoint/2010/main" val="350339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6054" y="2209800"/>
            <a:ext cx="4210983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61995" y="97910"/>
            <a:ext cx="8229057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ru-RU" altLang="ru-RU" sz="3200" dirty="0" smtClean="0">
              <a:solidFill>
                <a:srgbClr val="951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AutoShape 2" descr="Картинки по запросу преимуществ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0" y="5662820"/>
            <a:ext cx="9144000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ru-RU" sz="28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United Elements, </a:t>
            </a:r>
            <a:r>
              <a:rPr lang="ru-RU" altLang="ru-RU" sz="28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3937237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0893" y="0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6093296"/>
            <a:ext cx="648072" cy="6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61995" y="97910"/>
            <a:ext cx="8229057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ru-RU" altLang="ru-RU" sz="3200" dirty="0" smtClean="0">
              <a:solidFill>
                <a:srgbClr val="951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AutoShape 2" descr="Картинки по запросу преимуществ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07505" y="2408893"/>
            <a:ext cx="8916574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altLang="ru-RU" sz="36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Каталог объектов </a:t>
            </a:r>
            <a:r>
              <a:rPr lang="en-US" altLang="ru-RU" sz="36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Pioneer.</a:t>
            </a:r>
          </a:p>
          <a:p>
            <a:pPr>
              <a:defRPr/>
            </a:pPr>
            <a:endParaRPr lang="en-US" altLang="ru-RU" sz="3600" dirty="0" smtClean="0">
              <a:solidFill>
                <a:srgbClr val="951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altLang="ru-RU" sz="36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Медицинские учреждения</a:t>
            </a:r>
          </a:p>
        </p:txBody>
      </p:sp>
    </p:spTree>
    <p:extLst>
      <p:ext uri="{BB962C8B-B14F-4D97-AF65-F5344CB8AC3E}">
        <p14:creationId xmlns:p14="http://schemas.microsoft.com/office/powerpoint/2010/main" val="1827107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158298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6093296"/>
            <a:ext cx="648072" cy="6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54756" y="19450"/>
            <a:ext cx="8229057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altLang="ru-RU" sz="2400" dirty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ФГБУ «Лечебно-оздоровительный </a:t>
            </a:r>
            <a:endParaRPr lang="en-US" altLang="ru-RU" sz="2400" dirty="0" smtClean="0">
              <a:solidFill>
                <a:srgbClr val="951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defRPr/>
            </a:pPr>
            <a:r>
              <a:rPr lang="ru-RU" altLang="ru-RU" sz="24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комплекс </a:t>
            </a:r>
            <a:r>
              <a:rPr lang="ru-RU" altLang="ru-RU" sz="2400" dirty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«Елочки», г. Домодедово</a:t>
            </a:r>
          </a:p>
        </p:txBody>
      </p:sp>
      <p:sp>
        <p:nvSpPr>
          <p:cNvPr id="2" name="AutoShape 2" descr="Картинки по запросу преимуществ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Picture 4" descr="Нажмите для просмотра фотогалереи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06086" y="4621936"/>
            <a:ext cx="2871994" cy="215399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476625" y="1379795"/>
            <a:ext cx="532565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Оздоровительный комплекс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«Ёлочки» 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функционирует круглый год. </a:t>
            </a: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В корпусах №2 и №4 смонтирована мультизональная система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Pioneer VRF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которая обеспечивает кондиционирование воздуха, поддерживая низкий уровень шума в ночное время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5063357" y="3964209"/>
            <a:ext cx="2432908" cy="18252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6759371" y="4646845"/>
            <a:ext cx="2432908" cy="18252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 descr="\\sp.gl.rus\spb_dc\Profiles\KAkhmatova\Рабочий стол\loc_elochki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375" y="1457228"/>
            <a:ext cx="2621769" cy="1738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Нажмите для просмотра фотогалереи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756" y="3634080"/>
            <a:ext cx="2936204" cy="2202154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339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158298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6093296"/>
            <a:ext cx="648072" cy="6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72055" y="97908"/>
            <a:ext cx="8229057" cy="13213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altLang="ru-RU" sz="24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Сеть многопрофильных</a:t>
            </a:r>
          </a:p>
          <a:p>
            <a:pPr algn="l">
              <a:defRPr/>
            </a:pPr>
            <a:r>
              <a:rPr lang="ru-RU" altLang="ru-RU" sz="2400" dirty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altLang="ru-RU" sz="24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едицинских центров "</a:t>
            </a:r>
            <a:r>
              <a:rPr lang="ru-RU" altLang="ru-RU" sz="2400" dirty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Бест-клиник", </a:t>
            </a:r>
            <a:endParaRPr lang="ru-RU" altLang="ru-RU" sz="2400" dirty="0" smtClean="0">
              <a:solidFill>
                <a:srgbClr val="951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defRPr/>
            </a:pPr>
            <a:r>
              <a:rPr lang="ru-RU" altLang="ru-RU" sz="24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Москва</a:t>
            </a:r>
            <a:endParaRPr lang="ru-RU" altLang="ru-RU" sz="2400" dirty="0">
              <a:solidFill>
                <a:srgbClr val="951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AutoShape 2" descr="Картинки по запросу преимуществ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Объект 8"/>
          <p:cNvSpPr>
            <a:spLocks noGrp="1"/>
          </p:cNvSpPr>
          <p:nvPr>
            <p:ph sz="half" idx="4294967295"/>
          </p:nvPr>
        </p:nvSpPr>
        <p:spPr>
          <a:xfrm>
            <a:off x="3402014" y="2185632"/>
            <a:ext cx="5486098" cy="929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Три филиала клиники в разных районах Москвы. </a:t>
            </a:r>
          </a:p>
          <a:p>
            <a:pPr marL="0" indent="0" algn="just"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Установлена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VRF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система 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Pioneer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546" y="2038661"/>
            <a:ext cx="207645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042" y="3400475"/>
            <a:ext cx="3350611" cy="316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49976" y="3398344"/>
            <a:ext cx="4393166" cy="3189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339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0893" y="0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6093296"/>
            <a:ext cx="648072" cy="6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61995" y="97910"/>
            <a:ext cx="8229057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ru-RU" altLang="ru-RU" sz="3200" dirty="0" smtClean="0">
              <a:solidFill>
                <a:srgbClr val="951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AutoShape 2" descr="Картинки по запросу преимуществ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72055" y="97909"/>
            <a:ext cx="8229057" cy="11432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altLang="ru-RU" sz="24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Федеральная сеть аптек «Вита»</a:t>
            </a:r>
            <a:endParaRPr lang="ru-RU" altLang="ru-RU" sz="2400" dirty="0">
              <a:solidFill>
                <a:srgbClr val="951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Объект 8"/>
          <p:cNvSpPr>
            <a:spLocks noGrp="1"/>
          </p:cNvSpPr>
          <p:nvPr>
            <p:ph sz="half" idx="4294967295"/>
          </p:nvPr>
        </p:nvSpPr>
        <p:spPr>
          <a:xfrm>
            <a:off x="3590924" y="1339443"/>
            <a:ext cx="4981576" cy="1988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Сплит-системы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Pioneer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серии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Artis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были установлены в современных, открывшихся в 2018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году отделениях крупной федеральной сети аптек, работающей в 19 регионах страны.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300" y="1611988"/>
            <a:ext cx="2274420" cy="91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0924" y="3803296"/>
            <a:ext cx="5109677" cy="2430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9186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0893" y="0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6093296"/>
            <a:ext cx="648072" cy="6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61995" y="97910"/>
            <a:ext cx="8229057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ru-RU" altLang="ru-RU" sz="3200" dirty="0" smtClean="0">
              <a:solidFill>
                <a:srgbClr val="951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AutoShape 2" descr="Картинки по запросу преимуществ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72055" y="97909"/>
            <a:ext cx="8229057" cy="11432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altLang="ru-RU" sz="24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Сеть аптек «Коралл», Сочи</a:t>
            </a:r>
            <a:endParaRPr lang="ru-RU" altLang="ru-RU" sz="2400" dirty="0">
              <a:solidFill>
                <a:srgbClr val="951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Объект 8"/>
          <p:cNvSpPr>
            <a:spLocks noGrp="1"/>
          </p:cNvSpPr>
          <p:nvPr>
            <p:ph sz="half" idx="4294967295"/>
          </p:nvPr>
        </p:nvSpPr>
        <p:spPr>
          <a:xfrm>
            <a:off x="431540" y="1935829"/>
            <a:ext cx="4981576" cy="880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Установлены сплит-системы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Pioneer Artis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Fortis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.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375" y="1331605"/>
            <a:ext cx="2606935" cy="604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375" y="2788640"/>
            <a:ext cx="4780956" cy="3207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9350" y="1728967"/>
            <a:ext cx="2368202" cy="4705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3074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0893" y="0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6093296"/>
            <a:ext cx="648072" cy="6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61995" y="97910"/>
            <a:ext cx="8229057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ru-RU" altLang="ru-RU" sz="3200" dirty="0" smtClean="0">
              <a:solidFill>
                <a:srgbClr val="951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AutoShape 2" descr="Картинки по запросу преимуществ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07505" y="2408893"/>
            <a:ext cx="8916574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altLang="ru-RU" sz="36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Административно-офисные здания</a:t>
            </a:r>
          </a:p>
        </p:txBody>
      </p:sp>
    </p:spTree>
    <p:extLst>
      <p:ext uri="{BB962C8B-B14F-4D97-AF65-F5344CB8AC3E}">
        <p14:creationId xmlns:p14="http://schemas.microsoft.com/office/powerpoint/2010/main" val="2202173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1025</Words>
  <Application>Microsoft Office PowerPoint</Application>
  <PresentationFormat>Экран (4:3)</PresentationFormat>
  <Paragraphs>142</Paragraphs>
  <Slides>34</Slides>
  <Notes>34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2018-02-27T13:03:11Z</dcterms:created>
  <dcterms:modified xsi:type="dcterms:W3CDTF">2019-04-25T17:03:57Z</dcterms:modified>
</cp:coreProperties>
</file>