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478" r:id="rId2"/>
    <p:sldId id="362" r:id="rId3"/>
    <p:sldId id="386" r:id="rId4"/>
    <p:sldId id="460" r:id="rId5"/>
    <p:sldId id="531" r:id="rId6"/>
    <p:sldId id="532" r:id="rId7"/>
    <p:sldId id="533" r:id="rId8"/>
    <p:sldId id="534" r:id="rId9"/>
    <p:sldId id="535" r:id="rId10"/>
    <p:sldId id="536" r:id="rId11"/>
    <p:sldId id="537" r:id="rId12"/>
    <p:sldId id="538" r:id="rId13"/>
    <p:sldId id="539" r:id="rId14"/>
    <p:sldId id="540" r:id="rId15"/>
    <p:sldId id="541" r:id="rId16"/>
    <p:sldId id="542" r:id="rId17"/>
    <p:sldId id="373" r:id="rId18"/>
    <p:sldId id="454" r:id="rId19"/>
    <p:sldId id="455" r:id="rId20"/>
    <p:sldId id="456" r:id="rId21"/>
    <p:sldId id="457" r:id="rId22"/>
    <p:sldId id="458" r:id="rId23"/>
    <p:sldId id="459" r:id="rId24"/>
    <p:sldId id="506" r:id="rId25"/>
    <p:sldId id="492" r:id="rId26"/>
    <p:sldId id="493" r:id="rId27"/>
    <p:sldId id="513" r:id="rId28"/>
    <p:sldId id="507" r:id="rId29"/>
    <p:sldId id="508" r:id="rId30"/>
    <p:sldId id="496" r:id="rId31"/>
    <p:sldId id="494" r:id="rId32"/>
    <p:sldId id="495" r:id="rId33"/>
    <p:sldId id="510" r:id="rId34"/>
    <p:sldId id="517" r:id="rId35"/>
    <p:sldId id="511" r:id="rId36"/>
    <p:sldId id="514" r:id="rId37"/>
    <p:sldId id="512" r:id="rId38"/>
    <p:sldId id="515" r:id="rId39"/>
    <p:sldId id="518" r:id="rId40"/>
    <p:sldId id="400" r:id="rId41"/>
    <p:sldId id="408" r:id="rId42"/>
  </p:sldIdLst>
  <p:sldSz cx="9144000" cy="6858000" type="screen4x3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втор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0A0E"/>
    <a:srgbClr val="079B43"/>
    <a:srgbClr val="069A42"/>
    <a:srgbClr val="9E0C11"/>
    <a:srgbClr val="951E1B"/>
    <a:srgbClr val="BDCAD0"/>
    <a:srgbClr val="9EBDD2"/>
    <a:srgbClr val="009ABF"/>
    <a:srgbClr val="9E0B0E"/>
    <a:srgbClr val="808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75754" autoAdjust="0"/>
  </p:normalViewPr>
  <p:slideViewPr>
    <p:cSldViewPr>
      <p:cViewPr varScale="1">
        <p:scale>
          <a:sx n="87" d="100"/>
          <a:sy n="87" d="100"/>
        </p:scale>
        <p:origin x="236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3993" y="2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DCDB5775-0027-49EF-B103-8F2F80619F77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3993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315A9660-80C6-4E0B-B0FF-B881E75550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075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03042C2B-0A25-4FD8-931A-F6C1F7308BE2}" type="datetimeFigureOut">
              <a:rPr lang="ru-RU" smtClean="0"/>
              <a:t>18.06.2025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9687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4787" tIns="47393" rIns="94787" bIns="4739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1730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15D44A1A-803A-44B0-A0D7-86B4B9DF8C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84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663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867">
              <a:defRPr/>
            </a:pPr>
            <a:fld id="{15D44A1A-803A-44B0-A0D7-86B4B9DF8CD4}" type="slidenum">
              <a:rPr lang="ru-RU">
                <a:solidFill>
                  <a:prstClr val="black"/>
                </a:solidFill>
                <a:latin typeface="Calibri"/>
              </a:rPr>
              <a:pPr defTabSz="947867">
                <a:defRPr/>
              </a:pPr>
              <a:t>10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366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867">
              <a:defRPr/>
            </a:pPr>
            <a:fld id="{15D44A1A-803A-44B0-A0D7-86B4B9DF8CD4}" type="slidenum">
              <a:rPr lang="ru-RU">
                <a:solidFill>
                  <a:prstClr val="black"/>
                </a:solidFill>
                <a:latin typeface="Calibri"/>
              </a:rPr>
              <a:pPr defTabSz="947867">
                <a:defRPr/>
              </a:pPr>
              <a:t>11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2097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867">
              <a:defRPr/>
            </a:pPr>
            <a:fld id="{15D44A1A-803A-44B0-A0D7-86B4B9DF8CD4}" type="slidenum">
              <a:rPr lang="ru-RU">
                <a:solidFill>
                  <a:prstClr val="black"/>
                </a:solidFill>
                <a:latin typeface="Calibri"/>
              </a:rPr>
              <a:pPr defTabSz="947867">
                <a:defRPr/>
              </a:pPr>
              <a:t>12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865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867">
              <a:defRPr/>
            </a:pPr>
            <a:fld id="{15D44A1A-803A-44B0-A0D7-86B4B9DF8CD4}" type="slidenum">
              <a:rPr lang="ru-RU">
                <a:solidFill>
                  <a:prstClr val="black"/>
                </a:solidFill>
                <a:latin typeface="Calibri"/>
              </a:rPr>
              <a:pPr defTabSz="947867">
                <a:defRPr/>
              </a:pPr>
              <a:t>13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3313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867">
              <a:defRPr/>
            </a:pPr>
            <a:fld id="{15D44A1A-803A-44B0-A0D7-86B4B9DF8CD4}" type="slidenum">
              <a:rPr lang="ru-RU">
                <a:solidFill>
                  <a:prstClr val="black"/>
                </a:solidFill>
                <a:latin typeface="Calibri"/>
              </a:rPr>
              <a:pPr defTabSz="947867">
                <a:defRPr/>
              </a:pPr>
              <a:t>14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621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867">
              <a:defRPr/>
            </a:pPr>
            <a:fld id="{15D44A1A-803A-44B0-A0D7-86B4B9DF8CD4}" type="slidenum">
              <a:rPr lang="ru-RU">
                <a:solidFill>
                  <a:prstClr val="black"/>
                </a:solidFill>
                <a:latin typeface="Calibri"/>
              </a:rPr>
              <a:pPr defTabSz="947867">
                <a:defRPr/>
              </a:pPr>
              <a:t>15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7148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867">
              <a:defRPr/>
            </a:pPr>
            <a:fld id="{15D44A1A-803A-44B0-A0D7-86B4B9DF8CD4}" type="slidenum">
              <a:rPr lang="ru-RU">
                <a:solidFill>
                  <a:prstClr val="black"/>
                </a:solidFill>
                <a:latin typeface="Calibri"/>
              </a:rPr>
              <a:pPr defTabSz="947867">
                <a:defRPr/>
              </a:pPr>
              <a:t>16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096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539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343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6763"/>
            <a:ext cx="5118100" cy="3838575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B47B0D1-DD2A-4A34-9B29-B9DB5D74017E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923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764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243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978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9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0023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7145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67">
              <a:defRPr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Инверторная сплит-система быстро достигает заданной комфортной температуры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точно придерживается её, с меньшими затратами электроэнергии. В то время как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неинверторная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достигает заданной температуры медленнее и не может её стабильно придерживаться: в помещении становится то холоднее, то теплее.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5807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1193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989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0962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22"/>
              </a:spcAft>
            </a:pP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Высокоэффективный двигатель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Двигатель имеет выраженную V-образную структуру и постоянные редкоземельные магниты в составе, что обеспечивает высокую эффективность компрессора при различных условиях нагрузки.</a:t>
            </a:r>
          </a:p>
          <a:p>
            <a:endParaRPr lang="ru-RU" dirty="0" smtClean="0"/>
          </a:p>
          <a:p>
            <a:pPr>
              <a:spcAft>
                <a:spcPts val="622"/>
              </a:spcAft>
            </a:pP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Низкая скорость сброса масла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компрессоре применяется технология активной сепарации газ-масла для снижения скорости выпуска масла, чтобы смазочного масла внутри компрессора было достаточно. Это повышает эффективность теплообмена и надёжность компрессора</a:t>
            </a:r>
          </a:p>
          <a:p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22"/>
              </a:spcAft>
            </a:pP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Прочная скользящая лопасть</a:t>
            </a:r>
          </a:p>
          <a:p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Алмазоподобное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углеродное покрытие лопастей гарантирует долговечность и надежную работу в экстремальных условиях.</a:t>
            </a:r>
          </a:p>
          <a:p>
            <a:endParaRPr lang="ru-RU" dirty="0" smtClean="0"/>
          </a:p>
          <a:p>
            <a:pPr>
              <a:spcAft>
                <a:spcPts val="622"/>
              </a:spcAft>
            </a:pP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Воздушный клапан низкого сопротивления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Воздушный клапан специально разработан с низким сопротивлением потоку, что позволяет повысить эффективность работы компрессора в широком диапазоне частот.</a:t>
            </a:r>
          </a:p>
          <a:p>
            <a:endParaRPr lang="ru-RU" dirty="0" smtClean="0"/>
          </a:p>
          <a:p>
            <a:pPr>
              <a:spcAft>
                <a:spcPts val="622"/>
              </a:spcAft>
            </a:pP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Высокопрочный коленчатый вал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Высокопрочный коленчатый вал QT700 вместе с прочным поверхностным покрытием обеспечивает долговечность системы коленчатого вала при полной нагрузке.</a:t>
            </a:r>
          </a:p>
          <a:p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622"/>
              </a:spcAft>
            </a:pPr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Высокоэффективный цилиндр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Плоская конструкция цилиндра в сочетании с роликами, изготовленными из сплава криогенными методами, обеспечивает низкую утечку и сниженное истирание внутри цилиндра, что повышает эффективность сжатия.</a:t>
            </a:r>
          </a:p>
          <a:p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7503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9275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44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7138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3954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4326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9737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5404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1490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867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7222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6947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44A1A-803A-44B0-A0D7-86B4B9DF8CD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75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867">
              <a:defRPr/>
            </a:pPr>
            <a:fld id="{15D44A1A-803A-44B0-A0D7-86B4B9DF8CD4}" type="slidenum">
              <a:rPr lang="ru-RU">
                <a:solidFill>
                  <a:prstClr val="black"/>
                </a:solidFill>
                <a:latin typeface="Calibri"/>
              </a:rPr>
              <a:pPr defTabSz="947867">
                <a:defRPr/>
              </a:pPr>
              <a:t>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108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867">
              <a:defRPr/>
            </a:pPr>
            <a:fld id="{15D44A1A-803A-44B0-A0D7-86B4B9DF8CD4}" type="slidenum">
              <a:rPr lang="ru-RU">
                <a:solidFill>
                  <a:prstClr val="black"/>
                </a:solidFill>
                <a:latin typeface="Calibri"/>
              </a:rPr>
              <a:pPr defTabSz="947867">
                <a:defRPr/>
              </a:pPr>
              <a:t>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8297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867">
              <a:defRPr/>
            </a:pPr>
            <a:fld id="{15D44A1A-803A-44B0-A0D7-86B4B9DF8CD4}" type="slidenum">
              <a:rPr lang="ru-RU">
                <a:solidFill>
                  <a:prstClr val="black"/>
                </a:solidFill>
                <a:latin typeface="Calibri"/>
              </a:rPr>
              <a:pPr defTabSz="947867">
                <a:defRPr/>
              </a:pPr>
              <a:t>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749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867">
              <a:defRPr/>
            </a:pPr>
            <a:fld id="{15D44A1A-803A-44B0-A0D7-86B4B9DF8CD4}" type="slidenum">
              <a:rPr lang="ru-RU">
                <a:solidFill>
                  <a:prstClr val="black"/>
                </a:solidFill>
                <a:latin typeface="Calibri"/>
              </a:rPr>
              <a:pPr defTabSz="947867">
                <a:defRPr/>
              </a:pPr>
              <a:t>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333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867">
              <a:defRPr/>
            </a:pPr>
            <a:fld id="{15D44A1A-803A-44B0-A0D7-86B4B9DF8CD4}" type="slidenum">
              <a:rPr lang="ru-RU">
                <a:solidFill>
                  <a:prstClr val="black"/>
                </a:solidFill>
                <a:latin typeface="Calibri"/>
              </a:rPr>
              <a:pPr defTabSz="947867">
                <a:defRPr/>
              </a:pPr>
              <a:t>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016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E8B6-3C58-4178-B3A5-EA276539DBEA}" type="datetime1">
              <a:rPr lang="ru-RU" smtClean="0"/>
              <a:t>18.06.2025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365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A6E3B-0EFD-4EAB-AD8F-22DC5761FC3C}" type="datetime1">
              <a:rPr lang="ru-RU" smtClean="0"/>
              <a:t>18.06.2025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9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365C-1F96-499D-A102-DD142DBE0793}" type="datetime1">
              <a:rPr lang="ru-RU" smtClean="0"/>
              <a:t>18.06.2025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0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3B1F-E213-415A-B76B-F6C3C8984D60}" type="datetime1">
              <a:rPr lang="ru-RU" smtClean="0"/>
              <a:t>18.06.2025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769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A730-489B-4AD3-B70E-CB63DE60447E}" type="datetime1">
              <a:rPr lang="ru-RU" smtClean="0"/>
              <a:t>18.06.2025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81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01F9-CB9F-47B4-94B5-1B0CCFD20562}" type="datetime1">
              <a:rPr lang="ru-RU" smtClean="0"/>
              <a:t>18.06.2025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79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1A7B4-7C6A-495B-8AF1-1BBD3F2E0666}" type="datetime1">
              <a:rPr lang="ru-RU" smtClean="0"/>
              <a:t>18.06.2025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07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CE21E-BDE4-4EC4-A191-0FCAD3816235}" type="datetime1">
              <a:rPr lang="ru-RU" smtClean="0"/>
              <a:t>18.06.2025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94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5A5B0-C3D6-42B1-8652-450FD723AD67}" type="datetime1">
              <a:rPr lang="ru-RU" smtClean="0"/>
              <a:t>18.06.2025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97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B195-385F-47FF-9795-FA84A7CE226C}" type="datetime1">
              <a:rPr lang="ru-RU" smtClean="0"/>
              <a:t>18.06.2025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44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54432-63C2-49DB-AA8A-ADB682D688CC}" type="datetime1">
              <a:rPr lang="ru-RU" smtClean="0"/>
              <a:t>18.06.2025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413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6B97D-AAF9-4050-B2D5-E35583C3FC6B}" type="datetime1">
              <a:rPr lang="ru-RU" smtClean="0"/>
              <a:t>18.06.2025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E6F05-D455-437C-ABB7-7DD1B6AFFA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71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46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5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14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1E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4405" y="4348266"/>
            <a:ext cx="26661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OCR A Extended" panose="02010509020102010303" pitchFamily="50" charset="0"/>
                <a:ea typeface="SimSun" panose="02010600030101010101" pitchFamily="2" charset="-122"/>
                <a:cs typeface="Raavi" panose="020B0502040204020203" pitchFamily="34" charset="0"/>
              </a:rPr>
              <a:t>202</a:t>
            </a:r>
            <a:r>
              <a:rPr lang="ru-RU" sz="8000" dirty="0" smtClean="0">
                <a:solidFill>
                  <a:schemeClr val="bg1"/>
                </a:solidFill>
                <a:latin typeface="OCR A Extended" panose="02010509020102010303" pitchFamily="50" charset="0"/>
                <a:ea typeface="SimSun" panose="02010600030101010101" pitchFamily="2" charset="-122"/>
                <a:cs typeface="Raavi" panose="020B0502040204020203" pitchFamily="34" charset="0"/>
              </a:rPr>
              <a:t>4</a:t>
            </a:r>
            <a:endParaRPr lang="ru-RU" sz="8000" dirty="0">
              <a:solidFill>
                <a:schemeClr val="bg1"/>
              </a:solidFill>
              <a:latin typeface="Tahoma" panose="020B0604030504040204" pitchFamily="34" charset="0"/>
              <a:ea typeface="SimSun" panose="02010600030101010101" pitchFamily="2" charset="-122"/>
              <a:cs typeface="Raav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99" y="2101661"/>
            <a:ext cx="7760127" cy="15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4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966189" cy="1386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Сравнение </a:t>
            </a:r>
            <a:r>
              <a:rPr kumimoji="0" lang="en-US" alt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AB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Afina</a:t>
            </a:r>
            <a:r>
              <a:rPr kumimoji="0" lang="en-US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multi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от стандартных </a:t>
            </a:r>
            <a:r>
              <a:rPr kumimoji="0" lang="ru-RU" alt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Pioneer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Basic multi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ru-RU" altLang="ru-RU" sz="2800" b="0" i="0" u="none" strike="noStrike" kern="1200" cap="none" spc="0" normalizeH="0" baseline="0" noProof="0" dirty="0">
              <a:ln>
                <a:noFill/>
              </a:ln>
              <a:solidFill>
                <a:srgbClr val="951E1B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956103"/>
              </p:ext>
            </p:extLst>
          </p:nvPr>
        </p:nvGraphicFramePr>
        <p:xfrm>
          <a:off x="261997" y="1484784"/>
          <a:ext cx="8486469" cy="41927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37995">
                  <a:extLst>
                    <a:ext uri="{9D8B030D-6E8A-4147-A177-3AD203B41FA5}">
                      <a16:colId xmlns:a16="http://schemas.microsoft.com/office/drawing/2014/main" val="29422496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958577490"/>
                    </a:ext>
                  </a:extLst>
                </a:gridCol>
                <a:gridCol w="2160242">
                  <a:extLst>
                    <a:ext uri="{9D8B030D-6E8A-4147-A177-3AD203B41FA5}">
                      <a16:colId xmlns:a16="http://schemas.microsoft.com/office/drawing/2014/main" val="463695526"/>
                    </a:ext>
                  </a:extLst>
                </a:gridCol>
              </a:tblGrid>
              <a:tr h="436737">
                <a:tc>
                  <a:txBody>
                    <a:bodyPr/>
                    <a:lstStyle/>
                    <a:p>
                      <a:endParaRPr lang="ru-RU" sz="14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9ABF"/>
                          </a:solidFill>
                          <a:latin typeface="+mn-lt"/>
                        </a:rPr>
                        <a:t>Afina</a:t>
                      </a:r>
                      <a:r>
                        <a:rPr lang="en-US" sz="1400" b="1" dirty="0" smtClean="0">
                          <a:solidFill>
                            <a:srgbClr val="009ABF"/>
                          </a:solidFill>
                          <a:latin typeface="+mn-lt"/>
                        </a:rPr>
                        <a:t> multi </a:t>
                      </a:r>
                      <a:endParaRPr lang="ru-RU" sz="1400" b="1" dirty="0">
                        <a:solidFill>
                          <a:srgbClr val="009ABF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9E0B0E"/>
                          </a:solidFill>
                          <a:latin typeface="+mn-lt"/>
                        </a:rPr>
                        <a:t>Basic multi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7986"/>
                  </a:ext>
                </a:extLst>
              </a:tr>
              <a:tr h="84792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Типы внутренних блоков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/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холодопроизводительность, кВт /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Макс. кол-во внутренних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блоков в системе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Только настенные /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2,0 – 3,5 /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u="sng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u="sng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Настенные, канальные, кассетные / 2,1 – 7,1</a:t>
                      </a:r>
                      <a:r>
                        <a:rPr lang="ru-RU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ru-RU" sz="1600" b="1" u="sng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600" b="1" u="sng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6806894"/>
                  </a:ext>
                </a:extLst>
              </a:tr>
              <a:tr h="443536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3d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управление воздушным потоком с ПДУ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есть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35218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Пульт ДУ с подсветкой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есть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818897"/>
                  </a:ext>
                </a:extLst>
              </a:tr>
              <a:tr h="647028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Трехступенчатая очистка воздуха у настенных блоков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есть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есть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2912220"/>
                  </a:ext>
                </a:extLst>
              </a:tr>
              <a:tr h="486553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Марка компрессора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GMCC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GREE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483512"/>
                  </a:ext>
                </a:extLst>
              </a:tr>
              <a:tr h="445152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Покрытие теплообменника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Gold fin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Blue fin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6457082"/>
                  </a:ext>
                </a:extLst>
              </a:tr>
              <a:tr h="4537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Производство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Hisense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Gree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0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849736"/>
                  </a:ext>
                </a:extLst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E6F05-D455-437C-ABB7-7DD1B6AFFAB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Модельный ряд </a:t>
            </a:r>
            <a:r>
              <a:rPr kumimoji="0" lang="en-US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Basic</a:t>
            </a:r>
            <a:endParaRPr kumimoji="0" lang="ru-RU" altLang="ru-RU" sz="3200" b="0" i="0" u="none" strike="noStrike" kern="1200" cap="none" spc="0" normalizeH="0" baseline="0" noProof="0" dirty="0">
              <a:ln>
                <a:noFill/>
              </a:ln>
              <a:solidFill>
                <a:srgbClr val="951E1B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61995" y="1652191"/>
          <a:ext cx="2803074" cy="41667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03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77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Наименования</a:t>
                      </a:r>
                      <a:r>
                        <a:rPr lang="ru-RU" baseline="0" dirty="0" smtClean="0"/>
                        <a:t> наружных блоков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2MSHD14B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2MSHD18B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3MSHD21B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3MSHD24B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4MSHD28B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4MSHD36B-&gt;4MSHD36B1*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5MSHD42B-&gt;5MSHD42B1*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3347864" y="1614393"/>
          <a:ext cx="5313388" cy="48644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7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3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Тип внутреннего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блока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00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Кассетные компактные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KCMS12B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TC03</a:t>
                      </a:r>
                      <a:endParaRPr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KCMS18B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TC03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00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Кассетные полноразмерные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KCMS24B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TC0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008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Канальные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KDMS09B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KDMS12B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KDMS18B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KDMS24B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008">
                <a:tc rowSpan="5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Настенные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KFRI20LW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KFRI25LW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KFRI35LW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KFRI50LW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KFRI70LW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9431" y="5860685"/>
            <a:ext cx="3373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габариты стали компактнее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E6F05-D455-437C-ABB7-7DD1B6AFFAB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52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Внешний вид</a:t>
            </a:r>
            <a:b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наружных блоков</a:t>
            </a:r>
            <a:endParaRPr kumimoji="0" lang="ru-RU" altLang="ru-RU" sz="3200" b="0" i="0" u="none" strike="noStrike" kern="1200" cap="none" spc="0" normalizeH="0" baseline="0" noProof="0" dirty="0">
              <a:ln>
                <a:noFill/>
              </a:ln>
              <a:solidFill>
                <a:srgbClr val="951E1B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86" y="2049399"/>
            <a:ext cx="2232248" cy="16358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35" y="4263466"/>
            <a:ext cx="2782416" cy="20390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431612"/>
            <a:ext cx="2721176" cy="293109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75938" y="2034826"/>
            <a:ext cx="1407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B1C1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4MSHD36B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B1C1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B1C1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5MSHD42B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B1C1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75856" y="2544168"/>
            <a:ext cx="12682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B1C1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2MSHD14B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8B1C1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B1C1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2MSHD1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B1C1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B1C1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8B1C1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4732" y="4426011"/>
            <a:ext cx="1349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B1C1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3MSHD24B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B1C1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B1C1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4MSHD28B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8B1C1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725" y="4368280"/>
            <a:ext cx="3007765" cy="216024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573870" y="4665900"/>
            <a:ext cx="1407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B1C1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4MSHD36B1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B1C1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B1C1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5MSHD42B1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B1C1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898" y="4728609"/>
            <a:ext cx="360040" cy="76565"/>
          </a:xfrm>
          <a:prstGeom prst="rect">
            <a:avLst/>
          </a:prstGeom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E6F05-D455-437C-ABB7-7DD1B6AFFAB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3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Внешний вид</a:t>
            </a:r>
            <a:b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altLang="ru-RU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кассетных блоков</a:t>
            </a: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Панель</a:t>
            </a:r>
            <a:endParaRPr kumimoji="0" lang="ru-RU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951E1B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2664296"/>
            <a:ext cx="3429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75" y="2664296"/>
            <a:ext cx="4572000" cy="3429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44670" y="1382558"/>
            <a:ext cx="17853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KCMS12B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TC03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KCMS18B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TC03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KCMS24B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TC0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81555" y="1381589"/>
            <a:ext cx="26666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ассетные блоки имеют</a:t>
            </a:r>
          </a:p>
          <a:p>
            <a:pPr marL="0" marR="0" lvl="0" indent="0" algn="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беспроводной пульт</a:t>
            </a:r>
          </a:p>
          <a:p>
            <a:pPr marL="0" marR="0" lvl="0" indent="0" algn="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комплекте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00" name="Picture 4" descr="http://uel.d.alkohost.ru/upload/iblock/ba6/ba6a9bbbf61934ffe721e8786092613a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085429"/>
            <a:ext cx="1488666" cy="148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E6F05-D455-437C-ABB7-7DD1B6AFFAB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9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Внешний вид</a:t>
            </a:r>
            <a:b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altLang="ru-RU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канальных блоков</a:t>
            </a:r>
            <a:endParaRPr kumimoji="0" lang="ru-RU" altLang="ru-RU" sz="3200" b="0" i="0" u="sng" strike="noStrike" kern="1200" cap="none" spc="0" normalizeH="0" baseline="0" noProof="0" dirty="0">
              <a:ln>
                <a:noFill/>
              </a:ln>
              <a:solidFill>
                <a:srgbClr val="951E1B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4670" y="1652607"/>
            <a:ext cx="11320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KDMS09B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KDMS12B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KDMS18B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KDMS24B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6" name="Picture 2" descr="O:\Documents\M10\ДМ\ОБМЕН_ФАЙЛАМИ\Иванова\Pioneer\презентация Pioneer\KDMS-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689" y="2826208"/>
            <a:ext cx="4989705" cy="360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51639" y="1762747"/>
            <a:ext cx="30360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анальные блоки имеют</a:t>
            </a:r>
          </a:p>
          <a:p>
            <a:pPr marL="0" marR="0" lvl="0" indent="0" algn="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беспроводной и проводной</a:t>
            </a:r>
          </a:p>
          <a:p>
            <a:pPr marL="0" marR="0" lvl="0" indent="0" algn="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пульты в комплекте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8" name="Picture 4" descr="http://uel.d.alkohost.ru/upload/iblock/629/62944a637044541fabcc2bfedd8f1449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911" y="3501008"/>
            <a:ext cx="1610951" cy="161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uel.d.alkohost.ru/upload/iblock/ba6/ba6a9bbbf61934ffe721e8786092613a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364270"/>
            <a:ext cx="1488666" cy="148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E6F05-D455-437C-ABB7-7DD1B6AFFAB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Внешний вид</a:t>
            </a:r>
            <a:b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altLang="ru-RU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настенных блоков</a:t>
            </a:r>
            <a:endParaRPr kumimoji="0" lang="ru-RU" altLang="ru-RU" sz="3200" b="0" i="0" u="sng" strike="noStrike" kern="1200" cap="none" spc="0" normalizeH="0" baseline="0" noProof="0" dirty="0">
              <a:ln>
                <a:noFill/>
              </a:ln>
              <a:solidFill>
                <a:srgbClr val="951E1B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4670" y="1389173"/>
            <a:ext cx="113685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KFRI20LW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KFRI25LW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KFRI35LW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KFRI50LW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KFRI70LW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1666172"/>
            <a:ext cx="27141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астенные блоки имеют</a:t>
            </a:r>
          </a:p>
          <a:p>
            <a:pPr marL="0" marR="0" lvl="0" indent="0" algn="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беспроводной пульт</a:t>
            </a:r>
          </a:p>
          <a:p>
            <a:pPr marL="0" marR="0" lvl="0" indent="0" algn="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комплекте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http://uel.d.alkohost.ru/upload/iblock/bd0/bd0817e38f2728e72b5e8206936fe0f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258722"/>
            <a:ext cx="1738230" cy="173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O:\Documents\M10\ДМ\ОБМЕН_ФАЙЛАМИ\Иванова\Pioneer\презентация Pioneer\KFRI-LW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704" y="2377057"/>
            <a:ext cx="4344144" cy="291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uel.d.alkohost.ru/upload/iblock/e66/e66b8c9cb4eceb57d09edd4eb5c6d964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704" y="4138855"/>
            <a:ext cx="4344144" cy="291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8223" y="3356992"/>
            <a:ext cx="2520280" cy="238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E6F05-D455-437C-ABB7-7DD1B6AFFAB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Медицинский сертификат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504" y="1692091"/>
            <a:ext cx="51125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Мультиплит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-системы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Pioneer 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можно использовать в: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жилых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детских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дошкольных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школьных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общеобразовательных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медицинских учреждениях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172" y="1137517"/>
            <a:ext cx="3904777" cy="5493268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E6F05-D455-437C-ABB7-7DD1B6AFFAB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19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1C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987966"/>
            <a:ext cx="8064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Ассортимент </a:t>
            </a:r>
            <a:r>
              <a:rPr lang="ru-RU" sz="4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полупромышленнных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сплит-систем                    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’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202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4</a:t>
            </a:r>
          </a:p>
          <a:p>
            <a:pPr algn="ctr"/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endParaRPr lang="ru-RU" sz="4000" b="1" dirty="0" smtClean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>
                <a:solidFill>
                  <a:schemeClr val="bg1"/>
                </a:solidFill>
              </a:rPr>
              <a:t>17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27"/>
          <a:stretch/>
        </p:blipFill>
        <p:spPr>
          <a:xfrm>
            <a:off x="4487867" y="3284984"/>
            <a:ext cx="2604413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8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Модельный ряд инверторных сплит-систем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34076"/>
              </p:ext>
            </p:extLst>
          </p:nvPr>
        </p:nvGraphicFramePr>
        <p:xfrm>
          <a:off x="296477" y="1253421"/>
          <a:ext cx="2803074" cy="31591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03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77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Наименования</a:t>
                      </a:r>
                      <a:r>
                        <a:rPr lang="ru-RU" baseline="0" dirty="0" smtClean="0"/>
                        <a:t> наружных блоков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18GV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24GV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36GV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48GV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KON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60GV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822148"/>
              </p:ext>
            </p:extLst>
          </p:nvPr>
        </p:nvGraphicFramePr>
        <p:xfrm>
          <a:off x="3419872" y="1241150"/>
          <a:ext cx="5313388" cy="523441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7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3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Тип внутреннего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блока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00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Кассетные компактные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KFC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18GV+TC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03V</a:t>
                      </a:r>
                      <a:endParaRPr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008">
                <a:tc row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Кассетные полноразмерные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I24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GV+TC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I36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GV+TC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I48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GV+TC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I60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GV+TC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008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Канальные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KFD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I24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KFD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I36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KFD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I48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KFD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I60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7361493"/>
                  </a:ext>
                </a:extLst>
              </a:tr>
              <a:tr h="370008">
                <a:tc rowSpan="4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Напольно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-подпотолочные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KFF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I24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KFF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I36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KFF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I48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008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KFF</a:t>
                      </a: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I60</a:t>
                      </a:r>
                      <a:r>
                        <a:rPr lang="en-US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GV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296478" y="4869160"/>
            <a:ext cx="2803074" cy="1008112"/>
          </a:xfrm>
          <a:prstGeom prst="roundRect">
            <a:avLst/>
          </a:prstGeom>
          <a:solidFill>
            <a:srgbClr val="880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Новинка 2024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92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</a:t>
            </a:r>
            <a:endParaRPr lang="ru-RU" altLang="ru-RU" sz="32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8831" y="1030428"/>
            <a:ext cx="518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инверторных сплит-систем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холодопроизводительностью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5,1 до 16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кВт: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08104" y="2405787"/>
            <a:ext cx="33843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KON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18GV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(1/220-240/50)</a:t>
            </a:r>
          </a:p>
          <a:p>
            <a:pPr font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KON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24GV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(1/220-240/50)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KON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36GV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(1/220-240/50)</a:t>
            </a: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48GV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(1/220-240/50)</a:t>
            </a: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60GV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(1/220-240/50)</a:t>
            </a: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48G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(3/380-415/50)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60G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(3/380-415/50)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204864"/>
            <a:ext cx="4519930" cy="3312368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3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6"/>
          <p:cNvSpPr>
            <a:spLocks noChangeArrowheads="1"/>
          </p:cNvSpPr>
          <p:nvPr/>
        </p:nvSpPr>
        <p:spPr bwMode="auto">
          <a:xfrm>
            <a:off x="503956" y="5443924"/>
            <a:ext cx="7622374" cy="64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272" tIns="43637" rIns="87272" bIns="43637">
            <a:spAutoFit/>
          </a:bodyPr>
          <a:lstStyle>
            <a:lvl1pPr marL="119063" eaLnBrk="0" hangingPunct="0">
              <a:spcBef>
                <a:spcPct val="20000"/>
              </a:spcBef>
              <a:buFont typeface="Arial" charset="0"/>
              <a:buChar char="•"/>
              <a:defRPr sz="3700">
                <a:solidFill>
                  <a:schemeClr val="tx1"/>
                </a:solidFill>
                <a:latin typeface="OfficinaSansMediumCITC" pitchFamily="34" charset="0"/>
              </a:defRPr>
            </a:lvl1pPr>
            <a:lvl2pPr marL="846138" indent="-325438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tx1"/>
                </a:solidFill>
                <a:latin typeface="OfficinaSansMediumCITC" pitchFamily="34" charset="0"/>
              </a:defRPr>
            </a:lvl2pPr>
            <a:lvl3pPr marL="1303338" indent="-260350" eaLnBrk="0" hangingPunct="0">
              <a:spcBef>
                <a:spcPct val="20000"/>
              </a:spcBef>
              <a:buFont typeface="Arial" charset="0"/>
              <a:buChar char="•"/>
              <a:defRPr sz="2700">
                <a:solidFill>
                  <a:schemeClr val="tx1"/>
                </a:solidFill>
                <a:latin typeface="OfficinaSansMediumCITC" pitchFamily="34" charset="0"/>
              </a:defRPr>
            </a:lvl3pPr>
            <a:lvl4pPr marL="1824038" indent="-260350" eaLnBrk="0" hangingPunct="0">
              <a:spcBef>
                <a:spcPct val="20000"/>
              </a:spcBef>
              <a:buFont typeface="Arial" charset="0"/>
              <a:buChar char="–"/>
              <a:defRPr sz="2300">
                <a:solidFill>
                  <a:schemeClr val="tx1"/>
                </a:solidFill>
                <a:latin typeface="OfficinaSansMediumCITC" pitchFamily="34" charset="0"/>
              </a:defRPr>
            </a:lvl4pPr>
            <a:lvl5pPr marL="2346325" indent="-260350" eaLnBrk="0" hangingPunct="0">
              <a:spcBef>
                <a:spcPct val="20000"/>
              </a:spcBef>
              <a:buFont typeface="Arial" charset="0"/>
              <a:buChar char="»"/>
              <a:defRPr sz="2300">
                <a:solidFill>
                  <a:schemeClr val="tx1"/>
                </a:solidFill>
                <a:latin typeface="OfficinaSansMediumCITC" pitchFamily="34" charset="0"/>
              </a:defRPr>
            </a:lvl5pPr>
            <a:lvl6pPr marL="2803525" indent="-2603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OfficinaSansMediumCITC" pitchFamily="34" charset="0"/>
              </a:defRPr>
            </a:lvl6pPr>
            <a:lvl7pPr marL="3260725" indent="-2603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OfficinaSansMediumCITC" pitchFamily="34" charset="0"/>
              </a:defRPr>
            </a:lvl7pPr>
            <a:lvl8pPr marL="3717925" indent="-2603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OfficinaSansMediumCITC" pitchFamily="34" charset="0"/>
              </a:defRPr>
            </a:lvl8pPr>
            <a:lvl9pPr marL="4175125" indent="-2603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300">
                <a:solidFill>
                  <a:schemeClr val="tx1"/>
                </a:solidFill>
                <a:latin typeface="OfficinaSansMediumCIT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  <a:cs typeface="Arial" charset="0"/>
              </a:rPr>
              <a:t>Мы ценим ваше доверие, и именно поэтому </a:t>
            </a:r>
            <a:r>
              <a:rPr lang="en-US" altLang="ru-RU" sz="1800" dirty="0">
                <a:latin typeface="Arial" charset="0"/>
                <a:cs typeface="Arial" charset="0"/>
              </a:rPr>
              <a:t>Pioneer </a:t>
            </a:r>
            <a:r>
              <a:rPr lang="ru-RU" altLang="ru-RU" sz="1800" dirty="0">
                <a:latin typeface="Arial" charset="0"/>
                <a:cs typeface="Arial" charset="0"/>
              </a:rPr>
              <a:t>стал брендом, доказывающим: </a:t>
            </a:r>
            <a:r>
              <a:rPr lang="ru-RU" altLang="ru-RU" sz="1800" dirty="0">
                <a:solidFill>
                  <a:srgbClr val="880502"/>
                </a:solidFill>
                <a:latin typeface="Arial" charset="0"/>
                <a:cs typeface="Arial" charset="0"/>
              </a:rPr>
              <a:t>мудрость заключается в простых решениях !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559" y="1484784"/>
            <a:ext cx="2447540" cy="262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6453" y="1340768"/>
            <a:ext cx="5943057" cy="3774249"/>
          </a:xfrm>
          <a:prstGeom prst="rect">
            <a:avLst/>
          </a:prstGeom>
        </p:spPr>
        <p:txBody>
          <a:bodyPr lIns="80147" tIns="40074" rIns="80147" bIns="40074">
            <a:spAutoFit/>
          </a:bodyPr>
          <a:lstStyle/>
          <a:p>
            <a:pPr marL="496745" indent="-400736">
              <a:buClr>
                <a:srgbClr val="880502"/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Старейшая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OEM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марка кондиционеров в РФ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наш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собственный бренд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основанный в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году.</a:t>
            </a:r>
          </a:p>
          <a:p>
            <a:pPr marL="96009">
              <a:buClr>
                <a:srgbClr val="880502"/>
              </a:buClr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745" indent="-400736">
              <a:buClr>
                <a:srgbClr val="880502"/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Оборудование производится на заводах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технологических лидерах рынка под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контролем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United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Elements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Group.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009">
              <a:buClr>
                <a:srgbClr val="880502"/>
              </a:buClr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745" indent="-400736">
              <a:buClr>
                <a:srgbClr val="880502"/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Все производители сертифицированы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стандартам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ISO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9001 и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EAC.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6009">
              <a:buClr>
                <a:srgbClr val="880502"/>
              </a:buClr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745" indent="-400736">
              <a:buClr>
                <a:srgbClr val="880502"/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Гарантия 3 года и встречная замена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оборудования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случае признания его неремонтопригодным. </a:t>
            </a:r>
          </a:p>
          <a:p>
            <a:pPr marL="496745" indent="-400736">
              <a:buClr>
                <a:srgbClr val="880502"/>
              </a:buClr>
              <a:buFont typeface="Wingdings" panose="05000000000000000000" pitchFamily="2" charset="2"/>
              <a:buChar char="ü"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6745" indent="-400736">
              <a:buClr>
                <a:srgbClr val="880502"/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Цены зафиксированы в рублях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не зависят от курса доллара.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27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2268" y="114417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Кассетные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KFC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</a:t>
            </a:r>
            <a:endParaRPr lang="ru-RU" altLang="ru-RU" sz="32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8350" y="2029215"/>
            <a:ext cx="1802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кассетные блоки имеют </a:t>
            </a:r>
          </a:p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беспроводной пульт</a:t>
            </a:r>
            <a:b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комплекте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241" y="1670997"/>
            <a:ext cx="21275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18GV+TC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03V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I24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GV+TC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I36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GV+TC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I48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GV+TC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I60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GV+TC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45" name="Picture 5" descr="http://uel.d.alkohost.ru/upload/resize_cache/iblock/4cb/1600_900_1/4cbf9c49345b7b5a374989b761673fa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708920"/>
            <a:ext cx="5184576" cy="387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449" y="1018150"/>
            <a:ext cx="5748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инверторных сплит-систем 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холодопроизводительностью от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5,1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15,4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кВт: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https://uel.ru/upload/iblock/de2/ewuji68pihzpaess7fjeyatb5891lc7v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0280" y="1436097"/>
            <a:ext cx="129614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7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2268" y="114417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Кассетные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KFC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Панель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</a:t>
            </a:r>
            <a:endParaRPr lang="ru-RU" altLang="ru-RU" sz="32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588" y="2579669"/>
            <a:ext cx="3488475" cy="34884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68" y="2604821"/>
            <a:ext cx="4617764" cy="346332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18454" y="1265706"/>
            <a:ext cx="22985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Компактный блок </a:t>
            </a: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панель 620 х 620 мм </a:t>
            </a: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18GV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03V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1241149"/>
            <a:ext cx="40560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Полноразмерный блок, </a:t>
            </a:r>
          </a:p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панель 950 х 950 мм</a:t>
            </a: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I24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   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I48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I36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   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I60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TC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14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2268" y="114417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Канальные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KFD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</a:t>
            </a:r>
            <a:endParaRPr lang="ru-RU" altLang="ru-RU" sz="32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2136416"/>
            <a:ext cx="2240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канальные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блоки имеют проводной пульт в комплекте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6449" y="1772816"/>
            <a:ext cx="11405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KFD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I24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KFD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I36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KFD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I48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712" y="4773115"/>
            <a:ext cx="4824536" cy="17373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2528" y="3789040"/>
            <a:ext cx="3707824" cy="1513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550" y="2852936"/>
            <a:ext cx="2916324" cy="112661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42268" y="1038988"/>
            <a:ext cx="5748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инверторных сплит-систем 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холодопроизводительностью от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7,1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16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кВт: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22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907" y="1778314"/>
            <a:ext cx="2438019" cy="172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8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125" y="4324601"/>
            <a:ext cx="3358224" cy="201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144" y="2780928"/>
            <a:ext cx="3707904" cy="149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2268" y="114417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Напольно-подпотолочные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KFF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</a:t>
            </a:r>
            <a:endParaRPr lang="ru-RU" altLang="ru-RU" sz="32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54605" y="2065251"/>
            <a:ext cx="27985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напольно-подпотолочные</a:t>
            </a:r>
            <a:b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блоки имеют </a:t>
            </a:r>
          </a:p>
          <a:p>
            <a:pPr algn="r"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беспроводной пульт</a:t>
            </a:r>
            <a:b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комплекте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0099" y="1931330"/>
            <a:ext cx="11004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KFF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I24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KFF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I36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KFF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I48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KFF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I60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GV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0765" y="1263074"/>
            <a:ext cx="5748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инверторных сплит-систем 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холодопроизводительностью от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7,1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16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кВт: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23</a:t>
            </a:fld>
            <a:endParaRPr lang="ru-RU"/>
          </a:p>
        </p:txBody>
      </p:sp>
      <p:pic>
        <p:nvPicPr>
          <p:cNvPr id="17" name="Picture 2" descr="https://uel.ru/upload/iblock/de2/ewuji68pihzpaess7fjeyatb5891lc7v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0280" y="1436097"/>
            <a:ext cx="129614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71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1C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987966"/>
            <a:ext cx="8064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Преимущества  </a:t>
            </a:r>
            <a:r>
              <a:rPr lang="ru-RU" sz="4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полупромышленнных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сплит-систем                    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’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202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4</a:t>
            </a:r>
          </a:p>
          <a:p>
            <a:pPr algn="ctr"/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endParaRPr lang="ru-RU" sz="4000" b="1" dirty="0" smtClean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>
                <a:solidFill>
                  <a:schemeClr val="bg1"/>
                </a:solidFill>
              </a:rPr>
              <a:t>24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27"/>
          <a:stretch/>
        </p:blipFill>
        <p:spPr>
          <a:xfrm>
            <a:off x="4487867" y="3284984"/>
            <a:ext cx="2604413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9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altLang="ru-RU" sz="3200" b="1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3200" b="1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Компоненты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25</a:t>
            </a:fld>
            <a:endParaRPr lang="ru-RU"/>
          </a:p>
        </p:txBody>
      </p:sp>
      <p:sp>
        <p:nvSpPr>
          <p:cNvPr id="15" name="圆角矩形 37"/>
          <p:cNvSpPr/>
          <p:nvPr/>
        </p:nvSpPr>
        <p:spPr>
          <a:xfrm>
            <a:off x="235496" y="1340768"/>
            <a:ext cx="5920680" cy="4764981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schemeClr val="tx2">
                  <a:lumMod val="40000"/>
                  <a:lumOff val="60000"/>
                </a:schemeClr>
              </a:solidFill>
              <a:latin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t="1826" r="4362" b="2800"/>
          <a:stretch>
            <a:fillRect/>
          </a:stretch>
        </p:blipFill>
        <p:spPr bwMode="auto">
          <a:xfrm>
            <a:off x="265658" y="1290172"/>
            <a:ext cx="5673922" cy="488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椭圆 38"/>
          <p:cNvSpPr/>
          <p:nvPr/>
        </p:nvSpPr>
        <p:spPr>
          <a:xfrm>
            <a:off x="4180434" y="2897734"/>
            <a:ext cx="270980" cy="267965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1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18" name="椭圆 39"/>
          <p:cNvSpPr>
            <a:spLocks/>
          </p:cNvSpPr>
          <p:nvPr/>
        </p:nvSpPr>
        <p:spPr>
          <a:xfrm>
            <a:off x="4534446" y="3837534"/>
            <a:ext cx="270979" cy="267965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2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19" name="椭圆 40"/>
          <p:cNvSpPr/>
          <p:nvPr/>
        </p:nvSpPr>
        <p:spPr>
          <a:xfrm>
            <a:off x="4788024" y="2769147"/>
            <a:ext cx="270979" cy="267964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3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20" name="椭圆 41"/>
          <p:cNvSpPr/>
          <p:nvPr/>
        </p:nvSpPr>
        <p:spPr>
          <a:xfrm>
            <a:off x="3413671" y="2845347"/>
            <a:ext cx="270979" cy="267964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4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21" name="椭圆 42"/>
          <p:cNvSpPr/>
          <p:nvPr/>
        </p:nvSpPr>
        <p:spPr>
          <a:xfrm>
            <a:off x="5796136" y="4718597"/>
            <a:ext cx="270980" cy="267964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5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22" name="椭圆 43"/>
          <p:cNvSpPr/>
          <p:nvPr/>
        </p:nvSpPr>
        <p:spPr>
          <a:xfrm>
            <a:off x="856209" y="4718597"/>
            <a:ext cx="270980" cy="267964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5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23" name="椭圆 44"/>
          <p:cNvSpPr/>
          <p:nvPr/>
        </p:nvSpPr>
        <p:spPr>
          <a:xfrm>
            <a:off x="1187624" y="1776959"/>
            <a:ext cx="270979" cy="267965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5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24" name="椭圆 45"/>
          <p:cNvSpPr/>
          <p:nvPr/>
        </p:nvSpPr>
        <p:spPr>
          <a:xfrm>
            <a:off x="4467771" y="1791386"/>
            <a:ext cx="270979" cy="269462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5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35" name="椭圆 23"/>
          <p:cNvSpPr/>
          <p:nvPr/>
        </p:nvSpPr>
        <p:spPr>
          <a:xfrm>
            <a:off x="6369454" y="1646222"/>
            <a:ext cx="289082" cy="284163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1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36" name="椭圆 24"/>
          <p:cNvSpPr>
            <a:spLocks/>
          </p:cNvSpPr>
          <p:nvPr/>
        </p:nvSpPr>
        <p:spPr>
          <a:xfrm>
            <a:off x="6350059" y="2640256"/>
            <a:ext cx="289082" cy="284163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2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37" name="椭圆 25"/>
          <p:cNvSpPr/>
          <p:nvPr/>
        </p:nvSpPr>
        <p:spPr>
          <a:xfrm>
            <a:off x="6350059" y="3424148"/>
            <a:ext cx="287467" cy="284163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3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38" name="椭圆 26"/>
          <p:cNvSpPr/>
          <p:nvPr/>
        </p:nvSpPr>
        <p:spPr>
          <a:xfrm>
            <a:off x="6350059" y="4212377"/>
            <a:ext cx="289082" cy="284163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4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39" name="椭圆 27"/>
          <p:cNvSpPr/>
          <p:nvPr/>
        </p:nvSpPr>
        <p:spPr>
          <a:xfrm>
            <a:off x="6344760" y="5085184"/>
            <a:ext cx="289082" cy="284162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5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40" name="文本框 24"/>
          <p:cNvSpPr txBox="1">
            <a:spLocks noChangeArrowheads="1"/>
          </p:cNvSpPr>
          <p:nvPr/>
        </p:nvSpPr>
        <p:spPr bwMode="auto">
          <a:xfrm>
            <a:off x="6313469" y="1628800"/>
            <a:ext cx="25050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r>
              <a:rPr lang="en-US" altLang="zh-CN" sz="1600" dirty="0" smtClean="0"/>
              <a:t>     </a:t>
            </a:r>
            <a:r>
              <a:rPr lang="ru-RU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Электрический блок охлаждается </a:t>
            </a:r>
            <a:r>
              <a:rPr lang="ru-RU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хладагентом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文本框 24"/>
          <p:cNvSpPr txBox="1">
            <a:spLocks noChangeArrowheads="1"/>
          </p:cNvSpPr>
          <p:nvPr/>
        </p:nvSpPr>
        <p:spPr bwMode="auto">
          <a:xfrm>
            <a:off x="6313470" y="2628201"/>
            <a:ext cx="25050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r>
              <a:rPr lang="en-US" altLang="zh-CN" sz="1600" dirty="0" smtClean="0"/>
              <a:t>     </a:t>
            </a:r>
            <a:r>
              <a:rPr lang="ru-RU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Надежный компрессор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文本框 24"/>
          <p:cNvSpPr txBox="1">
            <a:spLocks noChangeArrowheads="1"/>
          </p:cNvSpPr>
          <p:nvPr/>
        </p:nvSpPr>
        <p:spPr bwMode="auto">
          <a:xfrm>
            <a:off x="6335101" y="3420289"/>
            <a:ext cx="24834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r>
              <a:rPr lang="en-US" altLang="zh-CN" sz="1600" dirty="0" smtClean="0"/>
              <a:t>     </a:t>
            </a:r>
            <a:r>
              <a:rPr lang="ru-RU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Коммуникационные </a:t>
            </a:r>
            <a:r>
              <a:rPr lang="ru-RU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порты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文本框 24"/>
          <p:cNvSpPr txBox="1">
            <a:spLocks noChangeArrowheads="1"/>
          </p:cNvSpPr>
          <p:nvPr/>
        </p:nvSpPr>
        <p:spPr bwMode="auto">
          <a:xfrm>
            <a:off x="6313470" y="4212377"/>
            <a:ext cx="25050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r>
              <a:rPr lang="en-US" altLang="zh-CN" sz="1600" dirty="0" smtClean="0"/>
              <a:t>     </a:t>
            </a:r>
            <a:r>
              <a:rPr lang="ru-RU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Привод двигателя вентилятора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文本框 24"/>
          <p:cNvSpPr txBox="1">
            <a:spLocks noChangeArrowheads="1"/>
          </p:cNvSpPr>
          <p:nvPr/>
        </p:nvSpPr>
        <p:spPr bwMode="auto">
          <a:xfrm>
            <a:off x="6315398" y="5076473"/>
            <a:ext cx="25050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r>
              <a:rPr lang="en-US" altLang="zh-CN" sz="1600" dirty="0" smtClean="0"/>
              <a:t>     </a:t>
            </a:r>
            <a:r>
              <a:rPr lang="ru-RU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Защита при транспортировке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5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Компоненты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26</a:t>
            </a:fld>
            <a:endParaRPr lang="ru-RU"/>
          </a:p>
        </p:txBody>
      </p:sp>
      <p:sp>
        <p:nvSpPr>
          <p:cNvPr id="25" name="文本框 22"/>
          <p:cNvSpPr txBox="1">
            <a:spLocks noChangeArrowheads="1"/>
          </p:cNvSpPr>
          <p:nvPr/>
        </p:nvSpPr>
        <p:spPr bwMode="auto">
          <a:xfrm>
            <a:off x="391312" y="2276872"/>
            <a:ext cx="83480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r>
              <a:rPr lang="en-US" altLang="zh-CN" sz="1600" dirty="0" smtClean="0"/>
              <a:t>     </a:t>
            </a:r>
            <a:r>
              <a:rPr lang="ru-RU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Надёжность компрессора увеличена за </a:t>
            </a:r>
            <a:r>
              <a:rPr lang="ru-RU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счет применения метода физического разделения с помощью накопительного сепаратора, который может предотвратить всасывание сжиженного хладагента в компрессор.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文本框 24"/>
          <p:cNvSpPr txBox="1">
            <a:spLocks noChangeArrowheads="1"/>
          </p:cNvSpPr>
          <p:nvPr/>
        </p:nvSpPr>
        <p:spPr bwMode="auto">
          <a:xfrm>
            <a:off x="394486" y="1518602"/>
            <a:ext cx="83448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r>
              <a:rPr lang="en-US" altLang="zh-CN" sz="1600" dirty="0" smtClean="0"/>
              <a:t>     </a:t>
            </a:r>
            <a:r>
              <a:rPr lang="ru-RU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Электрический блок охлаждается хладагентом, что гарантирует высокую эффективность отвода тепла</a:t>
            </a:r>
            <a:r>
              <a:rPr lang="ru-RU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31"/>
          <p:cNvSpPr txBox="1">
            <a:spLocks noChangeArrowheads="1"/>
          </p:cNvSpPr>
          <p:nvPr/>
        </p:nvSpPr>
        <p:spPr bwMode="auto">
          <a:xfrm>
            <a:off x="386548" y="3284984"/>
            <a:ext cx="83528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</a:t>
            </a:r>
            <a:r>
              <a:rPr lang="ru-RU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Коммуникационные порты, рассчитанные только на сильный ток, предназначены для предотвращения повреждения контроллера при ошибочном подключении проводов в течение короткого времени, что повышает отказоустойчивость установки.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文本框 34"/>
          <p:cNvSpPr txBox="1">
            <a:spLocks noChangeArrowheads="1"/>
          </p:cNvSpPr>
          <p:nvPr/>
        </p:nvSpPr>
        <p:spPr bwMode="auto">
          <a:xfrm>
            <a:off x="385879" y="4284385"/>
            <a:ext cx="83581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r>
              <a:rPr lang="en-US" altLang="zh-CN" sz="1600" dirty="0" smtClean="0"/>
              <a:t>     </a:t>
            </a:r>
            <a:r>
              <a:rPr lang="ru-RU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Привод двигателя имеет конструкцию, устойчивую к ветру, что позволяет эффективно защитить вентилятор от воздействия внезапных порывов ветра.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文本框 36"/>
          <p:cNvSpPr txBox="1">
            <a:spLocks noChangeArrowheads="1"/>
          </p:cNvSpPr>
          <p:nvPr/>
        </p:nvSpPr>
        <p:spPr bwMode="auto">
          <a:xfrm>
            <a:off x="395536" y="5157192"/>
            <a:ext cx="83438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r>
              <a:rPr lang="en-US" altLang="zh-CN" sz="1600" dirty="0" smtClean="0"/>
              <a:t>     </a:t>
            </a:r>
            <a:r>
              <a:rPr lang="ru-RU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Имеются </a:t>
            </a:r>
            <a:r>
              <a:rPr lang="ru-RU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несколько защитных конструкций, чтобы избежать повреждения устройства во время транспортировки и </a:t>
            </a:r>
            <a:r>
              <a:rPr lang="ru-RU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установки: защитная </a:t>
            </a:r>
            <a:r>
              <a:rPr lang="ru-RU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решетка, крышка клапана и решетка воздуховыпускного </a:t>
            </a:r>
            <a:r>
              <a:rPr lang="ru-RU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отверстия.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椭圆 23"/>
          <p:cNvSpPr/>
          <p:nvPr/>
        </p:nvSpPr>
        <p:spPr>
          <a:xfrm>
            <a:off x="394486" y="1547177"/>
            <a:ext cx="289082" cy="284163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1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31" name="椭圆 24"/>
          <p:cNvSpPr>
            <a:spLocks/>
          </p:cNvSpPr>
          <p:nvPr/>
        </p:nvSpPr>
        <p:spPr>
          <a:xfrm>
            <a:off x="394486" y="2286397"/>
            <a:ext cx="289082" cy="284163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2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32" name="椭圆 25"/>
          <p:cNvSpPr/>
          <p:nvPr/>
        </p:nvSpPr>
        <p:spPr>
          <a:xfrm>
            <a:off x="400836" y="3305621"/>
            <a:ext cx="287467" cy="284163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3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33" name="椭圆 26"/>
          <p:cNvSpPr/>
          <p:nvPr/>
        </p:nvSpPr>
        <p:spPr>
          <a:xfrm>
            <a:off x="385879" y="4293096"/>
            <a:ext cx="289082" cy="284163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4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34" name="椭圆 27"/>
          <p:cNvSpPr/>
          <p:nvPr/>
        </p:nvSpPr>
        <p:spPr>
          <a:xfrm>
            <a:off x="395537" y="5157192"/>
            <a:ext cx="289082" cy="284162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lIns="91293" tIns="45646" rIns="91293" bIns="45646" anchor="ctr"/>
          <a:lstStyle/>
          <a:p>
            <a:pPr algn="ctr" defTabSz="12166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5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sym typeface="+mn-ea"/>
              </a:rPr>
              <a:t>5</a:t>
            </a:r>
            <a:endParaRPr lang="zh-CN" altLang="en-US" sz="1705" b="1" kern="0" dirty="0">
              <a:solidFill>
                <a:sysClr val="window" lastClr="FFFFFF"/>
              </a:solidFill>
              <a:latin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550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Компоненты</a:t>
            </a:r>
            <a:endParaRPr lang="ru-RU" altLang="ru-RU" sz="3200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27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3284984"/>
            <a:ext cx="7896225" cy="241935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61995" y="1170618"/>
            <a:ext cx="8558477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Aft>
                <a:spcPts val="600"/>
              </a:spcAf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табильный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контроль температуры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комфорт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пользователя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за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счет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marL="174625" indent="-174625" fontAlgn="b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инверторных компрессоров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постоянного тока с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переменной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производительностью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4625" indent="-174625" fontAlgn="b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двигателей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постоянного тока с бесступенчатой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регулировкой скорости;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4625" indent="-174625" fontAlgn="b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электронных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расширительных клапанов с точным контролем расхода благодаря 480 регулирующим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позициям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клапана от открытия до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закрытия; </a:t>
            </a:r>
          </a:p>
          <a:p>
            <a:pPr marL="174625" indent="-174625" fontAlgn="b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технологии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точного измерения температуры окружающей среды, ±0,5 °С.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4288" y="4849560"/>
            <a:ext cx="181054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Инверторная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система </a:t>
            </a:r>
          </a:p>
          <a:p>
            <a:pPr>
              <a:spcAft>
                <a:spcPts val="600"/>
              </a:spcAft>
            </a:pP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Неинверторная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система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Двойная стрелка вверх/вниз 7"/>
          <p:cNvSpPr/>
          <p:nvPr/>
        </p:nvSpPr>
        <p:spPr>
          <a:xfrm>
            <a:off x="452607" y="3337392"/>
            <a:ext cx="565589" cy="2088232"/>
          </a:xfrm>
          <a:prstGeom prst="upDown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90612" y="4144768"/>
            <a:ext cx="111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Комфорт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9512" y="3492412"/>
            <a:ext cx="1414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Дискомфорт</a:t>
            </a:r>
            <a:endParaRPr lang="ru-RU" sz="16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9512" y="4871046"/>
            <a:ext cx="1414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Дискомфорт</a:t>
            </a:r>
            <a:endParaRPr lang="ru-RU" sz="16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40735" y="4289959"/>
            <a:ext cx="1810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solidFill>
                  <a:srgbClr val="079B43"/>
                </a:solidFill>
              </a:rPr>
              <a:t>Температура </a:t>
            </a:r>
            <a:r>
              <a:rPr lang="ru-RU" sz="1200" b="1" dirty="0" err="1" smtClean="0">
                <a:solidFill>
                  <a:srgbClr val="079B43"/>
                </a:solidFill>
              </a:rPr>
              <a:t>уставки</a:t>
            </a:r>
            <a:endParaRPr lang="ru-RU" sz="1200" b="1" dirty="0">
              <a:solidFill>
                <a:srgbClr val="079B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6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defRPr/>
            </a:pPr>
            <a:r>
              <a:rPr lang="ru-RU" altLang="ru-RU" sz="32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Компоненты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28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61995" y="1220559"/>
            <a:ext cx="8424805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Aft>
                <a:spcPts val="600"/>
              </a:spcAf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Улучшенная конструкция теплообменника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Новая конструкция внутренней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канавчатой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​​медной трубы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эффективно улучшает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производительность теплообмена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Меньший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угол присоединения помогает увеличить внутреннюю площадь теплопередачи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 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Больший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угол спирали помогает улучшить интенсивность турбулентности и улучшить конвективный теплообмен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 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Больше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зубцов, большая внутренняя площадь теплопередачи, более высокая эффективность теплообмена.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圆角矩形 17"/>
          <p:cNvSpPr/>
          <p:nvPr/>
        </p:nvSpPr>
        <p:spPr>
          <a:xfrm>
            <a:off x="1403648" y="3946549"/>
            <a:ext cx="5760640" cy="2290763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9F0A0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8" name="文本框 5"/>
          <p:cNvSpPr txBox="1">
            <a:spLocks noChangeArrowheads="1"/>
          </p:cNvSpPr>
          <p:nvPr/>
        </p:nvSpPr>
        <p:spPr bwMode="auto">
          <a:xfrm>
            <a:off x="4788024" y="5825972"/>
            <a:ext cx="2025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ru-RU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Новая серия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20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3590" r="2980" b="11993"/>
          <a:stretch>
            <a:fillRect/>
          </a:stretch>
        </p:blipFill>
        <p:spPr bwMode="auto">
          <a:xfrm>
            <a:off x="2503851" y="4127913"/>
            <a:ext cx="40624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文本框 5"/>
          <p:cNvSpPr txBox="1">
            <a:spLocks noChangeArrowheads="1"/>
          </p:cNvSpPr>
          <p:nvPr/>
        </p:nvSpPr>
        <p:spPr bwMode="auto">
          <a:xfrm>
            <a:off x="1835696" y="5825972"/>
            <a:ext cx="2087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ru-RU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Предыдущая серия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31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defRPr/>
            </a:pPr>
            <a:r>
              <a:rPr lang="ru-RU" altLang="ru-RU" sz="32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61995" y="1220559"/>
            <a:ext cx="8424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Система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самоочистки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наружного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блока 56℃：</a:t>
            </a:r>
          </a:p>
        </p:txBody>
      </p:sp>
      <p:sp>
        <p:nvSpPr>
          <p:cNvPr id="46" name="矩形: 圆角 2"/>
          <p:cNvSpPr>
            <a:spLocks noChangeArrowheads="1"/>
          </p:cNvSpPr>
          <p:nvPr/>
        </p:nvSpPr>
        <p:spPr bwMode="auto">
          <a:xfrm>
            <a:off x="7297347" y="2088428"/>
            <a:ext cx="1286476" cy="1513744"/>
          </a:xfrm>
          <a:prstGeom prst="roundRect">
            <a:avLst>
              <a:gd name="adj" fmla="val 16667"/>
            </a:avLst>
          </a:prstGeom>
          <a:solidFill>
            <a:srgbClr val="BDCAD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47" name="矩形: 圆角 2"/>
          <p:cNvSpPr>
            <a:spLocks noChangeArrowheads="1"/>
          </p:cNvSpPr>
          <p:nvPr/>
        </p:nvSpPr>
        <p:spPr bwMode="auto">
          <a:xfrm>
            <a:off x="467544" y="2076824"/>
            <a:ext cx="1089000" cy="1492176"/>
          </a:xfrm>
          <a:prstGeom prst="roundRect">
            <a:avLst>
              <a:gd name="adj" fmla="val 16667"/>
            </a:avLst>
          </a:prstGeom>
          <a:solidFill>
            <a:srgbClr val="BDCAD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8" name="矩形: 圆角 4"/>
          <p:cNvSpPr>
            <a:spLocks noChangeArrowheads="1"/>
          </p:cNvSpPr>
          <p:nvPr/>
        </p:nvSpPr>
        <p:spPr bwMode="auto">
          <a:xfrm>
            <a:off x="2218389" y="2090620"/>
            <a:ext cx="1089991" cy="1491079"/>
          </a:xfrm>
          <a:prstGeom prst="roundRect">
            <a:avLst>
              <a:gd name="adj" fmla="val 16667"/>
            </a:avLst>
          </a:prstGeom>
          <a:solidFill>
            <a:srgbClr val="BDCAD0"/>
          </a:solidFill>
          <a:ln w="9525">
            <a:noFill/>
            <a:round/>
          </a:ln>
        </p:spPr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9" name="矩形: 圆角 5"/>
          <p:cNvSpPr>
            <a:spLocks noChangeArrowheads="1"/>
          </p:cNvSpPr>
          <p:nvPr/>
        </p:nvSpPr>
        <p:spPr bwMode="auto">
          <a:xfrm>
            <a:off x="3970369" y="2090620"/>
            <a:ext cx="1089991" cy="1491079"/>
          </a:xfrm>
          <a:prstGeom prst="roundRect">
            <a:avLst>
              <a:gd name="adj" fmla="val 16667"/>
            </a:avLst>
          </a:prstGeom>
          <a:solidFill>
            <a:srgbClr val="BDCAD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0" name="矩形: 圆角 6"/>
          <p:cNvSpPr>
            <a:spLocks noChangeArrowheads="1"/>
          </p:cNvSpPr>
          <p:nvPr/>
        </p:nvSpPr>
        <p:spPr bwMode="auto">
          <a:xfrm>
            <a:off x="5631495" y="2103812"/>
            <a:ext cx="1089991" cy="1492175"/>
          </a:xfrm>
          <a:prstGeom prst="roundRect">
            <a:avLst>
              <a:gd name="adj" fmla="val 16667"/>
            </a:avLst>
          </a:prstGeom>
          <a:solidFill>
            <a:srgbClr val="BDCAD0"/>
          </a:solidFill>
          <a:ln w="9525">
            <a:noFill/>
            <a:round/>
          </a:ln>
        </p:spPr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51" name="组合 40"/>
          <p:cNvGrpSpPr>
            <a:grpSpLocks/>
          </p:cNvGrpSpPr>
          <p:nvPr/>
        </p:nvGrpSpPr>
        <p:grpSpPr bwMode="auto">
          <a:xfrm>
            <a:off x="323528" y="3715371"/>
            <a:ext cx="1736003" cy="1690391"/>
            <a:chOff x="11884" y="1548"/>
            <a:chExt cx="3718" cy="3856"/>
          </a:xfrm>
        </p:grpSpPr>
        <p:sp>
          <p:nvSpPr>
            <p:cNvPr id="52" name="文本框 41"/>
            <p:cNvSpPr txBox="1">
              <a:spLocks noChangeArrowheads="1"/>
            </p:cNvSpPr>
            <p:nvPr/>
          </p:nvSpPr>
          <p:spPr bwMode="auto">
            <a:xfrm>
              <a:off x="11902" y="2385"/>
              <a:ext cx="3700" cy="3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defTabSz="914400">
                <a:defRPr/>
              </a:pPr>
              <a:r>
                <a:rPr lang="ru-RU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Поглощение влаги из воздуха для образования конденсата на теплообменнике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.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53" name="TextBox 76"/>
            <p:cNvSpPr txBox="1">
              <a:spLocks noChangeArrowheads="1"/>
            </p:cNvSpPr>
            <p:nvPr/>
          </p:nvSpPr>
          <p:spPr bwMode="auto">
            <a:xfrm>
              <a:off x="11884" y="1548"/>
              <a:ext cx="3621" cy="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defRPr/>
              </a:pPr>
              <a:r>
                <a:rPr lang="ru-RU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Конденсация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4" name="组合 43"/>
          <p:cNvGrpSpPr>
            <a:grpSpLocks/>
          </p:cNvGrpSpPr>
          <p:nvPr/>
        </p:nvGrpSpPr>
        <p:grpSpPr bwMode="auto">
          <a:xfrm>
            <a:off x="2074212" y="3715372"/>
            <a:ext cx="1656344" cy="1441792"/>
            <a:chOff x="11726" y="3191"/>
            <a:chExt cx="3268" cy="3287"/>
          </a:xfrm>
        </p:grpSpPr>
        <p:sp>
          <p:nvSpPr>
            <p:cNvPr id="55" name="文本框 44"/>
            <p:cNvSpPr txBox="1">
              <a:spLocks noChangeArrowheads="1"/>
            </p:cNvSpPr>
            <p:nvPr/>
          </p:nvSpPr>
          <p:spPr bwMode="auto">
            <a:xfrm>
              <a:off x="11726" y="4022"/>
              <a:ext cx="3268" cy="2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defRPr/>
              </a:pPr>
              <a:r>
                <a:rPr lang="ru-RU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Обледенение теплообменника для отделению частиц от ребер.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56" name="TextBox 76"/>
            <p:cNvSpPr txBox="1">
              <a:spLocks noChangeArrowheads="1"/>
            </p:cNvSpPr>
            <p:nvPr/>
          </p:nvSpPr>
          <p:spPr bwMode="auto">
            <a:xfrm>
              <a:off x="11742" y="3191"/>
              <a:ext cx="3110" cy="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ru-RU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Заморозка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57" name="组合 46"/>
          <p:cNvGrpSpPr>
            <a:grpSpLocks/>
          </p:cNvGrpSpPr>
          <p:nvPr/>
        </p:nvGrpSpPr>
        <p:grpSpPr bwMode="auto">
          <a:xfrm>
            <a:off x="3802565" y="3715545"/>
            <a:ext cx="1705539" cy="1441680"/>
            <a:chOff x="11884" y="3191"/>
            <a:chExt cx="3110" cy="3290"/>
          </a:xfrm>
        </p:grpSpPr>
        <p:sp>
          <p:nvSpPr>
            <p:cNvPr id="58" name="文本框 47"/>
            <p:cNvSpPr txBox="1">
              <a:spLocks noChangeArrowheads="1"/>
            </p:cNvSpPr>
            <p:nvPr/>
          </p:nvSpPr>
          <p:spPr bwMode="auto">
            <a:xfrm>
              <a:off x="11884" y="4023"/>
              <a:ext cx="3110" cy="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defRPr/>
              </a:pPr>
              <a:r>
                <a:rPr lang="ru-RU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Размораживание путем нагрева удаляет пыль с теплообменника.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59" name="TextBox 76"/>
            <p:cNvSpPr txBox="1">
              <a:spLocks noChangeArrowheads="1"/>
            </p:cNvSpPr>
            <p:nvPr/>
          </p:nvSpPr>
          <p:spPr bwMode="auto">
            <a:xfrm>
              <a:off x="11884" y="3191"/>
              <a:ext cx="3110" cy="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defRPr/>
              </a:pPr>
              <a:r>
                <a:rPr lang="ru-RU" altLang="zh-CN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Разморозка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0" name="组合 49"/>
          <p:cNvGrpSpPr>
            <a:grpSpLocks/>
          </p:cNvGrpSpPr>
          <p:nvPr/>
        </p:nvGrpSpPr>
        <p:grpSpPr bwMode="auto">
          <a:xfrm>
            <a:off x="7215671" y="3715546"/>
            <a:ext cx="1676809" cy="1192423"/>
            <a:chOff x="11884" y="2370"/>
            <a:chExt cx="3110" cy="2719"/>
          </a:xfrm>
        </p:grpSpPr>
        <p:sp>
          <p:nvSpPr>
            <p:cNvPr id="61" name="文本框 50"/>
            <p:cNvSpPr txBox="1">
              <a:spLocks noChangeArrowheads="1"/>
            </p:cNvSpPr>
            <p:nvPr/>
          </p:nvSpPr>
          <p:spPr bwMode="auto">
            <a:xfrm>
              <a:off x="11884" y="3194"/>
              <a:ext cx="3110" cy="1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defRPr/>
              </a:pPr>
              <a:r>
                <a:rPr lang="ru-RU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Стерилизация при температуре до 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56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℃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. 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62" name="TextBox 76"/>
            <p:cNvSpPr txBox="1">
              <a:spLocks noChangeArrowheads="1"/>
            </p:cNvSpPr>
            <p:nvPr/>
          </p:nvSpPr>
          <p:spPr bwMode="auto">
            <a:xfrm>
              <a:off x="11884" y="2370"/>
              <a:ext cx="3110" cy="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defRPr/>
              </a:pPr>
              <a:r>
                <a:rPr lang="ru-RU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Стерилизация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63" name="图片 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4" y="2090620"/>
            <a:ext cx="898747" cy="149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图片 2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89" y="2103812"/>
            <a:ext cx="899738" cy="14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图片 3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90" y="2096970"/>
            <a:ext cx="898747" cy="149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图片 4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66" y="2059362"/>
            <a:ext cx="898747" cy="14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" name="组合 49"/>
          <p:cNvGrpSpPr>
            <a:grpSpLocks/>
          </p:cNvGrpSpPr>
          <p:nvPr/>
        </p:nvGrpSpPr>
        <p:grpSpPr bwMode="auto">
          <a:xfrm>
            <a:off x="5559487" y="3716862"/>
            <a:ext cx="1606682" cy="1929674"/>
            <a:chOff x="12215" y="3072"/>
            <a:chExt cx="3338" cy="4399"/>
          </a:xfrm>
        </p:grpSpPr>
        <p:sp>
          <p:nvSpPr>
            <p:cNvPr id="68" name="文本框 50"/>
            <p:cNvSpPr txBox="1">
              <a:spLocks noChangeArrowheads="1"/>
            </p:cNvSpPr>
            <p:nvPr/>
          </p:nvSpPr>
          <p:spPr bwMode="auto">
            <a:xfrm>
              <a:off x="12231" y="3893"/>
              <a:ext cx="3322" cy="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865188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defRPr/>
              </a:pPr>
              <a:r>
                <a:rPr lang="ru-RU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После удаления конденсата испаритель нагревается и становится сухим.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69" name="TextBox 76"/>
            <p:cNvSpPr txBox="1">
              <a:spLocks noChangeArrowheads="1"/>
            </p:cNvSpPr>
            <p:nvPr/>
          </p:nvSpPr>
          <p:spPr bwMode="auto">
            <a:xfrm>
              <a:off x="12215" y="3072"/>
              <a:ext cx="3110" cy="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  <a:defRPr/>
              </a:pPr>
              <a:r>
                <a:rPr lang="ru-RU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Сушка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70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" b="2031"/>
          <a:stretch/>
        </p:blipFill>
        <p:spPr>
          <a:xfrm>
            <a:off x="7338171" y="2181862"/>
            <a:ext cx="1245652" cy="1245652"/>
          </a:xfrm>
          <a:prstGeom prst="ellipse">
            <a:avLst/>
          </a:prstGeom>
        </p:spPr>
      </p:pic>
      <p:sp>
        <p:nvSpPr>
          <p:cNvPr id="71" name="右箭头 1"/>
          <p:cNvSpPr/>
          <p:nvPr/>
        </p:nvSpPr>
        <p:spPr>
          <a:xfrm>
            <a:off x="1720096" y="2743845"/>
            <a:ext cx="259616" cy="140337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2" name="右箭头 30"/>
          <p:cNvSpPr/>
          <p:nvPr/>
        </p:nvSpPr>
        <p:spPr>
          <a:xfrm>
            <a:off x="3514533" y="2737495"/>
            <a:ext cx="259616" cy="140337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3" name="右箭头 33"/>
          <p:cNvSpPr/>
          <p:nvPr/>
        </p:nvSpPr>
        <p:spPr>
          <a:xfrm>
            <a:off x="5220072" y="2715270"/>
            <a:ext cx="259616" cy="140337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74" name="右箭头 34"/>
          <p:cNvSpPr/>
          <p:nvPr/>
        </p:nvSpPr>
        <p:spPr>
          <a:xfrm>
            <a:off x="6884047" y="2708920"/>
            <a:ext cx="259616" cy="140337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5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ru-RU" dirty="0" smtClean="0"/>
              <a:t>55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76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1E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916832"/>
            <a:ext cx="80648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Ассортимент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сплит-систем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                   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’</a:t>
            </a:r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202</a:t>
            </a:r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27"/>
          <a:stretch/>
        </p:blipFill>
        <p:spPr>
          <a:xfrm>
            <a:off x="2555776" y="3356992"/>
            <a:ext cx="2808312" cy="62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2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511032"/>
            <a:ext cx="4536504" cy="3022387"/>
          </a:xfrm>
          <a:prstGeom prst="rect">
            <a:avLst/>
          </a:prstGeom>
        </p:spPr>
      </p:pic>
      <p:sp>
        <p:nvSpPr>
          <p:cNvPr id="37" name="Прямоугольная выноска 36"/>
          <p:cNvSpPr/>
          <p:nvPr/>
        </p:nvSpPr>
        <p:spPr>
          <a:xfrm>
            <a:off x="3594166" y="5373215"/>
            <a:ext cx="4506226" cy="1296145"/>
          </a:xfrm>
          <a:prstGeom prst="wedgeRectCallout">
            <a:avLst>
              <a:gd name="adj1" fmla="val 8096"/>
              <a:gd name="adj2" fmla="val -65511"/>
            </a:avLst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Высокоэффективный цилиндр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низкую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утечку и сниженное истирание внутри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цилиндра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повышает эффективность сжатия.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76536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Компрессор блоков 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KONI-GV</a:t>
            </a:r>
            <a:endParaRPr lang="ru-RU" altLang="ru-RU" sz="3200" b="1" dirty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30</a:t>
            </a:fld>
            <a:endParaRPr lang="ru-RU" dirty="0"/>
          </a:p>
        </p:txBody>
      </p:sp>
      <p:sp>
        <p:nvSpPr>
          <p:cNvPr id="31" name="Прямоугольная выноска 30"/>
          <p:cNvSpPr/>
          <p:nvPr/>
        </p:nvSpPr>
        <p:spPr>
          <a:xfrm>
            <a:off x="179513" y="997230"/>
            <a:ext cx="3384375" cy="1711689"/>
          </a:xfrm>
          <a:prstGeom prst="wedgeRectCallout">
            <a:avLst>
              <a:gd name="adj1" fmla="val 34674"/>
              <a:gd name="adj2" fmla="val 65216"/>
            </a:avLst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Высокоэффективный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двигатель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Повышает эффективность компрессора при различных условиях нагрузки.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179513" y="5013177"/>
            <a:ext cx="3240359" cy="1656184"/>
          </a:xfrm>
          <a:prstGeom prst="wedgeRectCallout">
            <a:avLst>
              <a:gd name="adj1" fmla="val 31080"/>
              <a:gd name="adj2" fmla="val -58898"/>
            </a:avLst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Высокопрочный коленчатый вал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долговечность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системы коленчатого вала при полной нагрузке.</a:t>
            </a:r>
          </a:p>
        </p:txBody>
      </p:sp>
      <p:sp>
        <p:nvSpPr>
          <p:cNvPr id="34" name="Прямоугольная выноска 33"/>
          <p:cNvSpPr/>
          <p:nvPr/>
        </p:nvSpPr>
        <p:spPr>
          <a:xfrm>
            <a:off x="179513" y="2852936"/>
            <a:ext cx="2304255" cy="1944216"/>
          </a:xfrm>
          <a:prstGeom prst="wedgeRectCallout">
            <a:avLst>
              <a:gd name="adj1" fmla="val 68391"/>
              <a:gd name="adj2" fmla="val -8400"/>
            </a:avLst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Прочная скользящая лопасть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долговечность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надежная работа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экстремальных условиях.</a:t>
            </a:r>
          </a:p>
        </p:txBody>
      </p:sp>
      <p:sp>
        <p:nvSpPr>
          <p:cNvPr id="35" name="Прямоугольная выноска 34"/>
          <p:cNvSpPr/>
          <p:nvPr/>
        </p:nvSpPr>
        <p:spPr>
          <a:xfrm>
            <a:off x="3646371" y="997231"/>
            <a:ext cx="5174100" cy="1369785"/>
          </a:xfrm>
          <a:prstGeom prst="wedgeRectCallout">
            <a:avLst>
              <a:gd name="adj1" fmla="val -6452"/>
              <a:gd name="adj2" fmla="val 64312"/>
            </a:avLst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Низкая скорость сброса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масла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овышает эффективность теплообмена и надёжность компрессора. 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Прямоугольная выноска 37"/>
          <p:cNvSpPr/>
          <p:nvPr/>
        </p:nvSpPr>
        <p:spPr>
          <a:xfrm>
            <a:off x="6732240" y="2367016"/>
            <a:ext cx="2088231" cy="2862183"/>
          </a:xfrm>
          <a:prstGeom prst="wedgeRectCallout">
            <a:avLst>
              <a:gd name="adj1" fmla="val -60130"/>
              <a:gd name="adj2" fmla="val 8010"/>
            </a:avLst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Воздушный клапан низкого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сопротивления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повышает эффективность работы компрессора в широком диапазоне частот.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8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Наружные блоки 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</a:t>
            </a:r>
            <a:r>
              <a:rPr lang="ru-RU" altLang="ru-RU" sz="3200" b="1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altLang="ru-RU" sz="3200" b="1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3200" b="1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Длины трасс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31</a:t>
            </a:fld>
            <a:endParaRPr lang="ru-RU" dirty="0"/>
          </a:p>
        </p:txBody>
      </p:sp>
      <p:sp>
        <p:nvSpPr>
          <p:cNvPr id="16" name="圆角矩形 45"/>
          <p:cNvSpPr/>
          <p:nvPr/>
        </p:nvSpPr>
        <p:spPr>
          <a:xfrm>
            <a:off x="4532510" y="1833283"/>
            <a:ext cx="4071938" cy="3730625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951E1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7" name="矩形 46"/>
          <p:cNvSpPr/>
          <p:nvPr/>
        </p:nvSpPr>
        <p:spPr>
          <a:xfrm>
            <a:off x="4603948" y="1771371"/>
            <a:ext cx="3789362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Увеличенная длина трассы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图片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435" y="4128808"/>
            <a:ext cx="2205038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23" y="2480983"/>
            <a:ext cx="1812925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884598"/>
              </p:ext>
            </p:extLst>
          </p:nvPr>
        </p:nvGraphicFramePr>
        <p:xfrm>
          <a:off x="323529" y="1833211"/>
          <a:ext cx="4032447" cy="374671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344149">
                  <a:extLst>
                    <a:ext uri="{9D8B030D-6E8A-4147-A177-3AD203B41FA5}">
                      <a16:colId xmlns:a16="http://schemas.microsoft.com/office/drawing/2014/main" val="1074977569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3881517345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3016966840"/>
                    </a:ext>
                  </a:extLst>
                </a:gridCol>
              </a:tblGrid>
              <a:tr h="89838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951E1B"/>
                          </a:solidFill>
                        </a:rPr>
                        <a:t>Модель</a:t>
                      </a:r>
                      <a:endParaRPr lang="ru-RU" dirty="0">
                        <a:solidFill>
                          <a:srgbClr val="951E1B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951E1B"/>
                          </a:solidFill>
                          <a:latin typeface="+mn-lt"/>
                          <a:ea typeface="+mn-ea"/>
                          <a:cs typeface="+mn-cs"/>
                        </a:rPr>
                        <a:t>Макс.</a:t>
                      </a:r>
                      <a:r>
                        <a:rPr lang="ru-RU" sz="1800" b="1" kern="1200" baseline="0" dirty="0" smtClean="0">
                          <a:solidFill>
                            <a:srgbClr val="951E1B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rgbClr val="951E1B"/>
                          </a:solidFill>
                          <a:latin typeface="+mn-lt"/>
                          <a:ea typeface="+mn-ea"/>
                          <a:cs typeface="+mn-cs"/>
                        </a:rPr>
                        <a:t>длина трассы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951E1B"/>
                          </a:solidFill>
                          <a:latin typeface="+mn-lt"/>
                          <a:ea typeface="+mn-ea"/>
                          <a:cs typeface="+mn-cs"/>
                        </a:rPr>
                        <a:t>Макс. перепад высот</a:t>
                      </a:r>
                      <a:endParaRPr lang="ru-RU" sz="1800" b="1" kern="1200" dirty="0">
                        <a:solidFill>
                          <a:srgbClr val="951E1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1629542"/>
                  </a:ext>
                </a:extLst>
              </a:tr>
              <a:tr h="5664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KONI18GV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</a:t>
                      </a:r>
                      <a:endParaRPr lang="ru-RU" sz="1800" b="1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</a:t>
                      </a:r>
                      <a:endParaRPr lang="ru-RU" sz="1800" b="1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928453"/>
                  </a:ext>
                </a:extLst>
              </a:tr>
              <a:tr h="5664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KONI24GV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</a:t>
                      </a:r>
                      <a:endParaRPr lang="ru-RU" sz="1800" b="1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</a:t>
                      </a:r>
                      <a:endParaRPr lang="ru-RU" sz="1800" b="1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3506992"/>
                  </a:ext>
                </a:extLst>
              </a:tr>
              <a:tr h="5664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KONI36GV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</a:t>
                      </a:r>
                      <a:endParaRPr lang="ru-RU" sz="1800" b="1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</a:t>
                      </a:r>
                      <a:endParaRPr lang="ru-RU" sz="1800" b="1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3041095"/>
                  </a:ext>
                </a:extLst>
              </a:tr>
              <a:tr h="5664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KONI48GV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rgbClr val="9E0C1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75*</a:t>
                      </a:r>
                      <a:endParaRPr lang="ru-RU" sz="1800" b="1" i="0" u="none" strike="noStrike" kern="1200" dirty="0">
                        <a:solidFill>
                          <a:srgbClr val="9E0C1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</a:t>
                      </a:r>
                      <a:endParaRPr lang="ru-RU" sz="1800" b="1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1397244"/>
                  </a:ext>
                </a:extLst>
              </a:tr>
              <a:tr h="5664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KONI60GV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rgbClr val="9E0C1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75*</a:t>
                      </a:r>
                      <a:endParaRPr lang="ru-RU" sz="1800" b="1" i="0" u="none" strike="noStrike" kern="1200" dirty="0">
                        <a:solidFill>
                          <a:srgbClr val="9E0C1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</a:t>
                      </a:r>
                      <a:endParaRPr lang="ru-RU" sz="1800" b="1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791113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713" y="5733256"/>
            <a:ext cx="669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9E0C11"/>
                </a:solidFill>
                <a:latin typeface="Calibri" panose="020F0502020204030204" pitchFamily="34" charset="0"/>
              </a:rPr>
              <a:t>*на 25 метров длиннее,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чем у он-</a:t>
            </a:r>
            <a:r>
              <a:rPr lang="ru-R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офф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наружных блоков KON-GV</a:t>
            </a:r>
          </a:p>
        </p:txBody>
      </p:sp>
    </p:spTree>
    <p:extLst>
      <p:ext uri="{BB962C8B-B14F-4D97-AF65-F5344CB8AC3E}">
        <p14:creationId xmlns:p14="http://schemas.microsoft.com/office/powerpoint/2010/main" val="220855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32</a:t>
            </a:fld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61995" y="1171778"/>
            <a:ext cx="842480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>
              <a:spcAft>
                <a:spcPts val="600"/>
              </a:spcAft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Приток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свежего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воздуха</a:t>
            </a:r>
          </a:p>
          <a:p>
            <a:pPr marL="285750" indent="-285750" fontAlgn="b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Все канальные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KFDI-GV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напольно-потолочные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KFFI-GV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блоки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стандартной комплектации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имеют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резервные отверстия для притока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свежего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воздуха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соотношении 8%~12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% от общего объёма обрабатываемого воздуха. 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полноразмерных кассетных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блоков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KFCI-GV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комплект для забора свежего воздуха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XF150A-T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существует в виде опции (под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заказ).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XF150A-T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позволяет эффективно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подавать 5–10 % свежего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воздуха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 t="6117" r="4169" b="8742"/>
          <a:stretch>
            <a:fillRect/>
          </a:stretch>
        </p:blipFill>
        <p:spPr bwMode="auto">
          <a:xfrm>
            <a:off x="6384032" y="5417145"/>
            <a:ext cx="4413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19" y="3354982"/>
            <a:ext cx="6175375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4" t="30927" r="26897" b="26096"/>
          <a:stretch>
            <a:fillRect/>
          </a:stretch>
        </p:blipFill>
        <p:spPr bwMode="auto">
          <a:xfrm>
            <a:off x="6825357" y="3878857"/>
            <a:ext cx="1654175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02607"/>
            <a:ext cx="23304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Внутренние блоки</a:t>
            </a:r>
            <a:endParaRPr lang="en-US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</p:spTree>
    <p:extLst>
      <p:ext uri="{BB962C8B-B14F-4D97-AF65-F5344CB8AC3E}">
        <p14:creationId xmlns:p14="http://schemas.microsoft.com/office/powerpoint/2010/main" val="324643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Внутренние блоки KF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 </a:t>
            </a:r>
          </a:p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33</a:t>
            </a:fld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553195" y="1759417"/>
            <a:ext cx="47797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360° </a:t>
            </a:r>
          </a:p>
          <a:p>
            <a:pPr fontAlgn="b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8-ми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поточный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кассетный блок обеспечивает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равномерное распределение воздуха по всей комнате.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1540" y="3939401"/>
            <a:ext cx="29163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Встроенная электрическая коробка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упрощает обслуживание: достаточно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просто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открыть решетку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— нет необходимости снимать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потолок.</a:t>
            </a:r>
          </a:p>
        </p:txBody>
      </p:sp>
      <p:pic>
        <p:nvPicPr>
          <p:cNvPr id="12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91" y="3794260"/>
            <a:ext cx="4723640" cy="20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1484362"/>
            <a:ext cx="2633231" cy="1733790"/>
          </a:xfrm>
          <a:prstGeom prst="rect">
            <a:avLst/>
          </a:prstGeom>
        </p:spPr>
      </p:pic>
      <p:sp>
        <p:nvSpPr>
          <p:cNvPr id="8" name="Выгнутая влево стрелка 7"/>
          <p:cNvSpPr/>
          <p:nvPr/>
        </p:nvSpPr>
        <p:spPr>
          <a:xfrm>
            <a:off x="683568" y="1516863"/>
            <a:ext cx="777081" cy="1685438"/>
          </a:xfrm>
          <a:prstGeom prst="curv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 flipV="1">
            <a:off x="2327843" y="1516862"/>
            <a:ext cx="726434" cy="1636476"/>
          </a:xfrm>
          <a:prstGeom prst="curvedLef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71028" y="142899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360°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5535" y="1422542"/>
            <a:ext cx="8169627" cy="1934450"/>
          </a:xfrm>
          <a:prstGeom prst="rect">
            <a:avLst/>
          </a:prstGeom>
          <a:noFill/>
          <a:ln w="38100" cap="flat" cmpd="sng" algn="ctr">
            <a:solidFill>
              <a:srgbClr val="9F0A0E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95535" y="3678673"/>
            <a:ext cx="8169627" cy="2275783"/>
          </a:xfrm>
          <a:prstGeom prst="rect">
            <a:avLst/>
          </a:prstGeom>
          <a:noFill/>
          <a:ln w="38100" cap="flat" cmpd="sng" algn="ctr">
            <a:solidFill>
              <a:srgbClr val="9E0C1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3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Внутренние блоки KF</a:t>
            </a:r>
            <a:r>
              <a:rPr lang="en-US" altLang="ru-RU" sz="32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 </a:t>
            </a:r>
          </a:p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34</a:t>
            </a:fld>
            <a:endParaRPr lang="ru-RU"/>
          </a:p>
        </p:txBody>
      </p:sp>
      <p:pic>
        <p:nvPicPr>
          <p:cNvPr id="20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90" y="1510631"/>
            <a:ext cx="244792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直接箭头连接符 16"/>
          <p:cNvCxnSpPr/>
          <p:nvPr/>
        </p:nvCxnSpPr>
        <p:spPr>
          <a:xfrm flipH="1" flipV="1">
            <a:off x="1436265" y="1945606"/>
            <a:ext cx="1790700" cy="1373187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圆角矩形 19"/>
          <p:cNvSpPr/>
          <p:nvPr/>
        </p:nvSpPr>
        <p:spPr>
          <a:xfrm>
            <a:off x="420365" y="1340768"/>
            <a:ext cx="4583683" cy="2454275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9F0A0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26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665" y="2617118"/>
            <a:ext cx="230822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直接箭头连接符 2"/>
          <p:cNvCxnSpPr/>
          <p:nvPr/>
        </p:nvCxnSpPr>
        <p:spPr>
          <a:xfrm flipV="1">
            <a:off x="3109490" y="2925093"/>
            <a:ext cx="881063" cy="101600"/>
          </a:xfrm>
          <a:prstGeom prst="straightConnector1">
            <a:avLst/>
          </a:prstGeom>
          <a:ln>
            <a:solidFill>
              <a:srgbClr val="9F0A0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4"/>
          <p:cNvCxnSpPr/>
          <p:nvPr/>
        </p:nvCxnSpPr>
        <p:spPr>
          <a:xfrm flipV="1">
            <a:off x="3109490" y="2950493"/>
            <a:ext cx="1588" cy="150813"/>
          </a:xfrm>
          <a:prstGeom prst="line">
            <a:avLst/>
          </a:prstGeom>
          <a:ln>
            <a:solidFill>
              <a:srgbClr val="9F0A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21"/>
          <p:cNvCxnSpPr/>
          <p:nvPr/>
        </p:nvCxnSpPr>
        <p:spPr>
          <a:xfrm flipV="1">
            <a:off x="3990553" y="2823493"/>
            <a:ext cx="0" cy="152400"/>
          </a:xfrm>
          <a:prstGeom prst="line">
            <a:avLst/>
          </a:prstGeom>
          <a:ln>
            <a:solidFill>
              <a:srgbClr val="9F0A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20"/>
          <p:cNvSpPr txBox="1">
            <a:spLocks noChangeArrowheads="1"/>
          </p:cNvSpPr>
          <p:nvPr/>
        </p:nvSpPr>
        <p:spPr bwMode="auto">
          <a:xfrm rot="21158897">
            <a:off x="3230140" y="2763882"/>
            <a:ext cx="6238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1000" b="1" dirty="0">
                <a:solidFill>
                  <a:srgbClr val="9E0C11"/>
                </a:solidFill>
              </a:rPr>
              <a:t>900mm</a:t>
            </a:r>
            <a:endParaRPr lang="zh-CN" altLang="en-US" sz="1000" b="1" dirty="0">
              <a:solidFill>
                <a:srgbClr val="9E0C11"/>
              </a:solidFill>
            </a:endParaRPr>
          </a:p>
        </p:txBody>
      </p:sp>
      <p:sp>
        <p:nvSpPr>
          <p:cNvPr id="50" name="矩形 87"/>
          <p:cNvSpPr>
            <a:spLocks noChangeArrowheads="1"/>
          </p:cNvSpPr>
          <p:nvPr/>
        </p:nvSpPr>
        <p:spPr bwMode="auto">
          <a:xfrm>
            <a:off x="5137826" y="1501503"/>
            <a:ext cx="3252130" cy="21082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Компактный канальный блок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анальные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блоки с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холодо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-производительностью 7,1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кВт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имеют ширину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всего 900 мм. Они подходят для установки в коридорах, ширина которых составляет ≤1200 мм.</a:t>
            </a:r>
          </a:p>
        </p:txBody>
      </p:sp>
      <p:sp>
        <p:nvSpPr>
          <p:cNvPr id="28" name="矩形 87"/>
          <p:cNvSpPr>
            <a:spLocks noChangeArrowheads="1"/>
          </p:cNvSpPr>
          <p:nvPr/>
        </p:nvSpPr>
        <p:spPr bwMode="auto">
          <a:xfrm>
            <a:off x="5137826" y="3967398"/>
            <a:ext cx="3456384" cy="2031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ва варианта отвода конденсата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естественный дренаж и насосный дренаж с подъемом до 1000 мм. 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насоса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предусмотрен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сервисный порт для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легкого демонтажа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обслуживания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29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894" y="4335732"/>
            <a:ext cx="2233797" cy="117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矩形 20"/>
          <p:cNvSpPr>
            <a:spLocks noChangeArrowheads="1"/>
          </p:cNvSpPr>
          <p:nvPr/>
        </p:nvSpPr>
        <p:spPr bwMode="auto">
          <a:xfrm>
            <a:off x="787059" y="4168201"/>
            <a:ext cx="1787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ru-RU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Сервисный порт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cxnSp>
        <p:nvCxnSpPr>
          <p:cNvPr id="31" name="直接箭头连接符 21"/>
          <p:cNvCxnSpPr/>
          <p:nvPr/>
        </p:nvCxnSpPr>
        <p:spPr>
          <a:xfrm>
            <a:off x="1912251" y="4518061"/>
            <a:ext cx="1384828" cy="404653"/>
          </a:xfrm>
          <a:prstGeom prst="straightConnector1">
            <a:avLst/>
          </a:prstGeom>
          <a:ln>
            <a:solidFill>
              <a:srgbClr val="9F0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5" y="4859391"/>
            <a:ext cx="2583922" cy="110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圆角矩形 29"/>
          <p:cNvSpPr/>
          <p:nvPr/>
        </p:nvSpPr>
        <p:spPr>
          <a:xfrm>
            <a:off x="420365" y="3990306"/>
            <a:ext cx="4583683" cy="2102990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9F0A0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257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Внутренние блоки KF</a:t>
            </a:r>
            <a:r>
              <a:rPr lang="en-US" altLang="ru-RU" sz="3200" dirty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 </a:t>
            </a:r>
          </a:p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35</a:t>
            </a:fld>
            <a:endParaRPr lang="ru-RU"/>
          </a:p>
        </p:txBody>
      </p:sp>
      <p:sp>
        <p:nvSpPr>
          <p:cNvPr id="15" name="矩形 87"/>
          <p:cNvSpPr>
            <a:spLocks noChangeArrowheads="1"/>
          </p:cNvSpPr>
          <p:nvPr/>
        </p:nvSpPr>
        <p:spPr bwMode="auto">
          <a:xfrm>
            <a:off x="4788024" y="1627824"/>
            <a:ext cx="3882644" cy="183127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Регулируемое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статическое давление</a:t>
            </a: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воздуховодов с высоким статическим давлением можно выбрать подходящее значение, регулируя длину воздуховода. Максимальное значение - до 200Па. 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矩形 87"/>
          <p:cNvSpPr>
            <a:spLocks noChangeArrowheads="1"/>
          </p:cNvSpPr>
          <p:nvPr/>
        </p:nvSpPr>
        <p:spPr bwMode="auto">
          <a:xfrm>
            <a:off x="4774965" y="4248482"/>
            <a:ext cx="3911835" cy="155427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864870">
              <a:spcAft>
                <a:spcPts val="600"/>
              </a:spcAft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Вариативность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воздухозабора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864870"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Можно выбрать один из двух вариантов забора воздуха: задний или нижний, в зависимости от особенностей помещения.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</p:txBody>
      </p:sp>
      <p:sp>
        <p:nvSpPr>
          <p:cNvPr id="28" name="圆角矩形 28"/>
          <p:cNvSpPr/>
          <p:nvPr/>
        </p:nvSpPr>
        <p:spPr>
          <a:xfrm>
            <a:off x="395535" y="1484784"/>
            <a:ext cx="4248473" cy="2160240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9F0A0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29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04" y="1591878"/>
            <a:ext cx="1779772" cy="75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80028"/>
            <a:ext cx="2811265" cy="8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圆角矩形 29"/>
          <p:cNvSpPr/>
          <p:nvPr/>
        </p:nvSpPr>
        <p:spPr>
          <a:xfrm>
            <a:off x="395535" y="3953004"/>
            <a:ext cx="4248473" cy="2068284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9F0A0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32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515028"/>
            <a:ext cx="4192552" cy="115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56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Внутренние блоки KF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 </a:t>
            </a:r>
          </a:p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36</a:t>
            </a:fld>
            <a:endParaRPr lang="ru-RU"/>
          </a:p>
        </p:txBody>
      </p:sp>
      <p:sp>
        <p:nvSpPr>
          <p:cNvPr id="30" name="圆角矩形 5"/>
          <p:cNvSpPr>
            <a:spLocks noChangeAspect="1"/>
          </p:cNvSpPr>
          <p:nvPr/>
        </p:nvSpPr>
        <p:spPr>
          <a:xfrm>
            <a:off x="432941" y="2002664"/>
            <a:ext cx="3995043" cy="3736454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9E0C1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4571999" y="2002664"/>
            <a:ext cx="3888434" cy="3736454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9E0C1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36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84" y="2286733"/>
            <a:ext cx="1904618" cy="114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114" y="2286733"/>
            <a:ext cx="1005176" cy="124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本框 8"/>
          <p:cNvSpPr txBox="1">
            <a:spLocks noChangeArrowheads="1"/>
          </p:cNvSpPr>
          <p:nvPr/>
        </p:nvSpPr>
        <p:spPr bwMode="auto">
          <a:xfrm>
            <a:off x="407950" y="1344337"/>
            <a:ext cx="55322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r>
              <a:rPr lang="ru-RU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Универсальность монтажа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9" name="矩形 20"/>
          <p:cNvSpPr>
            <a:spLocks noChangeArrowheads="1"/>
          </p:cNvSpPr>
          <p:nvPr/>
        </p:nvSpPr>
        <p:spPr bwMode="auto">
          <a:xfrm>
            <a:off x="2667509" y="2424366"/>
            <a:ext cx="1563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ru-RU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Монтаж под потолком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0" name="矩形 20"/>
          <p:cNvSpPr>
            <a:spLocks noChangeArrowheads="1"/>
          </p:cNvSpPr>
          <p:nvPr/>
        </p:nvSpPr>
        <p:spPr bwMode="auto">
          <a:xfrm>
            <a:off x="6084168" y="2857294"/>
            <a:ext cx="13382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ru-RU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Монтаж у пола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41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1" y="3774619"/>
            <a:ext cx="3733157" cy="187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图片 12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37" y="3768889"/>
            <a:ext cx="3733157" cy="187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72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Внутренние блоки KF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 </a:t>
            </a:r>
          </a:p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37</a:t>
            </a:fld>
            <a:endParaRPr lang="ru-RU"/>
          </a:p>
        </p:txBody>
      </p:sp>
      <p:sp>
        <p:nvSpPr>
          <p:cNvPr id="16" name="文本框 8"/>
          <p:cNvSpPr txBox="1">
            <a:spLocks noChangeArrowheads="1"/>
          </p:cNvSpPr>
          <p:nvPr/>
        </p:nvSpPr>
        <p:spPr bwMode="auto">
          <a:xfrm>
            <a:off x="647564" y="1700808"/>
            <a:ext cx="2648534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ru-RU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Широкий угол </a:t>
            </a:r>
            <a:endParaRPr lang="ru-RU" altLang="zh-CN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  <a:p>
            <a:pPr>
              <a:spcAft>
                <a:spcPts val="600"/>
              </a:spcAft>
              <a:defRPr/>
            </a:pPr>
            <a:r>
              <a:rPr lang="ru-RU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распределения </a:t>
            </a:r>
            <a:r>
              <a:rPr lang="ru-RU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воздуха </a:t>
            </a:r>
            <a:r>
              <a:rPr lang="ru-RU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благодаря </a:t>
            </a:r>
            <a:r>
              <a:rPr lang="ru-RU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поворотным жалюзи с независимой конструкцией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25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60" y="1579152"/>
            <a:ext cx="34671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圆角矩形 19"/>
          <p:cNvSpPr/>
          <p:nvPr/>
        </p:nvSpPr>
        <p:spPr>
          <a:xfrm>
            <a:off x="3635896" y="1611814"/>
            <a:ext cx="4732286" cy="1712452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9E0C1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29" name="圆角矩形 20"/>
          <p:cNvSpPr/>
          <p:nvPr/>
        </p:nvSpPr>
        <p:spPr>
          <a:xfrm>
            <a:off x="3635896" y="3612298"/>
            <a:ext cx="4758976" cy="2264974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9E0C1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30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28" y="4010694"/>
            <a:ext cx="4370388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本框 8"/>
          <p:cNvSpPr txBox="1">
            <a:spLocks noChangeArrowheads="1"/>
          </p:cNvSpPr>
          <p:nvPr/>
        </p:nvSpPr>
        <p:spPr bwMode="auto">
          <a:xfrm>
            <a:off x="665498" y="3933056"/>
            <a:ext cx="2682366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ru-RU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Двухсторонний </a:t>
            </a:r>
            <a:r>
              <a:rPr lang="ru-RU" altLang="zh-CN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воздухозабор</a:t>
            </a:r>
            <a:r>
              <a:rPr lang="ru-RU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 </a:t>
            </a:r>
          </a:p>
          <a:p>
            <a:pPr>
              <a:defRPr/>
            </a:pPr>
            <a:r>
              <a:rPr lang="ru-RU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увеличивает объем обрабатываемого </a:t>
            </a:r>
            <a:r>
              <a:rPr lang="ru-RU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воздуха на 7%.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2" name="矩形 20"/>
          <p:cNvSpPr>
            <a:spLocks noChangeArrowheads="1"/>
          </p:cNvSpPr>
          <p:nvPr/>
        </p:nvSpPr>
        <p:spPr bwMode="auto">
          <a:xfrm>
            <a:off x="3707904" y="3719846"/>
            <a:ext cx="13382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ru-RU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Забор воздуха сзади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3" name="矩形 20"/>
          <p:cNvSpPr>
            <a:spLocks noChangeArrowheads="1"/>
          </p:cNvSpPr>
          <p:nvPr/>
        </p:nvSpPr>
        <p:spPr bwMode="auto">
          <a:xfrm>
            <a:off x="3809820" y="5219908"/>
            <a:ext cx="23275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ru-RU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Забор воздуха снизу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773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Внутренние блоки KF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-GV </a:t>
            </a:r>
          </a:p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38</a:t>
            </a:fld>
            <a:endParaRPr lang="ru-RU"/>
          </a:p>
        </p:txBody>
      </p:sp>
      <p:sp>
        <p:nvSpPr>
          <p:cNvPr id="8" name="矩形 87"/>
          <p:cNvSpPr>
            <a:spLocks noChangeArrowheads="1"/>
          </p:cNvSpPr>
          <p:nvPr/>
        </p:nvSpPr>
        <p:spPr bwMode="auto">
          <a:xfrm>
            <a:off x="4644008" y="4149080"/>
            <a:ext cx="3898776" cy="127727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Удобная установка и </a:t>
            </a:r>
            <a:r>
              <a:rPr lang="ru-RU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обслуживание </a:t>
            </a:r>
          </a:p>
          <a:p>
            <a:pPr>
              <a:defRPr/>
            </a:pPr>
            <a:r>
              <a:rPr lang="ru-RU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Подключение справа, выпуск возможен в трех направлениях: в сторону, назад, вниз.  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圆角矩形 28"/>
          <p:cNvSpPr/>
          <p:nvPr/>
        </p:nvSpPr>
        <p:spPr>
          <a:xfrm>
            <a:off x="406524" y="1442780"/>
            <a:ext cx="4093468" cy="2130236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9F0A0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49" y="1755341"/>
            <a:ext cx="1199819" cy="140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8651"/>
            <a:ext cx="2117436" cy="125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圆角矩形 32"/>
          <p:cNvSpPr/>
          <p:nvPr/>
        </p:nvSpPr>
        <p:spPr>
          <a:xfrm>
            <a:off x="406524" y="3789040"/>
            <a:ext cx="4093468" cy="2160240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9F0A0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26" name="文本框 8"/>
          <p:cNvSpPr txBox="1">
            <a:spLocks noChangeArrowheads="1"/>
          </p:cNvSpPr>
          <p:nvPr/>
        </p:nvSpPr>
        <p:spPr bwMode="auto">
          <a:xfrm>
            <a:off x="4644009" y="1387802"/>
            <a:ext cx="3898775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ru-RU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Защита от пыли</a:t>
            </a:r>
          </a:p>
          <a:p>
            <a:pPr>
              <a:spcAft>
                <a:spcPts val="600"/>
              </a:spcAft>
              <a:defRPr/>
            </a:pPr>
            <a:r>
              <a:rPr lang="ru-RU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Обе створки </a:t>
            </a:r>
            <a:r>
              <a:rPr lang="ru-RU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жалюзи можно полностью закрыть, чтобы избежать попадания </a:t>
            </a:r>
            <a:r>
              <a:rPr lang="ru-RU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пыли</a:t>
            </a:r>
            <a:r>
              <a:rPr lang="ru-RU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;</a:t>
            </a:r>
            <a:endParaRPr lang="ru-RU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  <a:p>
            <a:pPr>
              <a:defRPr/>
            </a:pPr>
            <a:r>
              <a:rPr lang="ru-RU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Воздуховыпускное </a:t>
            </a:r>
            <a:r>
              <a:rPr lang="ru-RU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отверстие не имеет ворсистой ткани, легко чистится.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4026235"/>
            <a:ext cx="36576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Внутренние блоки</a:t>
            </a:r>
            <a:endParaRPr lang="en-US" altLang="ru-RU" sz="3200" dirty="0" smtClean="0">
              <a:solidFill>
                <a:srgbClr val="951E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Пожаробезопасность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39</a:t>
            </a:fld>
            <a:endParaRPr lang="ru-RU"/>
          </a:p>
        </p:txBody>
      </p:sp>
      <p:pic>
        <p:nvPicPr>
          <p:cNvPr id="28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2" t="33565" r="20207" b="33180"/>
          <a:stretch>
            <a:fillRect/>
          </a:stretch>
        </p:blipFill>
        <p:spPr bwMode="auto">
          <a:xfrm>
            <a:off x="5509218" y="3297795"/>
            <a:ext cx="2860234" cy="127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矩形 37"/>
          <p:cNvSpPr/>
          <p:nvPr/>
        </p:nvSpPr>
        <p:spPr bwMode="auto">
          <a:xfrm>
            <a:off x="341992" y="1622062"/>
            <a:ext cx="8118437" cy="1399642"/>
          </a:xfrm>
          <a:prstGeom prst="rect">
            <a:avLst/>
          </a:prstGeom>
          <a:noFill/>
          <a:ln w="19050">
            <a:solidFill>
              <a:srgbClr val="9E0C1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1" name="矩形 38"/>
          <p:cNvSpPr/>
          <p:nvPr/>
        </p:nvSpPr>
        <p:spPr bwMode="auto">
          <a:xfrm>
            <a:off x="350935" y="4792538"/>
            <a:ext cx="8118437" cy="1335689"/>
          </a:xfrm>
          <a:prstGeom prst="rect">
            <a:avLst/>
          </a:prstGeom>
          <a:noFill/>
          <a:ln w="19050">
            <a:solidFill>
              <a:srgbClr val="9E0C1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2" name="矩形 39"/>
          <p:cNvSpPr/>
          <p:nvPr/>
        </p:nvSpPr>
        <p:spPr>
          <a:xfrm>
            <a:off x="341990" y="1631586"/>
            <a:ext cx="4560047" cy="4095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zh-CN" sz="1600" b="1" dirty="0" smtClean="0"/>
              <a:t>Кассетный </a:t>
            </a:r>
            <a:r>
              <a:rPr lang="en-US" altLang="zh-CN" sz="1600" b="1" dirty="0" smtClean="0"/>
              <a:t>KFCI-GV</a:t>
            </a:r>
            <a:endParaRPr lang="zh-CN" altLang="en-US" sz="1600" b="1" dirty="0"/>
          </a:p>
        </p:txBody>
      </p:sp>
      <p:sp>
        <p:nvSpPr>
          <p:cNvPr id="53" name="矩形 40"/>
          <p:cNvSpPr/>
          <p:nvPr/>
        </p:nvSpPr>
        <p:spPr>
          <a:xfrm>
            <a:off x="350935" y="4793034"/>
            <a:ext cx="4551102" cy="4095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zh-CN" sz="1600" b="1" dirty="0" smtClean="0"/>
              <a:t>Напольно-подпотолочный</a:t>
            </a:r>
            <a:r>
              <a:rPr lang="en-US" altLang="zh-CN" sz="1600" b="1" dirty="0" smtClean="0"/>
              <a:t> KFFI-GV</a:t>
            </a:r>
            <a:endParaRPr lang="zh-CN" altLang="en-US" sz="1600" b="1" dirty="0"/>
          </a:p>
        </p:txBody>
      </p:sp>
      <p:sp>
        <p:nvSpPr>
          <p:cNvPr id="54" name="矩形 41"/>
          <p:cNvSpPr/>
          <p:nvPr/>
        </p:nvSpPr>
        <p:spPr bwMode="auto">
          <a:xfrm>
            <a:off x="341992" y="3273043"/>
            <a:ext cx="8118437" cy="1346664"/>
          </a:xfrm>
          <a:prstGeom prst="rect">
            <a:avLst/>
          </a:prstGeom>
          <a:noFill/>
          <a:ln w="19050">
            <a:solidFill>
              <a:srgbClr val="9E0C1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5" name="矩形 42"/>
          <p:cNvSpPr/>
          <p:nvPr/>
        </p:nvSpPr>
        <p:spPr>
          <a:xfrm>
            <a:off x="341991" y="3273042"/>
            <a:ext cx="4560046" cy="4095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zh-CN" sz="1600" b="1" dirty="0" smtClean="0"/>
              <a:t>Канальный</a:t>
            </a:r>
            <a:r>
              <a:rPr lang="en-US" altLang="zh-CN" sz="1600" b="1" dirty="0" smtClean="0"/>
              <a:t> KFDI-GV</a:t>
            </a:r>
            <a:endParaRPr lang="zh-CN" altLang="en-US" sz="1600" b="1" dirty="0"/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586" y="4846619"/>
            <a:ext cx="3221634" cy="124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 rot="16200000">
            <a:off x="6011998" y="609926"/>
            <a:ext cx="1338597" cy="343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0" name="直接箭头连接符 47"/>
          <p:cNvCxnSpPr/>
          <p:nvPr/>
        </p:nvCxnSpPr>
        <p:spPr bwMode="auto">
          <a:xfrm>
            <a:off x="4902037" y="2099242"/>
            <a:ext cx="1265750" cy="265786"/>
          </a:xfrm>
          <a:prstGeom prst="straightConnector1">
            <a:avLst/>
          </a:prstGeom>
          <a:ln>
            <a:solidFill>
              <a:srgbClr val="9E0C1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3" name="直接箭头连接符 51"/>
          <p:cNvCxnSpPr/>
          <p:nvPr/>
        </p:nvCxnSpPr>
        <p:spPr bwMode="auto">
          <a:xfrm>
            <a:off x="4902037" y="5085184"/>
            <a:ext cx="1618768" cy="218055"/>
          </a:xfrm>
          <a:prstGeom prst="straightConnector1">
            <a:avLst/>
          </a:prstGeom>
          <a:ln>
            <a:solidFill>
              <a:srgbClr val="9E0C1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4" name="直接箭头连接符 52"/>
          <p:cNvCxnSpPr/>
          <p:nvPr/>
        </p:nvCxnSpPr>
        <p:spPr bwMode="auto">
          <a:xfrm>
            <a:off x="4902037" y="3575473"/>
            <a:ext cx="822089" cy="249504"/>
          </a:xfrm>
          <a:prstGeom prst="straightConnector1">
            <a:avLst/>
          </a:prstGeom>
          <a:ln>
            <a:solidFill>
              <a:srgbClr val="9E0C1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5" name="直接箭头连接符 53"/>
          <p:cNvCxnSpPr/>
          <p:nvPr/>
        </p:nvCxnSpPr>
        <p:spPr bwMode="auto">
          <a:xfrm>
            <a:off x="4902164" y="1844824"/>
            <a:ext cx="2531247" cy="196337"/>
          </a:xfrm>
          <a:prstGeom prst="straightConnector1">
            <a:avLst/>
          </a:prstGeom>
          <a:ln>
            <a:solidFill>
              <a:srgbClr val="9E0C11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9" name="矩形 39"/>
          <p:cNvSpPr/>
          <p:nvPr/>
        </p:nvSpPr>
        <p:spPr>
          <a:xfrm>
            <a:off x="4932880" y="1147217"/>
            <a:ext cx="3513359" cy="4095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zh-CN" sz="1600" b="1" dirty="0" smtClean="0"/>
              <a:t>Электрическая коробка из металла</a:t>
            </a:r>
            <a:endParaRPr lang="zh-CN" altLang="en-US" sz="1600" b="1" dirty="0"/>
          </a:p>
        </p:txBody>
      </p:sp>
      <p:sp>
        <p:nvSpPr>
          <p:cNvPr id="91" name="Прямоугольник 90"/>
          <p:cNvSpPr/>
          <p:nvPr/>
        </p:nvSpPr>
        <p:spPr>
          <a:xfrm>
            <a:off x="331963" y="3680056"/>
            <a:ext cx="46316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Металлическая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конструкция вокруг проводов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обеспечивает пожарную безопасность.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321838" y="2080243"/>
            <a:ext cx="45801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абель питания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полностью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защищен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металлической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конструкцией электрической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коробки и дренажного поддона. 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341990" y="5186287"/>
            <a:ext cx="46215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Металлическая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конструкция вокруг проводов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обеспечивает пожарную безопасность.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0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627784" y="1340768"/>
            <a:ext cx="4069732" cy="52266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Бытовое и полупромышленное климатическое оборудование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95030" y="2100010"/>
            <a:ext cx="2364801" cy="32684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Настенные модели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47864" y="2100010"/>
            <a:ext cx="2743158" cy="32684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Полупромышленные модели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87567" y="2100009"/>
            <a:ext cx="2362556" cy="32828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43637" rIns="0" bIns="43637" anchor="ctr"/>
          <a:lstStyle/>
          <a:p>
            <a:pPr algn="ctr">
              <a:defRPr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Мульти-сплит системы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683568" y="3108121"/>
            <a:ext cx="2364801" cy="32684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on-off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3568" y="3545787"/>
            <a:ext cx="2364801" cy="32684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on-off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83568" y="3977835"/>
            <a:ext cx="2364801" cy="32684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inverter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83568" y="4405706"/>
            <a:ext cx="2364801" cy="32684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Low -25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83568" y="4837754"/>
            <a:ext cx="2364801" cy="32684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Artis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ExtraLow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-30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354718" y="3113739"/>
            <a:ext cx="2743158" cy="32684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Неинверторные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354718" y="3545786"/>
            <a:ext cx="2743158" cy="32684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Инверторные</a:t>
            </a:r>
            <a:endParaRPr lang="ru-RU" sz="1100" b="1" dirty="0">
              <a:solidFill>
                <a:srgbClr val="9E0C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386566" y="3113739"/>
            <a:ext cx="2362556" cy="3282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43637" rIns="0" bIns="43637" anchor="ctr"/>
          <a:lstStyle/>
          <a:p>
            <a:pPr algn="ctr">
              <a:defRPr/>
            </a:pP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Basic Multi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386565" y="3545787"/>
            <a:ext cx="2362556" cy="3282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43637" rIns="0" bIns="43637" anchor="ctr"/>
          <a:lstStyle/>
          <a:p>
            <a:pPr algn="ctr">
              <a:defRPr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Multi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83568" y="2676073"/>
            <a:ext cx="8071750" cy="32684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87272" tIns="43637" rIns="87272" bIns="43637" anchor="ctr"/>
          <a:lstStyle/>
          <a:p>
            <a:pPr algn="ctr">
              <a:defRPr/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наличии!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51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9552" y="1484784"/>
            <a:ext cx="388843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Полупромышленные инверторные сплит-системы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Pioneer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можно использовать в: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жилых 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детских 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дошкольных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школьных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общеобразовательных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медицинских 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учреждениях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5395" y="1406507"/>
            <a:ext cx="3530897" cy="492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/>
              <a:t>40</a:t>
            </a:fld>
            <a:endParaRPr lang="ru-RU"/>
          </a:p>
        </p:txBody>
      </p:sp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200" dirty="0" smtClean="0">
                <a:solidFill>
                  <a:srgbClr val="951E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Медицинский сертификат</a:t>
            </a:r>
          </a:p>
        </p:txBody>
      </p:sp>
    </p:spTree>
    <p:extLst>
      <p:ext uri="{BB962C8B-B14F-4D97-AF65-F5344CB8AC3E}">
        <p14:creationId xmlns:p14="http://schemas.microsoft.com/office/powerpoint/2010/main" val="142966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1C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636912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Спасибо за внимание!</a:t>
            </a:r>
          </a:p>
          <a:p>
            <a:pPr algn="ctr"/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algn="ctr"/>
            <a:endParaRPr lang="ru-RU" sz="4000" b="1" dirty="0" smtClean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6F05-D455-437C-ABB7-7DD1B6AFFAB7}" type="slidenum">
              <a:rPr lang="ru-RU" smtClean="0">
                <a:solidFill>
                  <a:schemeClr val="bg1"/>
                </a:solidFill>
              </a:rPr>
              <a:t>41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7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1C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988840"/>
            <a:ext cx="8064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Ассортимент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мультисплит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-систем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              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’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202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4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E6F05-D455-437C-ABB7-7DD1B6AFFAB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17" b="18650"/>
          <a:stretch/>
        </p:blipFill>
        <p:spPr>
          <a:xfrm>
            <a:off x="200409" y="6165304"/>
            <a:ext cx="555167" cy="515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27"/>
          <a:stretch/>
        </p:blipFill>
        <p:spPr>
          <a:xfrm>
            <a:off x="2483768" y="3284984"/>
            <a:ext cx="2604413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5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Мультисплит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-системы</a:t>
            </a:r>
            <a:r>
              <a:rPr kumimoji="0" lang="en-US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AB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Afina</a:t>
            </a:r>
            <a:endParaRPr kumimoji="0" lang="ru-RU" altLang="ru-RU" sz="2800" b="0" i="0" u="none" strike="noStrike" kern="1200" cap="none" spc="0" normalizeH="0" baseline="0" noProof="0" dirty="0">
              <a:ln>
                <a:noFill/>
              </a:ln>
              <a:solidFill>
                <a:srgbClr val="009AB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3701232" y="4735555"/>
            <a:ext cx="5107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4211960" y="2638195"/>
            <a:ext cx="0" cy="208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211960" y="2638195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701232" y="4854706"/>
            <a:ext cx="7883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489606" y="3861048"/>
            <a:ext cx="0" cy="993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489606" y="3861048"/>
            <a:ext cx="4424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701232" y="5014459"/>
            <a:ext cx="5827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4283968" y="5014459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4283968" y="5806547"/>
            <a:ext cx="648072" cy="84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299848" y="1149401"/>
            <a:ext cx="44109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внутренни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блоки настенного типа</a:t>
            </a:r>
          </a:p>
          <a:p>
            <a:pPr marL="285750" marR="0" lvl="0" indent="-28575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объединение от 2 до 3 внутренних блоков в одной системе</a:t>
            </a:r>
          </a:p>
          <a:p>
            <a:pPr marL="285750" marR="0" lvl="0" indent="-28575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суммарная холодопроизводительность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системы от 4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,1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до 6,3 кВт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96" y="3429000"/>
            <a:ext cx="2997619" cy="21536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748" y="3491832"/>
            <a:ext cx="2779544" cy="12257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542" y="5085184"/>
            <a:ext cx="2779545" cy="12109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543" y="2072023"/>
            <a:ext cx="2779544" cy="95815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195" y="3286048"/>
            <a:ext cx="1097280" cy="1219789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E6F05-D455-437C-ABB7-7DD1B6AFFAB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2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O:\Documents\M10\ДМ\ОБМЕН_ФАЙЛАМИ\Иванова\Pioneer\презентация Pioneer\KСMS-B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378764"/>
            <a:ext cx="2736304" cy="197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:\Documents\M10\ДМ\ОБМЕН_ФАЙЛАМИ\Иванова\Pioneer\презентация Pioneer\KDMS-B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5941" y="5315741"/>
            <a:ext cx="2884487" cy="146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3006" y="236425"/>
            <a:ext cx="6182213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Мультисплит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-системы </a:t>
            </a:r>
            <a:r>
              <a:rPr kumimoji="0" lang="en-US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Basic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MSHD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3730427" y="4930265"/>
            <a:ext cx="5107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4241155" y="2832905"/>
            <a:ext cx="0" cy="208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241155" y="2832905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730427" y="5049416"/>
            <a:ext cx="7883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518801" y="4365104"/>
            <a:ext cx="0" cy="684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518801" y="4365104"/>
            <a:ext cx="7012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730427" y="5209169"/>
            <a:ext cx="5827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4313163" y="5209169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4313163" y="6001257"/>
            <a:ext cx="6188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47746" y="1606341"/>
            <a:ext cx="44109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типа внутренних блоков </a:t>
            </a:r>
          </a:p>
          <a:p>
            <a:pPr marL="285750" marR="0" lvl="0" indent="-28575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объединение от 2 до 5 внутренних блоков в одной системе </a:t>
            </a:r>
          </a:p>
          <a:p>
            <a:pPr marL="285750" marR="0" lvl="0" indent="-28575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суммарная холодопроизводительность системы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4 до 20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кВт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E6F05-D455-437C-ABB7-7DD1B6AFFAB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72" y="3489735"/>
            <a:ext cx="2974851" cy="2180078"/>
          </a:xfrm>
          <a:prstGeom prst="rect">
            <a:avLst/>
          </a:prstGeom>
        </p:spPr>
      </p:pic>
      <p:pic>
        <p:nvPicPr>
          <p:cNvPr id="11" name="Picture 4" descr="http://uel.d.alkohost.ru/upload/iblock/77b/77bcb2fae992f03162a30749cd46d477.pn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7253" y="2106695"/>
            <a:ext cx="292186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31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Модельный ряд</a:t>
            </a:r>
            <a:r>
              <a:rPr kumimoji="0" lang="en-US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alt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AB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Afina</a:t>
            </a:r>
            <a:r>
              <a:rPr kumimoji="0" lang="en-US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multi</a:t>
            </a:r>
            <a:endParaRPr kumimoji="0" lang="ru-RU" altLang="ru-RU" sz="2800" b="0" i="0" u="none" strike="noStrike" kern="1200" cap="none" spc="0" normalizeH="0" baseline="0" noProof="0" dirty="0">
              <a:ln>
                <a:noFill/>
              </a:ln>
              <a:solidFill>
                <a:srgbClr val="951E1B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23528" y="2538777"/>
          <a:ext cx="2741541" cy="21515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41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77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Наименования</a:t>
                      </a:r>
                      <a:r>
                        <a:rPr lang="ru-RU" baseline="0" dirty="0" smtClean="0"/>
                        <a:t> наружных блоков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2MSHD14F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2MSHD18F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8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3MSHD21F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3347864" y="2500979"/>
          <a:ext cx="5313388" cy="21893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7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4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Тип внутреннего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блока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96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</a:rPr>
                        <a:t>Настенные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kern="1200" dirty="0" smtClean="0">
                          <a:effectLst/>
                        </a:rPr>
                        <a:t>KFRI20FW</a:t>
                      </a:r>
                      <a:endParaRPr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7960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kern="1200" dirty="0" smtClean="0">
                          <a:effectLst/>
                        </a:rPr>
                        <a:t>KFRI25FW</a:t>
                      </a:r>
                      <a:endParaRPr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7960">
                <a:tc v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kern="1200" dirty="0" smtClean="0">
                          <a:effectLst/>
                        </a:rPr>
                        <a:t>KFRI35FW</a:t>
                      </a:r>
                      <a:endParaRPr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E6F05-D455-437C-ABB7-7DD1B6AFFAB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0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58298"/>
            <a:ext cx="2793107" cy="86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648072" cy="6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1995" y="97910"/>
            <a:ext cx="5606149" cy="1143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1E1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Внешний вид настенных блоков</a:t>
            </a:r>
            <a:endParaRPr kumimoji="0" lang="ru-RU" altLang="ru-RU" sz="2800" b="0" i="0" u="none" strike="noStrike" kern="1200" cap="none" spc="0" normalizeH="0" baseline="0" noProof="0" dirty="0">
              <a:ln>
                <a:noFill/>
              </a:ln>
              <a:solidFill>
                <a:srgbClr val="951E1B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4670" y="1641086"/>
            <a:ext cx="11576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KFRI20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KFRI25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KFRI35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37947" y="1641086"/>
            <a:ext cx="27141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астенные блоки имеют</a:t>
            </a:r>
          </a:p>
          <a:p>
            <a:pPr marL="0" marR="0" lvl="0" indent="0" algn="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беспроводной пульт</a:t>
            </a:r>
          </a:p>
          <a:p>
            <a:pPr marL="0" marR="0" lvl="0" indent="0" algn="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комплекте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524" y="1023843"/>
            <a:ext cx="1381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3140" y="1101811"/>
            <a:ext cx="2038350" cy="2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3631410"/>
            <a:ext cx="3644213" cy="15875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3212976"/>
            <a:ext cx="3644212" cy="12562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73" y="4840099"/>
            <a:ext cx="3644213" cy="14148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210236"/>
            <a:ext cx="666698" cy="178503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E6F05-D455-437C-ABB7-7DD1B6AFFAB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16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1803</Words>
  <Application>Microsoft Office PowerPoint</Application>
  <PresentationFormat>Экран (4:3)</PresentationFormat>
  <Paragraphs>493</Paragraphs>
  <Slides>41</Slides>
  <Notes>41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3" baseType="lpstr">
      <vt:lpstr>微软雅黑</vt:lpstr>
      <vt:lpstr>SimSun</vt:lpstr>
      <vt:lpstr>SimSun</vt:lpstr>
      <vt:lpstr>Arial</vt:lpstr>
      <vt:lpstr>Arial Narrow</vt:lpstr>
      <vt:lpstr>Arial Unicode MS</vt:lpstr>
      <vt:lpstr>Calibri</vt:lpstr>
      <vt:lpstr>OCR A Extended</vt:lpstr>
      <vt:lpstr>Raavi</vt:lpstr>
      <vt:lpstr>Tahoma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Медицинский сертификат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Медицинский сертификат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2018-02-27T13:03:11Z</dcterms:created>
  <dcterms:modified xsi:type="dcterms:W3CDTF">2025-06-18T10:30:39Z</dcterms:modified>
</cp:coreProperties>
</file>