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478" r:id="rId2"/>
    <p:sldId id="362" r:id="rId3"/>
    <p:sldId id="386" r:id="rId4"/>
    <p:sldId id="363" r:id="rId5"/>
    <p:sldId id="460" r:id="rId6"/>
    <p:sldId id="366" r:id="rId7"/>
    <p:sldId id="466" r:id="rId8"/>
    <p:sldId id="271" r:id="rId9"/>
    <p:sldId id="423" r:id="rId10"/>
    <p:sldId id="484" r:id="rId11"/>
    <p:sldId id="462" r:id="rId12"/>
    <p:sldId id="432" r:id="rId13"/>
    <p:sldId id="426" r:id="rId14"/>
    <p:sldId id="427" r:id="rId15"/>
    <p:sldId id="450" r:id="rId16"/>
    <p:sldId id="428" r:id="rId17"/>
    <p:sldId id="430" r:id="rId18"/>
    <p:sldId id="429" r:id="rId19"/>
    <p:sldId id="479" r:id="rId20"/>
    <p:sldId id="468" r:id="rId21"/>
    <p:sldId id="486" r:id="rId22"/>
    <p:sldId id="469" r:id="rId23"/>
    <p:sldId id="431" r:id="rId24"/>
    <p:sldId id="435" r:id="rId25"/>
    <p:sldId id="449" r:id="rId26"/>
    <p:sldId id="487" r:id="rId27"/>
    <p:sldId id="448" r:id="rId28"/>
    <p:sldId id="447" r:id="rId29"/>
    <p:sldId id="470" r:id="rId30"/>
    <p:sldId id="465" r:id="rId31"/>
    <p:sldId id="420" r:id="rId32"/>
    <p:sldId id="421" r:id="rId33"/>
    <p:sldId id="433" r:id="rId34"/>
    <p:sldId id="441" r:id="rId35"/>
    <p:sldId id="422" r:id="rId36"/>
    <p:sldId id="436" r:id="rId37"/>
    <p:sldId id="437" r:id="rId38"/>
    <p:sldId id="444" r:id="rId39"/>
    <p:sldId id="442" r:id="rId40"/>
    <p:sldId id="446" r:id="rId41"/>
    <p:sldId id="434" r:id="rId42"/>
    <p:sldId id="464" r:id="rId43"/>
    <p:sldId id="463" r:id="rId44"/>
    <p:sldId id="461" r:id="rId45"/>
    <p:sldId id="391" r:id="rId46"/>
    <p:sldId id="396" r:id="rId47"/>
    <p:sldId id="471" r:id="rId48"/>
    <p:sldId id="485" r:id="rId49"/>
    <p:sldId id="480" r:id="rId50"/>
    <p:sldId id="395" r:id="rId51"/>
    <p:sldId id="399" r:id="rId52"/>
    <p:sldId id="401" r:id="rId53"/>
    <p:sldId id="346" r:id="rId54"/>
    <p:sldId id="369" r:id="rId55"/>
    <p:sldId id="397" r:id="rId56"/>
    <p:sldId id="402" r:id="rId57"/>
    <p:sldId id="413" r:id="rId58"/>
    <p:sldId id="360" r:id="rId59"/>
    <p:sldId id="415" r:id="rId60"/>
    <p:sldId id="400" r:id="rId61"/>
    <p:sldId id="403" r:id="rId62"/>
    <p:sldId id="409" r:id="rId63"/>
    <p:sldId id="410" r:id="rId64"/>
    <p:sldId id="411" r:id="rId65"/>
    <p:sldId id="473" r:id="rId66"/>
    <p:sldId id="483" r:id="rId67"/>
    <p:sldId id="472" r:id="rId68"/>
    <p:sldId id="481" r:id="rId69"/>
    <p:sldId id="412" r:id="rId70"/>
    <p:sldId id="404" r:id="rId71"/>
    <p:sldId id="357" r:id="rId72"/>
    <p:sldId id="405" r:id="rId73"/>
    <p:sldId id="374" r:id="rId74"/>
    <p:sldId id="419" r:id="rId75"/>
    <p:sldId id="474" r:id="rId76"/>
    <p:sldId id="377" r:id="rId77"/>
    <p:sldId id="406" r:id="rId78"/>
    <p:sldId id="375" r:id="rId79"/>
    <p:sldId id="376" r:id="rId80"/>
    <p:sldId id="378" r:id="rId81"/>
    <p:sldId id="379" r:id="rId82"/>
    <p:sldId id="392" r:id="rId83"/>
    <p:sldId id="373" r:id="rId84"/>
    <p:sldId id="380" r:id="rId85"/>
    <p:sldId id="381" r:id="rId86"/>
    <p:sldId id="382" r:id="rId87"/>
    <p:sldId id="383" r:id="rId88"/>
    <p:sldId id="384" r:id="rId89"/>
    <p:sldId id="385" r:id="rId90"/>
    <p:sldId id="393" r:id="rId91"/>
    <p:sldId id="454" r:id="rId92"/>
    <p:sldId id="455" r:id="rId93"/>
    <p:sldId id="456" r:id="rId94"/>
    <p:sldId id="457" r:id="rId95"/>
    <p:sldId id="458" r:id="rId96"/>
    <p:sldId id="459" r:id="rId97"/>
    <p:sldId id="408" r:id="rId9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0A0E"/>
    <a:srgbClr val="951E1B"/>
    <a:srgbClr val="009ABF"/>
    <a:srgbClr val="9E0C11"/>
    <a:srgbClr val="9E0B0E"/>
    <a:srgbClr val="808285"/>
    <a:srgbClr val="6287B5"/>
    <a:srgbClr val="94B1C7"/>
    <a:srgbClr val="BDCAD0"/>
    <a:srgbClr val="9EB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71080" autoAdjust="0"/>
  </p:normalViewPr>
  <p:slideViewPr>
    <p:cSldViewPr>
      <p:cViewPr varScale="1">
        <p:scale>
          <a:sx n="82" d="100"/>
          <a:sy n="82" d="100"/>
        </p:scale>
        <p:origin x="25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p.gl.rus\spb_dc\Documents\M10\&#1044;&#1052;\&#1054;&#1041;&#1052;&#1045;&#1053;_&#1060;&#1040;&#1049;&#1051;&#1040;&#1052;&#1048;\&#1048;&#1074;&#1072;&#1085;&#1086;&#1074;&#1072;\Pioneer\&#1087;&#1088;&#1077;&#1079;&#1077;&#1085;&#1090;&#1072;&#1094;&#1080;&#1103;%20Pioneer\2024\&#1042;&#1077;&#1073;&#1080;&#1085;&#1072;&#1088;\&#1044;&#1083;&#1103;%20&#1082;&#1083;&#1080;&#1077;&#1085;&#1090;&#1086;&#1074;\&#1075;&#1088;&#1072;&#1092;&#1080;&#1082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err="1" smtClean="0"/>
              <a:t>Теплопроизводительность</a:t>
            </a:r>
            <a:r>
              <a:rPr lang="ru-RU" dirty="0" smtClean="0"/>
              <a:t> (кВт) </a:t>
            </a:r>
            <a:r>
              <a:rPr lang="ru-RU" dirty="0"/>
              <a:t>в зависимости от температуры</a:t>
            </a:r>
            <a:r>
              <a:rPr lang="ru-RU" baseline="0" dirty="0"/>
              <a:t> снаружи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Лист1!$H$61</c:f>
              <c:strCache>
                <c:ptCount val="1"/>
                <c:pt idx="0">
                  <c:v>Производительность Artis XLOW, кВт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Лист1!$B$62:$B$70</c:f>
              <c:strCache>
                <c:ptCount val="9"/>
                <c:pt idx="0">
                  <c:v>-30°C </c:v>
                </c:pt>
                <c:pt idx="1">
                  <c:v>-25°C </c:v>
                </c:pt>
                <c:pt idx="2">
                  <c:v>-20°C </c:v>
                </c:pt>
                <c:pt idx="3">
                  <c:v>-15°C </c:v>
                </c:pt>
                <c:pt idx="4">
                  <c:v>-10°C </c:v>
                </c:pt>
                <c:pt idx="5">
                  <c:v>-5°C </c:v>
                </c:pt>
                <c:pt idx="6">
                  <c:v>0°C </c:v>
                </c:pt>
                <c:pt idx="7">
                  <c:v>5°C </c:v>
                </c:pt>
                <c:pt idx="8">
                  <c:v>10°C </c:v>
                </c:pt>
              </c:strCache>
            </c:strRef>
          </c:cat>
          <c:val>
            <c:numRef>
              <c:f>Лист1!$H$62:$H$70</c:f>
              <c:numCache>
                <c:formatCode>General</c:formatCode>
                <c:ptCount val="9"/>
                <c:pt idx="0">
                  <c:v>2.2749999999999999</c:v>
                </c:pt>
                <c:pt idx="1">
                  <c:v>2.9750000000000001</c:v>
                </c:pt>
                <c:pt idx="2">
                  <c:v>3.5</c:v>
                </c:pt>
                <c:pt idx="3">
                  <c:v>4.4800000000000004</c:v>
                </c:pt>
                <c:pt idx="4">
                  <c:v>4.55</c:v>
                </c:pt>
                <c:pt idx="5">
                  <c:v>4.6900000000000004</c:v>
                </c:pt>
                <c:pt idx="6">
                  <c:v>4.7600000000000007</c:v>
                </c:pt>
                <c:pt idx="7">
                  <c:v>5.25</c:v>
                </c:pt>
                <c:pt idx="8">
                  <c:v>6.125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72-4602-98C5-E8FA02A92C0D}"/>
            </c:ext>
          </c:extLst>
        </c:ser>
        <c:ser>
          <c:idx val="2"/>
          <c:order val="1"/>
          <c:tx>
            <c:strRef>
              <c:f>Лист1!$I$61</c:f>
              <c:strCache>
                <c:ptCount val="1"/>
                <c:pt idx="0">
                  <c:v>Производительность Artis Inv, кВт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Лист1!$B$62:$B$70</c:f>
              <c:strCache>
                <c:ptCount val="9"/>
                <c:pt idx="0">
                  <c:v>-30°C </c:v>
                </c:pt>
                <c:pt idx="1">
                  <c:v>-25°C </c:v>
                </c:pt>
                <c:pt idx="2">
                  <c:v>-20°C </c:v>
                </c:pt>
                <c:pt idx="3">
                  <c:v>-15°C </c:v>
                </c:pt>
                <c:pt idx="4">
                  <c:v>-10°C </c:v>
                </c:pt>
                <c:pt idx="5">
                  <c:v>-5°C </c:v>
                </c:pt>
                <c:pt idx="6">
                  <c:v>0°C </c:v>
                </c:pt>
                <c:pt idx="7">
                  <c:v>5°C </c:v>
                </c:pt>
                <c:pt idx="8">
                  <c:v>10°C </c:v>
                </c:pt>
              </c:strCache>
            </c:strRef>
          </c:cat>
          <c:val>
            <c:numRef>
              <c:f>Лист1!$I$62:$I$70</c:f>
              <c:numCache>
                <c:formatCode>General</c:formatCode>
                <c:ptCount val="9"/>
                <c:pt idx="3">
                  <c:v>2.1389999999999998</c:v>
                </c:pt>
                <c:pt idx="4">
                  <c:v>2.4241999999999999</c:v>
                </c:pt>
                <c:pt idx="5">
                  <c:v>2.5667999999999997</c:v>
                </c:pt>
                <c:pt idx="6">
                  <c:v>2.62384</c:v>
                </c:pt>
                <c:pt idx="7">
                  <c:v>3.1372</c:v>
                </c:pt>
                <c:pt idx="8">
                  <c:v>3.1372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72-4602-98C5-E8FA02A92C0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7535232"/>
        <c:axId val="130233984"/>
      </c:lineChart>
      <c:catAx>
        <c:axId val="19753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233984"/>
        <c:crosses val="autoZero"/>
        <c:auto val="1"/>
        <c:lblAlgn val="ctr"/>
        <c:lblOffset val="100"/>
        <c:noMultiLvlLbl val="0"/>
      </c:catAx>
      <c:valAx>
        <c:axId val="130233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53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B5775-0027-49EF-B103-8F2F80619F77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A9660-80C6-4E0B-B0FF-B881E7555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075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42C2B-0A25-4FD8-931A-F6C1F7308BE2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44A1A-803A-44B0-A0D7-86B4B9DF8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84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956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541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Температура воздуха под потолком выше, чем температура у пола. 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Если кондиционер регулирует температуру охлаждаемого воздуха по датчику внутреннего блока, то у пола получившаяся температура будет ниже заданной. 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Функция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iFeel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позволяет регулировать температуру по датчику на пульте управления, который находится на уровне пользователя. Таким образом, пользователь получает воздух заданной комфортной температуры.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950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795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396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95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848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/>
            </a:r>
            <a:br>
              <a:rPr lang="ru-RU" baseline="0" dirty="0" smtClean="0"/>
            </a:br>
            <a:r>
              <a:rPr lang="ru-RU" baseline="0" dirty="0" smtClean="0"/>
              <a:t>Воздух проходит через воздушный фильтр и фильтры тонкой очистки, освобождаясь от механических загрязнений и опасных соединений. Затем, охладившись, воздух попадает в поле действия генератора холодной плазмы.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541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/>
            </a:r>
            <a:br>
              <a:rPr lang="ru-RU" baseline="0" dirty="0" smtClean="0"/>
            </a:br>
            <a:r>
              <a:rPr lang="ru-RU" baseline="0" dirty="0" smtClean="0"/>
              <a:t>Воздух проходит через воздушный фильтр и фильтры тонкой очистки, освобождаясь от механических загрязнений и опасных соединений. Затем, охладившись, воздух попадает в поле действия генератора холодной плазмы.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170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Генератор производит</a:t>
            </a:r>
            <a:r>
              <a:rPr lang="ru-RU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з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аряженные частицы кислорода и водорода, которые вступают в реакцию с бактериями, вирусами, частицами пыли, пыльцы и молекулами различных веществ, содержащихся в воздухе, окисляют и разрушают их, эффективно и быстро фильтруя воздух, проходящий через внутренний блок.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96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96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23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серии </a:t>
            </a:r>
            <a:r>
              <a:rPr lang="en-US" baseline="0" dirty="0" err="1" smtClean="0"/>
              <a:t>Artis</a:t>
            </a:r>
            <a:r>
              <a:rPr lang="ru-RU" baseline="0" dirty="0" smtClean="0"/>
              <a:t> мы привыкли видеть генератор холодной плазмы в корпусе, размещенном на теплообменнике. </a:t>
            </a:r>
          </a:p>
          <a:p>
            <a:r>
              <a:rPr lang="ru-RU" baseline="0" dirty="0" smtClean="0"/>
              <a:t>У модели </a:t>
            </a:r>
            <a:r>
              <a:rPr lang="en-US" baseline="0" dirty="0" err="1" smtClean="0"/>
              <a:t>Afina</a:t>
            </a:r>
            <a:r>
              <a:rPr lang="en-US" baseline="0" dirty="0" smtClean="0"/>
              <a:t> </a:t>
            </a:r>
            <a:r>
              <a:rPr lang="ru-RU" baseline="0" dirty="0" smtClean="0"/>
              <a:t>видеть генератор холодной плазмы</a:t>
            </a:r>
            <a:r>
              <a:rPr lang="en-US" baseline="0" dirty="0" smtClean="0"/>
              <a:t> </a:t>
            </a:r>
            <a:r>
              <a:rPr lang="ru-RU" baseline="0" dirty="0" smtClean="0"/>
              <a:t>расположен на выходе воздушного потока из внутреннего блока. Само устройство скрыто, чтобы не мешать потоку воздуха и обслуживанию внутреннего блока. Видны только колпачки с электродами.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353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571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469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817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961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524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000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5589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986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728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1339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780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959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8346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772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Пластик</a:t>
            </a:r>
            <a:r>
              <a:rPr lang="ru-RU" baseline="0" dirty="0" smtClean="0"/>
              <a:t> жёсткий, надёжный, нет ощущения, что сломается при небольшом усилии,  блики не искажаются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3533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4008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320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4146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78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222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1297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38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742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7149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0090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2389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04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123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594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86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442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1168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0054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94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5286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7054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4956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4294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366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694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0956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7462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483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4872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4745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Сжатие фреон происходит в два этапа, что позволяет снизить тепло потери и обеспечивает эффективный нагрев при низких температурах. 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Уникальная конструкция второй камеры позволяет сжимать хладагент в два этапа, что позволяет достичь более высокого рабочего давления. В частности, после первого сжатия хладагент в газообразной форме снова обогащается хладагентом, а затем поступает на вторую ступень сжатия, где достигает высокого давления.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повышается эффективность как при обогреве, так и при охлаждении, а также расширяется диапазон рабочих температур. В двухступенчатом компрессоре при экстремальных температурах практически не снижается тепловая мощность (не более, чем на 20%). Также такой компрессор имеет два динамически сбалансированных ротора, по одному на каждую ступень сжатия. Результатом является более низкий уровень шума при работе и меньшая вибрация, что обеспечивает более высокий уровень комфорта и надежности.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6367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Сжатие фреон происходит в два этапа, что позволяет снизить тепло потери и обеспечивает эффективный нагрев при низких температурах. 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Уникальная конструкция второй камеры позволяет сжимать хладагент в два этапа, что позволяет достичь более высокого рабочего давления. В частности, после первого сжатия хладагент в газообразной форме снова обогащается хладагентом, а затем поступает на вторую ступень сжатия, где достигает высокого давления.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повышается эффективность как при обогреве, так и при охлаждении, а также расширяется диапазон рабочих температур. В двухступенчатом компрессоре при экстремальных температурах практически не снижается тепловая мощность (не более, чем на 20%). Также такой компрессор имеет два динамически сбалансированных ротора, по одному на каждую ступень сжатия. Результатом является более низкий уровень шума при работе и меньшая вибрация, что обеспечивает более высокий уровень комфорта и надежности.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7956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7762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0487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274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70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2080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9628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1706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94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94619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25629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94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6089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943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943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9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Частый</a:t>
            </a:r>
            <a:r>
              <a:rPr lang="ru-RU" baseline="0" dirty="0" smtClean="0"/>
              <a:t> элемент дизайнерских кондиционеров, например, подобная линия была у </a:t>
            </a:r>
            <a:r>
              <a:rPr lang="en-US" baseline="0" dirty="0" smtClean="0"/>
              <a:t>Daikin </a:t>
            </a:r>
            <a:r>
              <a:rPr lang="ru-RU" baseline="0" dirty="0" err="1" smtClean="0"/>
              <a:t>Miyora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0209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943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23655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9628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943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943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943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943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943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943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267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71080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3936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34314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2368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76454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24377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97870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51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E8B6-3C58-4178-B3A5-EA276539DBEA}" type="datetime1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36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A6E3B-0EFD-4EAB-AD8F-22DC5761FC3C}" type="datetime1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9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365C-1F96-499D-A102-DD142DBE0793}" type="datetime1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0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3B1F-E213-415A-B76B-F6C3C8984D60}" type="datetime1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6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A730-489B-4AD3-B70E-CB63DE60447E}" type="datetime1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81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01F9-CB9F-47B4-94B5-1B0CCFD20562}" type="datetime1">
              <a:rPr lang="ru-RU" smtClean="0"/>
              <a:t>07.06.2024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79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1A7B4-7C6A-495B-8AF1-1BBD3F2E0666}" type="datetime1">
              <a:rPr lang="ru-RU" smtClean="0"/>
              <a:t>07.06.2024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07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E21E-BDE4-4EC4-A191-0FCAD3816235}" type="datetime1">
              <a:rPr lang="ru-RU" smtClean="0"/>
              <a:t>07.06.2024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4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5A5B0-C3D6-42B1-8652-450FD723AD67}" type="datetime1">
              <a:rPr lang="ru-RU" smtClean="0"/>
              <a:t>07.06.2024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97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B195-385F-47FF-9795-FA84A7CE226C}" type="datetime1">
              <a:rPr lang="ru-RU" smtClean="0"/>
              <a:t>07.06.2024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44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4432-63C2-49DB-AA8A-ADB682D688CC}" type="datetime1">
              <a:rPr lang="ru-RU" smtClean="0"/>
              <a:t>07.06.2024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41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6B97D-AAF9-4050-B2D5-E35583C3FC6B}" type="datetime1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71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51.tiff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0.xml"/><Relationship Id="rId9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92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2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08.jpe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112.jpeg"/><Relationship Id="rId7" Type="http://schemas.openxmlformats.org/officeDocument/2006/relationships/image" Target="../media/image116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image" Target="../media/image112.jpeg"/><Relationship Id="rId7" Type="http://schemas.openxmlformats.org/officeDocument/2006/relationships/image" Target="../media/image117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0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17.tif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4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114.png"/><Relationship Id="rId5" Type="http://schemas.openxmlformats.org/officeDocument/2006/relationships/image" Target="../media/image128.png"/><Relationship Id="rId10" Type="http://schemas.openxmlformats.org/officeDocument/2006/relationships/image" Target="../media/image132.png"/><Relationship Id="rId4" Type="http://schemas.openxmlformats.org/officeDocument/2006/relationships/image" Target="../media/image3.png"/><Relationship Id="rId9" Type="http://schemas.openxmlformats.org/officeDocument/2006/relationships/image" Target="../media/image13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4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67.png"/><Relationship Id="rId10" Type="http://schemas.openxmlformats.org/officeDocument/2006/relationships/image" Target="../media/image136.png"/><Relationship Id="rId4" Type="http://schemas.openxmlformats.org/officeDocument/2006/relationships/image" Target="../media/image3.png"/><Relationship Id="rId9" Type="http://schemas.openxmlformats.org/officeDocument/2006/relationships/image" Target="../media/image13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37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140.png"/><Relationship Id="rId4" Type="http://schemas.openxmlformats.org/officeDocument/2006/relationships/image" Target="../media/image138.jpeg"/><Relationship Id="rId9" Type="http://schemas.openxmlformats.org/officeDocument/2006/relationships/image" Target="../media/image13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5.png"/><Relationship Id="rId5" Type="http://schemas.openxmlformats.org/officeDocument/2006/relationships/image" Target="../media/image141.png"/><Relationship Id="rId10" Type="http://schemas.openxmlformats.org/officeDocument/2006/relationships/image" Target="../media/image144.png"/><Relationship Id="rId4" Type="http://schemas.openxmlformats.org/officeDocument/2006/relationships/image" Target="../media/image3.png"/><Relationship Id="rId9" Type="http://schemas.openxmlformats.org/officeDocument/2006/relationships/image" Target="../media/image12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3.png"/><Relationship Id="rId9" Type="http://schemas.openxmlformats.org/officeDocument/2006/relationships/image" Target="../media/image1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jpeg"/><Relationship Id="rId4" Type="http://schemas.openxmlformats.org/officeDocument/2006/relationships/image" Target="../media/image3.png"/><Relationship Id="rId9" Type="http://schemas.openxmlformats.org/officeDocument/2006/relationships/image" Target="../media/image14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10" Type="http://schemas.openxmlformats.org/officeDocument/2006/relationships/image" Target="../media/image154.png"/><Relationship Id="rId4" Type="http://schemas.openxmlformats.org/officeDocument/2006/relationships/image" Target="../media/image3.png"/><Relationship Id="rId9" Type="http://schemas.openxmlformats.org/officeDocument/2006/relationships/image" Target="../media/image12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jpe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7.jpe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4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57.jpeg"/><Relationship Id="rId4" Type="http://schemas.openxmlformats.org/officeDocument/2006/relationships/image" Target="../media/image3.png"/><Relationship Id="rId9" Type="http://schemas.openxmlformats.org/officeDocument/2006/relationships/image" Target="../media/image16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4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57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58.pn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openxmlformats.org/officeDocument/2006/relationships/image" Target="../media/image171.png"/><Relationship Id="rId4" Type="http://schemas.openxmlformats.org/officeDocument/2006/relationships/image" Target="../media/image3.png"/><Relationship Id="rId9" Type="http://schemas.openxmlformats.org/officeDocument/2006/relationships/image" Target="../media/image128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3.png"/><Relationship Id="rId9" Type="http://schemas.openxmlformats.org/officeDocument/2006/relationships/image" Target="../media/image1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1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4405" y="4348266"/>
            <a:ext cx="26661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OCR A Extended" panose="02010509020102010303" pitchFamily="50" charset="0"/>
                <a:ea typeface="SimSun" panose="02010600030101010101" pitchFamily="2" charset="-122"/>
                <a:cs typeface="Raavi" panose="020B0502040204020203" pitchFamily="34" charset="0"/>
              </a:rPr>
              <a:t>202</a:t>
            </a:r>
            <a:r>
              <a:rPr lang="ru-RU" sz="8000" dirty="0" smtClean="0">
                <a:solidFill>
                  <a:schemeClr val="bg1"/>
                </a:solidFill>
                <a:latin typeface="OCR A Extended" panose="02010509020102010303" pitchFamily="50" charset="0"/>
                <a:ea typeface="SimSun" panose="02010600030101010101" pitchFamily="2" charset="-122"/>
                <a:cs typeface="Raavi" panose="020B0502040204020203" pitchFamily="34" charset="0"/>
              </a:rPr>
              <a:t>4</a:t>
            </a:r>
            <a:endParaRPr lang="ru-RU" sz="8000" dirty="0">
              <a:solidFill>
                <a:schemeClr val="bg1"/>
              </a:solidFill>
              <a:latin typeface="Tahoma" panose="020B0604030504040204" pitchFamily="34" charset="0"/>
              <a:ea typeface="SimSun" panose="02010600030101010101" pitchFamily="2" charset="-122"/>
              <a:cs typeface="Raav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99" y="2101661"/>
            <a:ext cx="7760127" cy="15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302478"/>
              </p:ext>
            </p:extLst>
          </p:nvPr>
        </p:nvGraphicFramePr>
        <p:xfrm>
          <a:off x="3052890" y="1023847"/>
          <a:ext cx="5191518" cy="5645514"/>
        </p:xfrm>
        <a:graphic>
          <a:graphicData uri="http://schemas.openxmlformats.org/drawingml/2006/table">
            <a:tbl>
              <a:tblPr/>
              <a:tblGrid>
                <a:gridCol w="1480713">
                  <a:extLst>
                    <a:ext uri="{9D8B030D-6E8A-4147-A177-3AD203B41FA5}">
                      <a16:colId xmlns:a16="http://schemas.microsoft.com/office/drawing/2014/main" val="1851026492"/>
                    </a:ext>
                  </a:extLst>
                </a:gridCol>
                <a:gridCol w="1002189">
                  <a:extLst>
                    <a:ext uri="{9D8B030D-6E8A-4147-A177-3AD203B41FA5}">
                      <a16:colId xmlns:a16="http://schemas.microsoft.com/office/drawing/2014/main" val="3111506685"/>
                    </a:ext>
                  </a:extLst>
                </a:gridCol>
                <a:gridCol w="677154">
                  <a:extLst>
                    <a:ext uri="{9D8B030D-6E8A-4147-A177-3AD203B41FA5}">
                      <a16:colId xmlns:a16="http://schemas.microsoft.com/office/drawing/2014/main" val="2391786004"/>
                    </a:ext>
                  </a:extLst>
                </a:gridCol>
                <a:gridCol w="677154">
                  <a:extLst>
                    <a:ext uri="{9D8B030D-6E8A-4147-A177-3AD203B41FA5}">
                      <a16:colId xmlns:a16="http://schemas.microsoft.com/office/drawing/2014/main" val="3839121927"/>
                    </a:ext>
                  </a:extLst>
                </a:gridCol>
                <a:gridCol w="677154">
                  <a:extLst>
                    <a:ext uri="{9D8B030D-6E8A-4147-A177-3AD203B41FA5}">
                      <a16:colId xmlns:a16="http://schemas.microsoft.com/office/drawing/2014/main" val="1574881363"/>
                    </a:ext>
                  </a:extLst>
                </a:gridCol>
                <a:gridCol w="677154">
                  <a:extLst>
                    <a:ext uri="{9D8B030D-6E8A-4147-A177-3AD203B41FA5}">
                      <a16:colId xmlns:a16="http://schemas.microsoft.com/office/drawing/2014/main" val="3524430440"/>
                    </a:ext>
                  </a:extLst>
                </a:gridCol>
              </a:tblGrid>
              <a:tr h="197593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Модель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Внутренний блок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KFR20FW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KFR25FW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KFR35FW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243348"/>
                  </a:ext>
                </a:extLst>
              </a:tr>
              <a:tr h="197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Наружный блок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KOR20FW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KOR25FW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KOR35FW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243253"/>
                  </a:ext>
                </a:extLst>
              </a:tr>
              <a:tr h="197593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Охлаждение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2,35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2,6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492385"/>
                  </a:ext>
                </a:extLst>
              </a:tr>
              <a:tr h="197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Нагрев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2,45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2,6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737838"/>
                  </a:ext>
                </a:extLst>
              </a:tr>
              <a:tr h="197593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Потребляемая мощность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Охлаждение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0,73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0,81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1,055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937680"/>
                  </a:ext>
                </a:extLst>
              </a:tr>
              <a:tr h="197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Нагрев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0,678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0,72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0,94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22459"/>
                  </a:ext>
                </a:extLst>
              </a:tr>
              <a:tr h="197593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EER/COP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A/A</a:t>
                      </a:r>
                      <a:endParaRPr lang="ru-RU" sz="900" b="1" i="0" u="none" strike="noStrike" dirty="0">
                        <a:solidFill>
                          <a:srgbClr val="3A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A/A</a:t>
                      </a:r>
                      <a:endParaRPr lang="ru-RU" sz="900" b="1" i="0" u="none" strike="noStrike" dirty="0" smtClean="0">
                        <a:solidFill>
                          <a:srgbClr val="3A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A/A</a:t>
                      </a:r>
                      <a:endParaRPr lang="ru-RU" sz="900" b="1" i="0" u="none" strike="noStrike" dirty="0">
                        <a:solidFill>
                          <a:srgbClr val="3A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163716"/>
                  </a:ext>
                </a:extLst>
              </a:tr>
              <a:tr h="19759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Электропитание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ф/В/Гц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1/220/50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211277"/>
                  </a:ext>
                </a:extLst>
              </a:tr>
              <a:tr h="19759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Объём рециркуляции воздуха (макс.)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м3/ч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550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580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00401"/>
                  </a:ext>
                </a:extLst>
              </a:tr>
              <a:tr h="310503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Соединительные трубы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Жидкостная линия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Дюйм (мм)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1/4" (6,35)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1/4" (6,35)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1/4" (6,35)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191836"/>
                  </a:ext>
                </a:extLst>
              </a:tr>
              <a:tr h="197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Газовая линия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Дюйм (мм)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3/8" (9,52)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3/8" (9,52)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1/2" (12,7)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156227"/>
                  </a:ext>
                </a:extLst>
              </a:tr>
              <a:tr h="19759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Максимальный перепад высот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м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690780"/>
                  </a:ext>
                </a:extLst>
              </a:tr>
              <a:tr h="19759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Максимальная длина трубопровода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м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995335"/>
                  </a:ext>
                </a:extLst>
              </a:tr>
              <a:tr h="19759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Марка хладагента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R32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508661"/>
                  </a:ext>
                </a:extLst>
              </a:tr>
              <a:tr h="19759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Заводская заправка хладагента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кг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0,37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0,41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0,56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484350"/>
                  </a:ext>
                </a:extLst>
              </a:tr>
              <a:tr h="197593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Диапазон рабочих температур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Охлаждение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°С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+19~+43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946103"/>
                  </a:ext>
                </a:extLst>
              </a:tr>
              <a:tr h="197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Нагрев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°С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-7~+24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551693"/>
                  </a:ext>
                </a:extLst>
              </a:tr>
              <a:tr h="19759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Внутренний блок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07240"/>
                  </a:ext>
                </a:extLst>
              </a:tr>
              <a:tr h="19759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Уровень звукового давления (мин/макс)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дБ(А)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/37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25/37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26/39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067065"/>
                  </a:ext>
                </a:extLst>
              </a:tr>
              <a:tr h="1975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Габариты блока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ДхВхШ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790x255x203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021143"/>
                  </a:ext>
                </a:extLst>
              </a:tr>
              <a:tr h="1975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Габариты упаковки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ДхВхШ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850x325x260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410758"/>
                  </a:ext>
                </a:extLst>
              </a:tr>
              <a:tr h="19759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Масса нетто/брутто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Кг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7/8,3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7,5/9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7,5/9,2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0882595"/>
                  </a:ext>
                </a:extLst>
              </a:tr>
              <a:tr h="19759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Наружный блок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421199"/>
                  </a:ext>
                </a:extLst>
              </a:tr>
              <a:tr h="19759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Марка компрессора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GREE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055516"/>
                  </a:ext>
                </a:extLst>
              </a:tr>
              <a:tr h="19759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Уровень звукового давления (мин/макс)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дБ(А)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11084"/>
                  </a:ext>
                </a:extLst>
              </a:tr>
              <a:tr h="1975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Габариты блока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ДхВхШ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660×482×240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546327"/>
                  </a:ext>
                </a:extLst>
              </a:tr>
              <a:tr h="1975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Габариты упаковки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ДхВхШ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770x530x315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430126"/>
                  </a:ext>
                </a:extLst>
              </a:tr>
              <a:tr h="19759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Масса нетто/брутто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Кг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21,5/24,5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21,5/24,5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25/27,5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073990"/>
                  </a:ext>
                </a:extLst>
              </a:tr>
            </a:tbl>
          </a:graphicData>
        </a:graphic>
      </p:graphicFrame>
      <p:sp>
        <p:nvSpPr>
          <p:cNvPr id="2" name="Рамка 1"/>
          <p:cNvSpPr/>
          <p:nvPr/>
        </p:nvSpPr>
        <p:spPr>
          <a:xfrm>
            <a:off x="6228184" y="1412776"/>
            <a:ext cx="648072" cy="216024"/>
          </a:xfrm>
          <a:prstGeom prst="fram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1874711" y="1556792"/>
            <a:ext cx="4353473" cy="368217"/>
          </a:xfrm>
          <a:prstGeom prst="straightConnector1">
            <a:avLst/>
          </a:prstGeom>
          <a:ln w="38100">
            <a:solidFill>
              <a:srgbClr val="951E1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10</a:t>
            </a:fld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29551" y="97910"/>
            <a:ext cx="3090321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255" y="385448"/>
            <a:ext cx="1259745" cy="613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12" y="1412776"/>
            <a:ext cx="2915816" cy="248427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4180" y="2065565"/>
            <a:ext cx="1637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8</a:t>
            </a:r>
            <a:r>
              <a:rPr lang="ru-RU" sz="2800" dirty="0" smtClean="0">
                <a:solidFill>
                  <a:schemeClr val="bg1"/>
                </a:solidFill>
              </a:rPr>
              <a:t>-ка </a:t>
            </a:r>
            <a:endParaRPr lang="ru-RU" sz="2800" dirty="0">
              <a:solidFill>
                <a:schemeClr val="bg1"/>
              </a:solidFill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по цене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7</a:t>
            </a:r>
            <a:r>
              <a:rPr lang="ru-RU" sz="2800" dirty="0" smtClean="0">
                <a:solidFill>
                  <a:schemeClr val="bg1"/>
                </a:solidFill>
              </a:rPr>
              <a:t>-ки</a:t>
            </a:r>
            <a:r>
              <a:rPr lang="ru-RU" sz="28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5" name="Picture 8" descr="https://avatars.mds.yandex.net/i?id=0876069ab69b04fcd8a3b51c515af86d00ed93d2-8425660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742" y="4037608"/>
            <a:ext cx="2178958" cy="217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7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1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904" y="1844824"/>
            <a:ext cx="80648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Afina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on-off </a:t>
            </a:r>
          </a:p>
          <a:p>
            <a:pPr algn="ctr"/>
            <a:endParaRPr lang="ru-RU" sz="4400" b="1" dirty="0" smtClean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Преимущества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для пользователя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>
                <a:solidFill>
                  <a:schemeClr val="bg1"/>
                </a:solidFill>
              </a:rPr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1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323529" y="135188"/>
            <a:ext cx="453650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 без переохлаждения 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420889"/>
            <a:ext cx="6655667" cy="4437112"/>
          </a:xfrm>
        </p:spPr>
      </p:pic>
      <p:sp>
        <p:nvSpPr>
          <p:cNvPr id="4" name="Прямоугольник 3"/>
          <p:cNvSpPr/>
          <p:nvPr/>
        </p:nvSpPr>
        <p:spPr>
          <a:xfrm>
            <a:off x="1619672" y="1322428"/>
            <a:ext cx="6932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управление воздушным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потоком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 пульта управления позволяет отвести охлажденный воздух в сторону от человека, предотвращая его переохлаждение.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607" y="2298697"/>
            <a:ext cx="1728193" cy="364372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12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322428"/>
            <a:ext cx="1084067" cy="9543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6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87191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196752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Функция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iFeel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0" y="-261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2019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0" y="5133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9" name="Объект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291" y="1908633"/>
            <a:ext cx="1433133" cy="1074850"/>
          </a:xfrm>
        </p:spPr>
      </p:pic>
      <p:pic>
        <p:nvPicPr>
          <p:cNvPr id="30" name="Объект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212" y="4617601"/>
            <a:ext cx="746740" cy="1835735"/>
          </a:xfrm>
          <a:prstGeom prst="rect">
            <a:avLst/>
          </a:prstGeom>
        </p:spPr>
      </p:pic>
      <p:sp>
        <p:nvSpPr>
          <p:cNvPr id="26" name="Выноска со стрелкой вправо 25"/>
          <p:cNvSpPr/>
          <p:nvPr/>
        </p:nvSpPr>
        <p:spPr>
          <a:xfrm>
            <a:off x="4882713" y="1844824"/>
            <a:ext cx="2160240" cy="1209527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500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Датчик температуры внутреннего блока</a:t>
            </a:r>
            <a:endParaRPr lang="ru-RU" dirty="0"/>
          </a:p>
        </p:txBody>
      </p:sp>
      <p:sp>
        <p:nvSpPr>
          <p:cNvPr id="33" name="Выноска 1 32"/>
          <p:cNvSpPr/>
          <p:nvPr/>
        </p:nvSpPr>
        <p:spPr>
          <a:xfrm>
            <a:off x="539552" y="5166684"/>
            <a:ext cx="2520280" cy="672862"/>
          </a:xfrm>
          <a:prstGeom prst="borderCallout1">
            <a:avLst>
              <a:gd name="adj1" fmla="val -3467"/>
              <a:gd name="adj2" fmla="val 46254"/>
              <a:gd name="adj3" fmla="val -40869"/>
              <a:gd name="adj4" fmla="val 11255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Датчик температуры пульта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459347" y="2262014"/>
            <a:ext cx="295065" cy="381545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412839" y="4689609"/>
            <a:ext cx="295065" cy="381545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Объект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41" y="1809289"/>
            <a:ext cx="4082277" cy="2721517"/>
          </a:xfrm>
          <a:prstGeom prst="rect">
            <a:avLst/>
          </a:prstGeom>
        </p:spPr>
      </p:pic>
      <p:pic>
        <p:nvPicPr>
          <p:cNvPr id="32" name="Объект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728" y="3407473"/>
            <a:ext cx="4028736" cy="26858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09726" y="1737281"/>
            <a:ext cx="190629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+21⁰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</a:t>
            </a:r>
            <a:endParaRPr lang="ru-RU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915816" y="3837707"/>
            <a:ext cx="16289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18</a:t>
            </a:r>
            <a:r>
              <a:rPr lang="ru-RU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⁰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</a:t>
            </a:r>
            <a:endParaRPr lang="ru-RU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4-конечная звезда 2"/>
          <p:cNvSpPr/>
          <p:nvPr/>
        </p:nvSpPr>
        <p:spPr>
          <a:xfrm>
            <a:off x="2195736" y="1958575"/>
            <a:ext cx="288032" cy="28276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556" y="4555876"/>
            <a:ext cx="648072" cy="1735161"/>
          </a:xfrm>
          <a:prstGeom prst="rect">
            <a:avLst/>
          </a:prstGeom>
        </p:spPr>
      </p:pic>
      <p:sp>
        <p:nvSpPr>
          <p:cNvPr id="39" name="4-конечная звезда 38"/>
          <p:cNvSpPr/>
          <p:nvPr/>
        </p:nvSpPr>
        <p:spPr>
          <a:xfrm>
            <a:off x="7954029" y="4418219"/>
            <a:ext cx="288032" cy="28276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770166" y="5445224"/>
            <a:ext cx="190629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+21⁰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</a:t>
            </a:r>
            <a:endParaRPr lang="ru-RU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26624" y="3356992"/>
            <a:ext cx="190629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+2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</a:t>
            </a:r>
            <a:r>
              <a:rPr lang="ru-RU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⁰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</a:t>
            </a:r>
            <a:endParaRPr lang="ru-RU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279" y="1828258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716016" y="3413148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13</a:t>
            </a:fld>
            <a:endParaRPr lang="ru-RU"/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323529" y="135188"/>
            <a:ext cx="453650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 без переохлаждения 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15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28153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режимов работы вентилятора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позволяют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настроить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максимально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комфортный поток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воздуха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529" y="2336056"/>
            <a:ext cx="782428" cy="3973264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7388903" y="2407213"/>
            <a:ext cx="1647593" cy="3758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Auto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(автоматический)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Турбо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высокая скорость)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Medium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средняя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скорость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низкая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скорость)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Quiet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(тихий)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14</a:t>
            </a:fld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23529" y="135188"/>
            <a:ext cx="453650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 без переохлаждения 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Объект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420889"/>
            <a:ext cx="6655667" cy="4437112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7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323529" y="135188"/>
            <a:ext cx="453650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 без переохлаждения 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Объект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420889"/>
            <a:ext cx="6655667" cy="4437112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342509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Режим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Quiet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позволяет плавно охладить комнату, благодаря низкой скорости вентилятора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638" y="2253579"/>
            <a:ext cx="2073377" cy="381265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9344" y="2452708"/>
            <a:ext cx="1673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23дБ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27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87" t="4389"/>
          <a:stretch/>
        </p:blipFill>
        <p:spPr>
          <a:xfrm>
            <a:off x="6948264" y="2420888"/>
            <a:ext cx="1793751" cy="3645346"/>
          </a:xfrm>
          <a:prstGeom prst="rect">
            <a:avLst/>
          </a:prstGeom>
        </p:spPr>
      </p:pic>
      <p:pic>
        <p:nvPicPr>
          <p:cNvPr id="5126" name="Picture 6" descr="https://gas-kvas.com/grafic/uploads/posts/2024-01/gas-kvas-com-p-smail-tikho-na-prozrachnom-fone-1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9917" y="1523767"/>
            <a:ext cx="864096" cy="91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281534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Режим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Quiet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скорость вентилятора минимальна, поэтому кондиционер работает очень тихо, что позволяет использовать его в спальне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34841"/>
            <a:ext cx="6655666" cy="4437110"/>
          </a:xfrm>
        </p:spPr>
      </p:pic>
      <p:sp>
        <p:nvSpPr>
          <p:cNvPr id="3" name="Прямоугольник 2"/>
          <p:cNvSpPr/>
          <p:nvPr/>
        </p:nvSpPr>
        <p:spPr>
          <a:xfrm>
            <a:off x="4895143" y="2513082"/>
            <a:ext cx="1673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23дБ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AutoShape 4" descr="https://emojis.wiki/thumbs/emojis/shushing-fac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16</a:t>
            </a:fld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23529" y="135188"/>
            <a:ext cx="453650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 без переохлаждения 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414517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Подсветка дисплея пульта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позволяет отрегулировать нужный режим не включая свет в комнате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2375570"/>
            <a:ext cx="1341984" cy="359305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17</a:t>
            </a:fld>
            <a:endParaRPr lang="ru-RU"/>
          </a:p>
        </p:txBody>
      </p:sp>
      <p:pic>
        <p:nvPicPr>
          <p:cNvPr id="10" name="Объект 5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34841"/>
            <a:ext cx="6655666" cy="4437110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9" y="135188"/>
            <a:ext cx="453650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 без переохлаждения 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4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801" y="4040074"/>
            <a:ext cx="3034680" cy="2701294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270501"/>
            <a:ext cx="85689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Корпус выполнен из нетоксичного пластика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HIPS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из которого производят домашнюю посуду для длительного применения</a:t>
            </a:r>
          </a:p>
          <a:p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Пластик </a:t>
            </a:r>
            <a:r>
              <a:rPr lang="en-US" b="1" dirty="0">
                <a:solidFill>
                  <a:srgbClr val="9D0A0E"/>
                </a:solidFill>
              </a:rPr>
              <a:t>HIPS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абсолютно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безопасен, не канцерогенен, не выделяет токсичных веществ даже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 очень высоких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температурах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9D0A0E"/>
                </a:solidFill>
              </a:rPr>
              <a:t>HIPS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используется в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медицине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а также в пищевой промышленности для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длительного хранения продуктов питания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Безопасность пластика соответствует стандарту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FDA (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основной стандарт качества пищевых продуктов и медикаментов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9D0A0E"/>
                </a:solidFill>
              </a:rPr>
              <a:t>HIPS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 подвержен деформации при высоких температурах, 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емпература эксплуатации </a:t>
            </a:r>
            <a:r>
              <a:rPr lang="en-US" b="1" dirty="0">
                <a:solidFill>
                  <a:srgbClr val="9D0A0E"/>
                </a:solidFill>
              </a:rPr>
              <a:t>HIPS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от -40 °С до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+65...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70°С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18</a:t>
            </a:fld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23528" y="135188"/>
            <a:ext cx="5904656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безопасный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5076056" y="5065392"/>
            <a:ext cx="537243" cy="430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66" y="4635174"/>
            <a:ext cx="2268223" cy="1318789"/>
          </a:xfrm>
          <a:prstGeom prst="rect">
            <a:avLst/>
          </a:prstGeom>
        </p:spPr>
      </p:pic>
      <p:pic>
        <p:nvPicPr>
          <p:cNvPr id="16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11959" b="54078"/>
          <a:stretch/>
        </p:blipFill>
        <p:spPr>
          <a:xfrm>
            <a:off x="3635896" y="5013176"/>
            <a:ext cx="1456901" cy="494798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 flipH="1">
            <a:off x="3131840" y="5065392"/>
            <a:ext cx="534477" cy="430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30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717" y="1863757"/>
            <a:ext cx="4741863" cy="3348347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148551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Система трёхступенчатой очистки и оздоровления воздуха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4732" y="3311302"/>
            <a:ext cx="2843808" cy="2015492"/>
          </a:xfrm>
          <a:prstGeom prst="rect">
            <a:avLst/>
          </a:prstGeom>
        </p:spPr>
      </p:pic>
      <p:pic>
        <p:nvPicPr>
          <p:cNvPr id="13" name="Объект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452" y="1834431"/>
            <a:ext cx="3312368" cy="1286887"/>
          </a:xfrm>
          <a:prstGeom prst="rect">
            <a:avLst/>
          </a:prstGeom>
        </p:spPr>
      </p:pic>
      <p:sp>
        <p:nvSpPr>
          <p:cNvPr id="8" name="Выноска со стрелкой вниз 7"/>
          <p:cNvSpPr/>
          <p:nvPr/>
        </p:nvSpPr>
        <p:spPr>
          <a:xfrm rot="10800000">
            <a:off x="6340804" y="2977300"/>
            <a:ext cx="1511665" cy="161245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8239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9968711">
            <a:off x="600972" y="3601694"/>
            <a:ext cx="1943118" cy="423527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19968711">
            <a:off x="2545188" y="2622894"/>
            <a:ext cx="1943118" cy="423527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1187624" y="5229201"/>
            <a:ext cx="4248472" cy="36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Фильтры тонкой очистки</a:t>
            </a:r>
            <a:endParaRPr lang="en-US" sz="1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5440452" y="5373217"/>
            <a:ext cx="3312369" cy="36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Генератор холодной плазмы</a:t>
            </a:r>
            <a:endParaRPr lang="en-US" sz="1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Стрелка вверх 13"/>
          <p:cNvSpPr/>
          <p:nvPr/>
        </p:nvSpPr>
        <p:spPr>
          <a:xfrm>
            <a:off x="1907704" y="3861048"/>
            <a:ext cx="288032" cy="136815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>
            <a:off x="2915816" y="3429000"/>
            <a:ext cx="288032" cy="180516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19</a:t>
            </a:fld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23528" y="135188"/>
            <a:ext cx="5904656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безопасный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1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6"/>
          <p:cNvSpPr>
            <a:spLocks noChangeArrowheads="1"/>
          </p:cNvSpPr>
          <p:nvPr/>
        </p:nvSpPr>
        <p:spPr bwMode="auto">
          <a:xfrm>
            <a:off x="503956" y="5443924"/>
            <a:ext cx="7622374" cy="64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72" tIns="43637" rIns="87272" bIns="43637">
            <a:spAutoFit/>
          </a:bodyPr>
          <a:lstStyle>
            <a:lvl1pPr marL="119063"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OfficinaSansMediumCITC" pitchFamily="34" charset="0"/>
              </a:defRPr>
            </a:lvl1pPr>
            <a:lvl2pPr marL="846138" indent="-325438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OfficinaSansMediumCITC" pitchFamily="34" charset="0"/>
              </a:defRPr>
            </a:lvl2pPr>
            <a:lvl3pPr marL="1303338" indent="-26035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OfficinaSansMediumCITC" pitchFamily="34" charset="0"/>
              </a:defRPr>
            </a:lvl3pPr>
            <a:lvl4pPr marL="1824038" indent="-26035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OfficinaSansMediumCITC" pitchFamily="34" charset="0"/>
              </a:defRPr>
            </a:lvl4pPr>
            <a:lvl5pPr marL="2346325" indent="-26035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OfficinaSansMediumCITC" pitchFamily="34" charset="0"/>
              </a:defRPr>
            </a:lvl5pPr>
            <a:lvl6pPr marL="2803525" indent="-2603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OfficinaSansMediumCITC" pitchFamily="34" charset="0"/>
              </a:defRPr>
            </a:lvl6pPr>
            <a:lvl7pPr marL="3260725" indent="-2603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OfficinaSansMediumCITC" pitchFamily="34" charset="0"/>
              </a:defRPr>
            </a:lvl7pPr>
            <a:lvl8pPr marL="3717925" indent="-2603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OfficinaSansMediumCITC" pitchFamily="34" charset="0"/>
              </a:defRPr>
            </a:lvl8pPr>
            <a:lvl9pPr marL="4175125" indent="-2603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OfficinaSansMediumCIT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  <a:cs typeface="Arial" charset="0"/>
              </a:rPr>
              <a:t>Мы ценим ваше доверие, и именно поэтому </a:t>
            </a:r>
            <a:r>
              <a:rPr lang="en-US" altLang="ru-RU" sz="1800" dirty="0">
                <a:latin typeface="Arial" charset="0"/>
                <a:cs typeface="Arial" charset="0"/>
              </a:rPr>
              <a:t>Pioneer </a:t>
            </a:r>
            <a:r>
              <a:rPr lang="ru-RU" altLang="ru-RU" sz="1800" dirty="0">
                <a:latin typeface="Arial" charset="0"/>
                <a:cs typeface="Arial" charset="0"/>
              </a:rPr>
              <a:t>стал брендом, доказывающим: </a:t>
            </a:r>
            <a:r>
              <a:rPr lang="ru-RU" altLang="ru-RU" sz="1800" dirty="0">
                <a:solidFill>
                  <a:srgbClr val="880502"/>
                </a:solidFill>
                <a:latin typeface="Arial" charset="0"/>
                <a:cs typeface="Arial" charset="0"/>
              </a:rPr>
              <a:t>мудрость заключается в простых решениях !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559" y="1484784"/>
            <a:ext cx="2447540" cy="262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6453" y="1340768"/>
            <a:ext cx="5943057" cy="3774249"/>
          </a:xfrm>
          <a:prstGeom prst="rect">
            <a:avLst/>
          </a:prstGeom>
        </p:spPr>
        <p:txBody>
          <a:bodyPr lIns="80147" tIns="40074" rIns="80147" bIns="40074">
            <a:spAutoFit/>
          </a:bodyPr>
          <a:lstStyle/>
          <a:p>
            <a:pPr marL="496745" indent="-400736">
              <a:buClr>
                <a:srgbClr val="880502"/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Старейшая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OEM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марка кондиционеров в РФ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наш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собственный бренд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основанный в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году.</a:t>
            </a:r>
          </a:p>
          <a:p>
            <a:pPr marL="96009">
              <a:buClr>
                <a:srgbClr val="880502"/>
              </a:buClr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745" indent="-400736">
              <a:buClr>
                <a:srgbClr val="880502"/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Оборудование производится на заводах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технологических лидерах рынка под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контролем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United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Elements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Group.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009">
              <a:buClr>
                <a:srgbClr val="880502"/>
              </a:buClr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745" indent="-400736">
              <a:buClr>
                <a:srgbClr val="880502"/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 производители сертифицированы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стандартам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ISO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9001 и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EAC.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009">
              <a:buClr>
                <a:srgbClr val="880502"/>
              </a:buClr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745" indent="-400736">
              <a:buClr>
                <a:srgbClr val="880502"/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Гарантия 3 года и встречная замена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оборудования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случае признания его неремонтопригодным. </a:t>
            </a:r>
          </a:p>
          <a:p>
            <a:pPr marL="496745" indent="-400736">
              <a:buClr>
                <a:srgbClr val="880502"/>
              </a:buClr>
              <a:buFont typeface="Wingdings" panose="05000000000000000000" pitchFamily="2" charset="2"/>
              <a:buChar char="ü"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745" indent="-400736">
              <a:buClr>
                <a:srgbClr val="880502"/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Цены зафиксированы в рублях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не зависят от курса доллара.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7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4" y="260648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работает 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Plasma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O:\Documents\M10\ДМ\ОБМЕН_ФАЙЛАМИ\Шишова\преза конференция 2018\Cold-Plasma-filtr-holodnaya-plasm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090" y="2060848"/>
            <a:ext cx="7776864" cy="343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4737" y="1268760"/>
            <a:ext cx="7715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34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4737" y="1268760"/>
            <a:ext cx="7715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261994" y="260648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Plasma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21</a:t>
            </a:fld>
            <a:endParaRPr lang="ru-RU"/>
          </a:p>
        </p:txBody>
      </p:sp>
      <p:pic>
        <p:nvPicPr>
          <p:cNvPr id="15" name="AWIONS - virus deactivation with cold plasma bipolar ioniz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67744" y="2132856"/>
            <a:ext cx="4544054" cy="340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9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541" y="2178654"/>
            <a:ext cx="421246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540" y="5098388"/>
            <a:ext cx="3059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Генератор холодной плазмы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кондиционерах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Artis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50943" y="5734997"/>
            <a:ext cx="3059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Генератор холодной плазмы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кондиционерах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Afina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0958" y="3483821"/>
            <a:ext cx="2843808" cy="2015492"/>
          </a:xfrm>
          <a:prstGeom prst="rect">
            <a:avLst/>
          </a:prstGeom>
        </p:spPr>
      </p:pic>
      <p:pic>
        <p:nvPicPr>
          <p:cNvPr id="12" name="Объект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0430" y="2132856"/>
            <a:ext cx="3312368" cy="1286887"/>
          </a:xfrm>
          <a:prstGeom prst="rect">
            <a:avLst/>
          </a:prstGeom>
        </p:spPr>
      </p:pic>
      <p:sp>
        <p:nvSpPr>
          <p:cNvPr id="13" name="Выноска со стрелкой вниз 12"/>
          <p:cNvSpPr/>
          <p:nvPr/>
        </p:nvSpPr>
        <p:spPr>
          <a:xfrm rot="10800000">
            <a:off x="5703020" y="3149819"/>
            <a:ext cx="1511665" cy="161245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8239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4737" y="1268760"/>
            <a:ext cx="7715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261994" y="260648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Plasma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6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340768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Разрешен для использования в детских и медицинских учреждениях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9" y="2132144"/>
            <a:ext cx="5145925" cy="3431303"/>
          </a:xfr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554" y="2132144"/>
            <a:ext cx="2471894" cy="344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23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3528" y="135188"/>
            <a:ext cx="5904656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безопасный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53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33147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Конструкция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наружного блока обеспечивает его стабильную и тихую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работу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5899" y="3838606"/>
            <a:ext cx="3320673" cy="16118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99" y="2522399"/>
            <a:ext cx="3904117" cy="2928088"/>
          </a:xfrm>
          <a:prstGeom prst="rect">
            <a:avLst/>
          </a:prstGeom>
        </p:spPr>
      </p:pic>
      <p:sp>
        <p:nvSpPr>
          <p:cNvPr id="31" name="Стрелка влево 30"/>
          <p:cNvSpPr/>
          <p:nvPr/>
        </p:nvSpPr>
        <p:spPr>
          <a:xfrm rot="21278411">
            <a:off x="3356231" y="4126991"/>
            <a:ext cx="2079707" cy="371866"/>
          </a:xfrm>
          <a:prstGeom prst="leftArrow">
            <a:avLst>
              <a:gd name="adj1" fmla="val 37085"/>
              <a:gd name="adj2" fmla="val 7980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014392" y="2492896"/>
            <a:ext cx="3342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Дополнительная изоляция компрессора обеспечивает низкий уровень шума наружного блока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24</a:t>
            </a:fld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135188"/>
            <a:ext cx="5904656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безопасный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1151" y="3573016"/>
            <a:ext cx="2879241" cy="25237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853" y="3216699"/>
            <a:ext cx="2952328" cy="285575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340768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Надежность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энергоэффективность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кондиционеров </a:t>
            </a:r>
            <a:r>
              <a:rPr lang="en-US" b="1" dirty="0">
                <a:solidFill>
                  <a:srgbClr val="009ABF"/>
                </a:solidFill>
              </a:rPr>
              <a:t>AFINA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уберегут вас от лишних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трат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1440623" y="2420888"/>
            <a:ext cx="241129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 вентилей</a:t>
            </a:r>
          </a:p>
        </p:txBody>
      </p:sp>
      <p:sp>
        <p:nvSpPr>
          <p:cNvPr id="18" name="Стрелка углом 17"/>
          <p:cNvSpPr/>
          <p:nvPr/>
        </p:nvSpPr>
        <p:spPr>
          <a:xfrm rot="10800000">
            <a:off x="3366585" y="2887913"/>
            <a:ext cx="318117" cy="2304569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5076056" y="1993674"/>
            <a:ext cx="3711358" cy="1075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Усиленное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покрытие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Gold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fin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защищает теплообменник и продлевает срок его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службы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6636518" y="3075535"/>
            <a:ext cx="239738" cy="128956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23528" y="135188"/>
            <a:ext cx="597666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надежный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8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7" y="1340768"/>
            <a:ext cx="8437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Покрытие </a:t>
            </a:r>
            <a:r>
              <a:rPr lang="en-US" b="1" dirty="0">
                <a:solidFill>
                  <a:srgbClr val="9D0A0E"/>
                </a:solidFill>
              </a:rPr>
              <a:t>Gold fin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защищает теплообменник от коррозии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продлевает срок службы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кондиционера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23528" y="135188"/>
            <a:ext cx="597666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надежный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26</a:t>
            </a:fld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/>
          <a:srcRect r="25982"/>
          <a:stretch/>
        </p:blipFill>
        <p:spPr>
          <a:xfrm>
            <a:off x="179512" y="3089927"/>
            <a:ext cx="5201145" cy="250936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64088" y="3284984"/>
            <a:ext cx="3404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Слой полиуретана золотистого цвета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77947" y="3686975"/>
            <a:ext cx="2800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Бесцветный эпоксидный слой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82563" y="4005064"/>
            <a:ext cx="350463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Конверсионный слой (Подавляет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lnSpc>
                <a:spcPts val="2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механизмы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подплёночной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коррозии)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10275" y="4596594"/>
            <a:ext cx="1135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Алюминий</a:t>
            </a:r>
          </a:p>
        </p:txBody>
      </p:sp>
    </p:spTree>
    <p:extLst>
      <p:ext uri="{BB962C8B-B14F-4D97-AF65-F5344CB8AC3E}">
        <p14:creationId xmlns:p14="http://schemas.microsoft.com/office/powerpoint/2010/main" val="37224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2315433"/>
            <a:ext cx="4392488" cy="2952328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342509"/>
            <a:ext cx="7660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Компрессор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сердце кондиционера. Компрессор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Pioneer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rgbClr val="009ABF"/>
                </a:solidFill>
              </a:rPr>
              <a:t>AFINA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произведен лидером мирового климатического рынка – компанией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Gree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Сердце 4"/>
          <p:cNvSpPr/>
          <p:nvPr/>
        </p:nvSpPr>
        <p:spPr>
          <a:xfrm>
            <a:off x="3419872" y="3933056"/>
            <a:ext cx="1008112" cy="864096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2" name="Picture 4" descr="https://uel.ru/upload/resize_cache/iblock/fe1/452_316_1/zg7y9z3u5mrij31kz7v8uqiyuwh22uv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986" y="2216225"/>
            <a:ext cx="2021116" cy="14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994" y="4293096"/>
            <a:ext cx="2123728" cy="1592796"/>
          </a:xfrm>
          <a:prstGeom prst="rect">
            <a:avLst/>
          </a:prstGeom>
        </p:spPr>
      </p:pic>
      <p:sp>
        <p:nvSpPr>
          <p:cNvPr id="26" name="Объект 2"/>
          <p:cNvSpPr txBox="1">
            <a:spLocks/>
          </p:cNvSpPr>
          <p:nvPr/>
        </p:nvSpPr>
        <p:spPr>
          <a:xfrm>
            <a:off x="5890978" y="3789040"/>
            <a:ext cx="2363608" cy="36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Компрессор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GREE*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46274" y="5949280"/>
            <a:ext cx="3086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*LANDA</a:t>
            </a:r>
            <a:r>
              <a:rPr lang="ru-RU" sz="1400" dirty="0" smtClean="0"/>
              <a:t> – компрессорный завод </a:t>
            </a:r>
            <a:r>
              <a:rPr lang="en-US" sz="1400" dirty="0" smtClean="0"/>
              <a:t>GREE</a:t>
            </a:r>
            <a:endParaRPr lang="ru-RU" sz="1400" dirty="0"/>
          </a:p>
        </p:txBody>
      </p:sp>
      <p:sp>
        <p:nvSpPr>
          <p:cNvPr id="6" name="Выноска со стрелкой влево 5"/>
          <p:cNvSpPr/>
          <p:nvPr/>
        </p:nvSpPr>
        <p:spPr>
          <a:xfrm>
            <a:off x="4552235" y="2060848"/>
            <a:ext cx="4124221" cy="4295502"/>
          </a:xfrm>
          <a:prstGeom prst="leftArrowCallout">
            <a:avLst>
              <a:gd name="adj1" fmla="val 9825"/>
              <a:gd name="adj2" fmla="val 7939"/>
              <a:gd name="adj3" fmla="val 11790"/>
              <a:gd name="adj4" fmla="val 81440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23528" y="135188"/>
            <a:ext cx="597666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надежный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3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48478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Кондиционеры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Pioneer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rgbClr val="009ABF"/>
                </a:solidFill>
              </a:rPr>
              <a:t>AFINA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работают на самом современном хладагенте. 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R32 – наиболее экономичный и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экологичный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хладагент в своем классе.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301692"/>
            <a:ext cx="2923809" cy="1828571"/>
          </a:xfrm>
        </p:spPr>
      </p:pic>
      <p:pic>
        <p:nvPicPr>
          <p:cNvPr id="2054" name="Picture 6" descr="https://basket-13.wbbasket.ru/vol1967/part196746/196746546/images/big/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540902"/>
            <a:ext cx="2664296" cy="35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3528" y="135188"/>
            <a:ext cx="597666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надежный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28</a:t>
            </a:fld>
            <a:endParaRPr lang="ru-RU"/>
          </a:p>
        </p:txBody>
      </p:sp>
      <p:pic>
        <p:nvPicPr>
          <p:cNvPr id="11" name="Picture 4" descr="https://skolko-stoit.ru/wp-content/uploads/2021/11/skolko-stoit-elektroenergiya-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355586"/>
            <a:ext cx="3010761" cy="188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6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mebel-style72.ru/wp-content/uploads/2021/05/1-2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499" y="4580957"/>
            <a:ext cx="2518017" cy="196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399" y="1578042"/>
            <a:ext cx="3251255" cy="253854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0654" y="1373385"/>
            <a:ext cx="1236739" cy="5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uel.ru/upload/resize_cache/iblock/fe1/452_316_1/zg7y9z3u5mrij31kz7v8uqiyuwh22uv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23" y="1645613"/>
            <a:ext cx="3150665" cy="222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люс 7"/>
          <p:cNvSpPr/>
          <p:nvPr/>
        </p:nvSpPr>
        <p:spPr>
          <a:xfrm>
            <a:off x="3779912" y="2484368"/>
            <a:ext cx="737536" cy="63485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71600" y="410416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Надёжные комплектующие + низкий расход электроэнергии = </a:t>
            </a:r>
            <a:r>
              <a:rPr lang="ru-RU" b="1" dirty="0" smtClean="0">
                <a:solidFill>
                  <a:srgbClr val="951E1B"/>
                </a:solidFill>
              </a:rPr>
              <a:t>Экономия</a:t>
            </a:r>
            <a:endParaRPr lang="ru-RU" b="1" dirty="0">
              <a:solidFill>
                <a:srgbClr val="951E1B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23528" y="135188"/>
            <a:ext cx="597666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4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ru-RU" altLang="ru-RU" sz="24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надежный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60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1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16832"/>
            <a:ext cx="80648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Ассортимент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бытовых сплит-систем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                   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’</a:t>
            </a:r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202</a:t>
            </a:r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27"/>
          <a:stretch/>
        </p:blipFill>
        <p:spPr>
          <a:xfrm>
            <a:off x="2555776" y="3356992"/>
            <a:ext cx="2808312" cy="62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2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1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340768"/>
            <a:ext cx="80648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Afina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on-off </a:t>
            </a:r>
          </a:p>
          <a:p>
            <a:pPr algn="ctr"/>
            <a:endParaRPr lang="ru-RU" sz="4400" b="1" dirty="0" smtClean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Преимущества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для монтажа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>
                <a:solidFill>
                  <a:schemeClr val="bg1"/>
                </a:solidFill>
              </a:r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Комплектация внутреннего блока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270838"/>
            <a:ext cx="3944322" cy="29582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4620765"/>
            <a:ext cx="3959661" cy="1985212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334003" y="2996952"/>
            <a:ext cx="4176464" cy="3516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Внутренний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 сплит-системы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Крепление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монтажа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блока на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стену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Пульт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ДУ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Батарейки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пульта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ДУ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Крепление для монтажа пульта ДУ на стену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Отрез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теплоизоляции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Этикетка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энергоэффективности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Руководство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монтажу и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эксплуатации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Комплект гаек для вальцовочных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соединений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Дренажный патрубок наружного блока</a:t>
            </a: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Фильтры тонкой очистки - предустановлены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61995" y="1305710"/>
            <a:ext cx="4320480" cy="147662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54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4964" y="1784595"/>
            <a:ext cx="3456384" cy="232314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142" y="5399651"/>
            <a:ext cx="2670216" cy="12961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51" y="1427625"/>
            <a:ext cx="4735289" cy="3551467"/>
          </a:xfrm>
          <a:prstGeom prst="rect">
            <a:avLst/>
          </a:prstGeom>
        </p:spPr>
      </p:pic>
      <p:sp>
        <p:nvSpPr>
          <p:cNvPr id="9" name="Стрелка влево 8"/>
          <p:cNvSpPr/>
          <p:nvPr/>
        </p:nvSpPr>
        <p:spPr>
          <a:xfrm rot="1122802">
            <a:off x="3533356" y="4196463"/>
            <a:ext cx="2201305" cy="461846"/>
          </a:xfrm>
          <a:prstGeom prst="leftArrow">
            <a:avLst>
              <a:gd name="adj1" fmla="val 37085"/>
              <a:gd name="adj2" fmla="val 7980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16796" y="879740"/>
            <a:ext cx="1285669" cy="52774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Gold fin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958142" y="1327820"/>
            <a:ext cx="504056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23042" y="5009352"/>
            <a:ext cx="2887085" cy="36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Изоляция компрессора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6222158" y="1102145"/>
            <a:ext cx="2411297" cy="527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 вентилей</a:t>
            </a:r>
          </a:p>
        </p:txBody>
      </p:sp>
      <p:sp>
        <p:nvSpPr>
          <p:cNvPr id="18" name="Стрелка углом 17"/>
          <p:cNvSpPr/>
          <p:nvPr/>
        </p:nvSpPr>
        <p:spPr>
          <a:xfrm rot="5400000">
            <a:off x="7860124" y="1928280"/>
            <a:ext cx="1563627" cy="421865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4628906"/>
            <a:ext cx="2123728" cy="1592796"/>
          </a:xfrm>
          <a:prstGeom prst="rect">
            <a:avLst/>
          </a:prstGeom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5796136" y="4168388"/>
            <a:ext cx="2363608" cy="36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Компрессор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GREE*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66892" y="6353048"/>
            <a:ext cx="3206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*LANDA</a:t>
            </a:r>
            <a:r>
              <a:rPr lang="ru-RU" sz="1400" dirty="0" smtClean="0"/>
              <a:t> – компрессорный завод </a:t>
            </a:r>
            <a:r>
              <a:rPr lang="en-US" sz="1400" dirty="0" smtClean="0"/>
              <a:t>GREE</a:t>
            </a:r>
            <a:endParaRPr lang="ru-RU" sz="1400" dirty="0"/>
          </a:p>
        </p:txBody>
      </p:sp>
      <p:sp>
        <p:nvSpPr>
          <p:cNvPr id="22" name="Стрелка влево 21"/>
          <p:cNvSpPr/>
          <p:nvPr/>
        </p:nvSpPr>
        <p:spPr>
          <a:xfrm rot="5193620">
            <a:off x="2807649" y="4579372"/>
            <a:ext cx="1168692" cy="451035"/>
          </a:xfrm>
          <a:prstGeom prst="leftArrow">
            <a:avLst>
              <a:gd name="adj1" fmla="val 37085"/>
              <a:gd name="adj2" fmla="val 7980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Комплектация наружного блока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40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Надежность конструкции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1062" y="2348881"/>
            <a:ext cx="4805394" cy="3793166"/>
          </a:xfrm>
        </p:spPr>
      </p:pic>
      <p:sp>
        <p:nvSpPr>
          <p:cNvPr id="2" name="Рамка 1"/>
          <p:cNvSpPr/>
          <p:nvPr/>
        </p:nvSpPr>
        <p:spPr>
          <a:xfrm>
            <a:off x="4593120" y="2348880"/>
            <a:ext cx="2088232" cy="968971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033433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Солидный теплообменник: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11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витков медной трубки конденсатора, толщина теплообменника 19 мм, антикоррозионное покрытие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Gold fin.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Усиленная площадка над вентилятором наружного блока не допустит усиления вибрации при увеличении давления на корпус блока (снег, лёд, птицы).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72" y="2348880"/>
            <a:ext cx="2833269" cy="3777692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5400000">
            <a:off x="1659100" y="2863865"/>
            <a:ext cx="1308438" cy="4224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64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Удобство монтажа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3528" y="1231592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корпусе внутреннего блока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предусмотрена перфорация двух диаметров для вывода электрического кабеля и/или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фреонопровода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Подключение дренажной трубки возможно как справа, так и слева: в дренажный поддон встроены два отвода. 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Объект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3223114"/>
            <a:ext cx="3351389" cy="2100203"/>
          </a:xfrm>
          <a:prstGeom prst="rect">
            <a:avLst/>
          </a:prstGeom>
        </p:spPr>
      </p:pic>
      <p:pic>
        <p:nvPicPr>
          <p:cNvPr id="32" name="Объект 4"/>
          <p:cNvPicPr>
            <a:picLocks noGrp="1" noChangeAspect="1"/>
          </p:cNvPicPr>
          <p:nvPr>
            <p:ph sz="half"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17133" y="3461140"/>
            <a:ext cx="2165531" cy="1624149"/>
          </a:xfrm>
        </p:spPr>
      </p:pic>
      <p:pic>
        <p:nvPicPr>
          <p:cNvPr id="33" name="Объект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8637" y="3423766"/>
            <a:ext cx="2208244" cy="1656184"/>
          </a:xfrm>
          <a:prstGeom prst="rect">
            <a:avLst/>
          </a:prstGeom>
        </p:spPr>
      </p:pic>
      <p:sp>
        <p:nvSpPr>
          <p:cNvPr id="34" name="Кольцо 33"/>
          <p:cNvSpPr/>
          <p:nvPr/>
        </p:nvSpPr>
        <p:spPr>
          <a:xfrm>
            <a:off x="687879" y="4544565"/>
            <a:ext cx="931029" cy="799082"/>
          </a:xfrm>
          <a:prstGeom prst="donut">
            <a:avLst>
              <a:gd name="adj" fmla="val 148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Кольцо 34"/>
          <p:cNvSpPr/>
          <p:nvPr/>
        </p:nvSpPr>
        <p:spPr>
          <a:xfrm>
            <a:off x="3825877" y="4574134"/>
            <a:ext cx="931029" cy="799082"/>
          </a:xfrm>
          <a:prstGeom prst="donut">
            <a:avLst>
              <a:gd name="adj" fmla="val 148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Кольцо 35"/>
          <p:cNvSpPr/>
          <p:nvPr/>
        </p:nvSpPr>
        <p:spPr>
          <a:xfrm>
            <a:off x="4934577" y="4532522"/>
            <a:ext cx="931029" cy="799082"/>
          </a:xfrm>
          <a:prstGeom prst="donut">
            <a:avLst>
              <a:gd name="adj" fmla="val 148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30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2643358"/>
            <a:ext cx="6894568" cy="244182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23528" y="1033433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корпусе внутреннего блока предусмотрены выемки для удобного отсоединения корпуса от монтажной пластины</a:t>
            </a:r>
          </a:p>
        </p:txBody>
      </p:sp>
      <p:sp>
        <p:nvSpPr>
          <p:cNvPr id="28" name="Кольцо 27"/>
          <p:cNvSpPr/>
          <p:nvPr/>
        </p:nvSpPr>
        <p:spPr>
          <a:xfrm>
            <a:off x="2411760" y="4342528"/>
            <a:ext cx="648072" cy="590052"/>
          </a:xfrm>
          <a:prstGeom prst="donut">
            <a:avLst>
              <a:gd name="adj" fmla="val 148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Кольцо 28"/>
          <p:cNvSpPr/>
          <p:nvPr/>
        </p:nvSpPr>
        <p:spPr>
          <a:xfrm>
            <a:off x="5292080" y="4342528"/>
            <a:ext cx="648072" cy="590052"/>
          </a:xfrm>
          <a:prstGeom prst="donut">
            <a:avLst>
              <a:gd name="adj" fmla="val 148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Удобство монтажа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21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23528" y="1033433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Панель из толстой крепкой пластмассы с удобными проушинами для открытия и закрытия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1" y="1844824"/>
            <a:ext cx="3394471" cy="4525962"/>
          </a:xfrm>
        </p:spPr>
      </p:pic>
      <p:pic>
        <p:nvPicPr>
          <p:cNvPr id="14" name="Объект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9566" y="2732922"/>
            <a:ext cx="3648403" cy="2736304"/>
          </a:xfrm>
          <a:prstGeom prst="rect">
            <a:avLst/>
          </a:prstGeom>
        </p:spPr>
      </p:pic>
      <p:sp>
        <p:nvSpPr>
          <p:cNvPr id="15" name="Кольцо 14"/>
          <p:cNvSpPr/>
          <p:nvPr/>
        </p:nvSpPr>
        <p:spPr>
          <a:xfrm>
            <a:off x="2555776" y="4653136"/>
            <a:ext cx="931029" cy="871090"/>
          </a:xfrm>
          <a:prstGeom prst="donut">
            <a:avLst>
              <a:gd name="adj" fmla="val 148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Удобство монтажа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23527" y="1033433"/>
            <a:ext cx="8424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Электросхема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внутреннего блока нанесена на изнанку декоративной панели.</a:t>
            </a:r>
          </a:p>
          <a:p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Электросхема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наружного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блока нанесена на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изнанку крышки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электроподключения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6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64" y="2060848"/>
            <a:ext cx="3048986" cy="4065315"/>
          </a:xfrm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264" y="2060848"/>
            <a:ext cx="3048986" cy="406531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Удобство подключения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8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23527" y="1033433"/>
            <a:ext cx="3960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Плату внутреннего блока удобно извлекать: она выдвигается на специальных салазках.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567333"/>
            <a:ext cx="3394472" cy="4525963"/>
          </a:xfr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47" y="3154634"/>
            <a:ext cx="3921061" cy="2940796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2048577">
            <a:off x="2555952" y="3258947"/>
            <a:ext cx="5216017" cy="576064"/>
          </a:xfrm>
          <a:prstGeom prst="rightArrow">
            <a:avLst>
              <a:gd name="adj1" fmla="val 29655"/>
              <a:gd name="adj2" fmla="val 77973"/>
            </a:avLst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4005064"/>
            <a:ext cx="936104" cy="1080120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Удобство подключения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30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23528" y="1033433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наружном блоке предусмотрены ручки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2168854"/>
            <a:ext cx="2678906" cy="4088930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052" y="2236045"/>
            <a:ext cx="2772309" cy="4014535"/>
          </a:xfrm>
        </p:spPr>
      </p:pic>
      <p:sp>
        <p:nvSpPr>
          <p:cNvPr id="14" name="Прямоугольник 13"/>
          <p:cNvSpPr/>
          <p:nvPr/>
        </p:nvSpPr>
        <p:spPr>
          <a:xfrm>
            <a:off x="2051720" y="2615287"/>
            <a:ext cx="1080120" cy="720080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508104" y="2170246"/>
            <a:ext cx="1656184" cy="720080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2447764" y="1730240"/>
            <a:ext cx="288032" cy="81116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8457382">
            <a:off x="4939346" y="1405956"/>
            <a:ext cx="288032" cy="85052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Удобство транспортировки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490435" y="1373615"/>
            <a:ext cx="4069732" cy="522665"/>
          </a:xfrm>
          <a:prstGeom prst="roundRect">
            <a:avLst/>
          </a:prstGeom>
          <a:solidFill>
            <a:srgbClr val="9E0C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Бытовое и полупромышленное климатическое оборудование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6456" y="2354873"/>
            <a:ext cx="2232154" cy="326845"/>
          </a:xfrm>
          <a:prstGeom prst="roundRect">
            <a:avLst/>
          </a:prstGeom>
          <a:solidFill>
            <a:srgbClr val="9F0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Настенные модели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28148" y="2354873"/>
            <a:ext cx="2743158" cy="326845"/>
          </a:xfrm>
          <a:prstGeom prst="roundRect">
            <a:avLst/>
          </a:prstGeom>
          <a:solidFill>
            <a:srgbClr val="9F0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Полупромышленные модели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30844" y="2354872"/>
            <a:ext cx="2373604" cy="328286"/>
          </a:xfrm>
          <a:prstGeom prst="roundRect">
            <a:avLst/>
          </a:prstGeom>
          <a:solidFill>
            <a:srgbClr val="9F0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3637" rIns="0" bIns="43637" anchor="ctr"/>
          <a:lstStyle/>
          <a:p>
            <a:pPr algn="ctr"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Мульти-сплит системы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uel.d.alkohost.ru/upload/iblock/e66/e66b8c9cb4eceb57d09edd4eb5c6d96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85" y="3748379"/>
            <a:ext cx="2164496" cy="145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el.d.alkohost.ru/upload/iblock/77b/77bcb2fae992f03162a30749cd46d477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018" y="4902006"/>
            <a:ext cx="2201782" cy="147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270" y="3369262"/>
            <a:ext cx="2587951" cy="185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http://uel.d.alkohost.ru/upload/resize_cache/iblock/4cb/1600_900_1/4cbf9c49345b7b5a374989b761673fa0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0020" y="3217153"/>
            <a:ext cx="1370350" cy="10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041" y="3369261"/>
            <a:ext cx="1172849" cy="70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://uel.d.alkohost.ru/upload/resize_cache/iblock/a3c/1600_900_1/a3c32417ab58d52ee5e5eeefb7272deb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042" y="4265492"/>
            <a:ext cx="1219102" cy="95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719" y="4401815"/>
            <a:ext cx="1318074" cy="50918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91" y="2962941"/>
            <a:ext cx="2195485" cy="7568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49" y="2842606"/>
            <a:ext cx="889068" cy="988331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</a:t>
            </a:fld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046" y="5104965"/>
            <a:ext cx="889068" cy="9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7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Простота обслуживания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13" name="Стрелка влево 12"/>
          <p:cNvSpPr/>
          <p:nvPr/>
        </p:nvSpPr>
        <p:spPr>
          <a:xfrm>
            <a:off x="5364088" y="3284984"/>
            <a:ext cx="2952328" cy="100811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Всего один винт</a:t>
            </a:r>
            <a:endParaRPr lang="ru-RU" dirty="0"/>
          </a:p>
        </p:txBody>
      </p:sp>
      <p:sp>
        <p:nvSpPr>
          <p:cNvPr id="16" name="Круговая стрелка 15"/>
          <p:cNvSpPr/>
          <p:nvPr/>
        </p:nvSpPr>
        <p:spPr>
          <a:xfrm flipH="1">
            <a:off x="2123728" y="2132856"/>
            <a:ext cx="3020822" cy="1944216"/>
          </a:xfrm>
          <a:prstGeom prst="circularArrow">
            <a:avLst>
              <a:gd name="adj1" fmla="val 5592"/>
              <a:gd name="adj2" fmla="val 1142319"/>
              <a:gd name="adj3" fmla="val 20447374"/>
              <a:gd name="adj4" fmla="val 11434365"/>
              <a:gd name="adj5" fmla="val 841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11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_20240417_113851_620.mp4(0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1315" y="1567333"/>
            <a:ext cx="2546350" cy="4525963"/>
          </a:xfrm>
        </p:spPr>
      </p:pic>
      <p:sp>
        <p:nvSpPr>
          <p:cNvPr id="9" name="Прямоугольник 8"/>
          <p:cNvSpPr/>
          <p:nvPr/>
        </p:nvSpPr>
        <p:spPr>
          <a:xfrm>
            <a:off x="323528" y="1033433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обслуживания наружного блока достаточно снять решётку.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Конструкция решетки позволяет сделать это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легко и быстро: нужно всего лишь отвинтить один винт и повернуть решётку против часовой стрелки. </a:t>
            </a:r>
          </a:p>
        </p:txBody>
      </p:sp>
      <p:pic>
        <p:nvPicPr>
          <p:cNvPr id="14" name="Объект 10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033147"/>
            <a:ext cx="3817349" cy="2863012"/>
          </a:xfrm>
          <a:prstGeom prst="rect">
            <a:avLst/>
          </a:prstGeom>
        </p:spPr>
      </p:pic>
      <p:sp>
        <p:nvSpPr>
          <p:cNvPr id="16" name="Круговая стрелка 15"/>
          <p:cNvSpPr/>
          <p:nvPr/>
        </p:nvSpPr>
        <p:spPr>
          <a:xfrm flipH="1">
            <a:off x="971600" y="3279596"/>
            <a:ext cx="1800200" cy="1013500"/>
          </a:xfrm>
          <a:prstGeom prst="circularArrow">
            <a:avLst>
              <a:gd name="adj1" fmla="val 5592"/>
              <a:gd name="adj2" fmla="val 1142319"/>
              <a:gd name="adj3" fmla="val 20447374"/>
              <a:gd name="adj4" fmla="val 11434365"/>
              <a:gd name="adj5" fmla="val 841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Стрелка влево 3"/>
          <p:cNvSpPr/>
          <p:nvPr/>
        </p:nvSpPr>
        <p:spPr>
          <a:xfrm>
            <a:off x="3118585" y="4296511"/>
            <a:ext cx="720080" cy="28803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Кольцо 5"/>
          <p:cNvSpPr/>
          <p:nvPr/>
        </p:nvSpPr>
        <p:spPr>
          <a:xfrm>
            <a:off x="2627784" y="4221088"/>
            <a:ext cx="427630" cy="395865"/>
          </a:xfrm>
          <a:prstGeom prst="donut">
            <a:avLst>
              <a:gd name="adj" fmla="val 184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Простота обслуживания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06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97910"/>
            <a:ext cx="8229057" cy="666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 smtClean="0">
                <a:solidFill>
                  <a:srgbClr val="009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smtClean="0">
                <a:solidFill>
                  <a:srgbClr val="009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on-off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сравнение с </a:t>
            </a: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on-off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54092"/>
              </p:ext>
            </p:extLst>
          </p:nvPr>
        </p:nvGraphicFramePr>
        <p:xfrm>
          <a:off x="467544" y="980727"/>
          <a:ext cx="8208912" cy="50446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39142689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4277134956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485242433"/>
                    </a:ext>
                  </a:extLst>
                </a:gridCol>
              </a:tblGrid>
              <a:tr h="275282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1300" b="1" u="none" strike="noStrike" dirty="0">
                          <a:solidFill>
                            <a:srgbClr val="9E0B0E"/>
                          </a:solidFill>
                          <a:effectLst/>
                        </a:rPr>
                        <a:t>Сравнение моделей 20, 25, 35 типоразмеров</a:t>
                      </a:r>
                      <a:endParaRPr lang="ru-RU" sz="1300" b="1" i="0" u="none" strike="noStrike" dirty="0">
                        <a:solidFill>
                          <a:srgbClr val="9E0B0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>
                          <a:solidFill>
                            <a:srgbClr val="9E0B0E"/>
                          </a:solidFill>
                          <a:effectLst/>
                        </a:rPr>
                        <a:t>Pioneer </a:t>
                      </a:r>
                      <a:endParaRPr lang="en-US" sz="1300" b="1" i="0" u="none" strike="noStrike">
                        <a:solidFill>
                          <a:srgbClr val="9E0B0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>
                          <a:solidFill>
                            <a:srgbClr val="9E0B0E"/>
                          </a:solidFill>
                          <a:effectLst/>
                        </a:rPr>
                        <a:t>Pioneer </a:t>
                      </a:r>
                      <a:endParaRPr lang="en-US" sz="1300" b="1" i="0" u="none" strike="noStrike">
                        <a:solidFill>
                          <a:srgbClr val="9E0B0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1572887935"/>
                  </a:ext>
                </a:extLst>
              </a:tr>
              <a:tr h="2862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solidFill>
                            <a:srgbClr val="9E0B0E"/>
                          </a:solidFill>
                          <a:effectLst/>
                        </a:rPr>
                        <a:t> </a:t>
                      </a:r>
                      <a:r>
                        <a:rPr lang="en-US" sz="1300" b="1" u="none" strike="noStrike" dirty="0" err="1">
                          <a:solidFill>
                            <a:srgbClr val="009ABF"/>
                          </a:solidFill>
                          <a:effectLst/>
                        </a:rPr>
                        <a:t>Afina</a:t>
                      </a:r>
                      <a:r>
                        <a:rPr lang="en-US" sz="1300" b="1" u="none" strike="noStrike" dirty="0">
                          <a:solidFill>
                            <a:srgbClr val="009ABF"/>
                          </a:solidFill>
                          <a:effectLst/>
                        </a:rPr>
                        <a:t> on-off</a:t>
                      </a:r>
                      <a:endParaRPr lang="en-US" sz="1300" b="1" i="0" u="none" strike="noStrike" dirty="0">
                        <a:solidFill>
                          <a:srgbClr val="009AB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 err="1">
                          <a:solidFill>
                            <a:srgbClr val="9E0B0E"/>
                          </a:solidFill>
                          <a:effectLst/>
                        </a:rPr>
                        <a:t>Artis</a:t>
                      </a:r>
                      <a:r>
                        <a:rPr lang="en-US" sz="1300" b="1" u="none" strike="noStrike" dirty="0">
                          <a:solidFill>
                            <a:srgbClr val="9E0B0E"/>
                          </a:solidFill>
                          <a:effectLst/>
                        </a:rPr>
                        <a:t> on-off</a:t>
                      </a:r>
                      <a:endParaRPr lang="en-US" sz="1300" b="1" i="0" u="none" strike="noStrike" dirty="0">
                        <a:solidFill>
                          <a:srgbClr val="9E0B0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798308246"/>
                  </a:ext>
                </a:extLst>
              </a:tr>
              <a:tr h="297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>
                          <a:effectLst/>
                        </a:rPr>
                        <a:t>Завод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</a:rPr>
                        <a:t>Hisense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</a:rPr>
                        <a:t>Gree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777005924"/>
                  </a:ext>
                </a:extLst>
              </a:tr>
              <a:tr h="2862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>
                          <a:effectLst/>
                        </a:rPr>
                        <a:t>Компрессор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 err="1">
                          <a:effectLst/>
                        </a:rPr>
                        <a:t>Gree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</a:rPr>
                        <a:t>Gree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3008266788"/>
                  </a:ext>
                </a:extLst>
              </a:tr>
              <a:tr h="297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>
                          <a:effectLst/>
                        </a:rPr>
                        <a:t>Горизонтальный автосвинг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u="none" strike="noStrike" dirty="0">
                          <a:solidFill>
                            <a:srgbClr val="951E1B"/>
                          </a:solidFill>
                          <a:effectLst/>
                        </a:rPr>
                        <a:t>есть</a:t>
                      </a:r>
                      <a:endParaRPr lang="ru-RU" sz="1300" b="1" i="0" u="none" strike="noStrike" dirty="0">
                        <a:solidFill>
                          <a:srgbClr val="951E1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нет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2013431724"/>
                  </a:ext>
                </a:extLst>
              </a:tr>
              <a:tr h="2862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>
                          <a:effectLst/>
                        </a:rPr>
                        <a:t>Подсветка пульта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u="none" strike="noStrike" dirty="0">
                          <a:solidFill>
                            <a:srgbClr val="951E1B"/>
                          </a:solidFill>
                          <a:effectLst/>
                        </a:rPr>
                        <a:t>есть</a:t>
                      </a:r>
                      <a:endParaRPr lang="ru-RU" sz="1300" b="1" i="0" u="none" strike="noStrike" dirty="0">
                        <a:solidFill>
                          <a:srgbClr val="951E1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нет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273043524"/>
                  </a:ext>
                </a:extLst>
              </a:tr>
              <a:tr h="297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>
                          <a:effectLst/>
                        </a:rPr>
                        <a:t>Генератор холодной плазы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есть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есть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428812782"/>
                  </a:ext>
                </a:extLst>
              </a:tr>
              <a:tr h="2862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>
                          <a:effectLst/>
                        </a:rPr>
                        <a:t>Фильтры тонкой очистки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есть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есть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2238513611"/>
                  </a:ext>
                </a:extLst>
              </a:tr>
              <a:tr h="297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>
                          <a:effectLst/>
                        </a:rPr>
                        <a:t>Дополнительная изоляция компрессора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>
                          <a:effectLst/>
                        </a:rPr>
                        <a:t>есть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есть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3917081606"/>
                  </a:ext>
                </a:extLst>
              </a:tr>
              <a:tr h="2862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</a:rPr>
                        <a:t>Защита вентилей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>
                          <a:effectLst/>
                        </a:rPr>
                        <a:t>есть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есть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2699163108"/>
                  </a:ext>
                </a:extLst>
              </a:tr>
              <a:tr h="2723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</a:rPr>
                        <a:t>Покрытие теплообменника наружного блока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solidFill>
                            <a:srgbClr val="951E1B"/>
                          </a:solidFill>
                          <a:effectLst/>
                        </a:rPr>
                        <a:t>Gold fin</a:t>
                      </a:r>
                      <a:endParaRPr lang="en-US" sz="1300" b="1" i="0" u="none" strike="noStrike" dirty="0">
                        <a:solidFill>
                          <a:srgbClr val="951E1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Blue fin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2944858562"/>
                  </a:ext>
                </a:extLst>
              </a:tr>
              <a:tr h="2723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режимов вентилятора </a:t>
                      </a:r>
                      <a:r>
                        <a:rPr lang="ru-RU" sz="13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внутр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блока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951E1B"/>
                          </a:solidFill>
                          <a:effectLst/>
                          <a:latin typeface="Calibri" panose="020F0502020204030204" pitchFamily="34" charset="0"/>
                        </a:rPr>
                        <a:t>5 + </a:t>
                      </a:r>
                      <a:r>
                        <a:rPr lang="en-US" sz="1300" b="1" i="0" u="none" strike="noStrike" dirty="0" smtClean="0">
                          <a:solidFill>
                            <a:srgbClr val="951E1B"/>
                          </a:solidFill>
                          <a:effectLst/>
                          <a:latin typeface="Calibri" panose="020F0502020204030204" pitchFamily="34" charset="0"/>
                        </a:rPr>
                        <a:t>auto</a:t>
                      </a:r>
                      <a:endParaRPr lang="en-US" sz="1300" b="1" i="0" u="none" strike="noStrike" dirty="0">
                        <a:solidFill>
                          <a:srgbClr val="951E1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+ </a:t>
                      </a: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3556670939"/>
                  </a:ext>
                </a:extLst>
              </a:tr>
              <a:tr h="4476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 smtClean="0">
                          <a:effectLst/>
                        </a:rPr>
                        <a:t>Мин. </a:t>
                      </a:r>
                      <a:r>
                        <a:rPr lang="ru-RU" sz="1300" u="none" strike="noStrike" dirty="0">
                          <a:effectLst/>
                        </a:rPr>
                        <a:t>уровень шума внутреннего блока, дБ(А)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>
                          <a:effectLst/>
                        </a:rPr>
                        <a:t>от 23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от 23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2478800778"/>
                  </a:ext>
                </a:extLst>
              </a:tr>
              <a:tr h="297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 smtClean="0">
                          <a:effectLst/>
                        </a:rPr>
                        <a:t>Макс. </a:t>
                      </a:r>
                      <a:r>
                        <a:rPr lang="ru-RU" sz="1300" u="none" strike="noStrike" dirty="0">
                          <a:effectLst/>
                        </a:rPr>
                        <a:t>трасса перепад/длина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10/15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10/15 и 10/20 (35т/р)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710371949"/>
                  </a:ext>
                </a:extLst>
              </a:tr>
              <a:tr h="275282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300" u="none" strike="noStrike" dirty="0" smtClean="0">
                          <a:effectLst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</a:rPr>
                        <a:t>Диапазон рабочих температур охлаждение/нагрев</a:t>
                      </a: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+19~+43°С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 +18 ~ +43°С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1506886317"/>
                  </a:ext>
                </a:extLst>
              </a:tr>
              <a:tr h="2862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>
                          <a:effectLst/>
                        </a:rPr>
                        <a:t>-7~+24°С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 smtClean="0">
                          <a:effectLst/>
                        </a:rPr>
                        <a:t>-7 </a:t>
                      </a:r>
                      <a:r>
                        <a:rPr lang="ru-RU" sz="1300" u="none" strike="noStrike" dirty="0">
                          <a:effectLst/>
                        </a:rPr>
                        <a:t>~ +24°С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1668695367"/>
                  </a:ext>
                </a:extLst>
              </a:tr>
              <a:tr h="297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</a:rPr>
                        <a:t>Хладагент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9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solidFill>
                            <a:srgbClr val="951E1B"/>
                          </a:solidFill>
                          <a:effectLst/>
                        </a:rPr>
                        <a:t>R32</a:t>
                      </a:r>
                      <a:endParaRPr lang="en-US" sz="1300" b="1" i="0" u="none" strike="noStrike" dirty="0">
                        <a:solidFill>
                          <a:srgbClr val="951E1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R410A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val="2188847501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8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97910"/>
            <a:ext cx="8229057" cy="666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 smtClean="0">
                <a:solidFill>
                  <a:srgbClr val="009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altLang="ru-RU" sz="3200" dirty="0" smtClean="0">
                <a:solidFill>
                  <a:srgbClr val="009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on-off</a:t>
            </a:r>
            <a:r>
              <a:rPr lang="ru-RU" altLang="ru-RU" sz="3200" dirty="0" smtClean="0">
                <a:solidFill>
                  <a:srgbClr val="009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с </a:t>
            </a: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on-off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745667"/>
              </p:ext>
            </p:extLst>
          </p:nvPr>
        </p:nvGraphicFramePr>
        <p:xfrm>
          <a:off x="323530" y="836712"/>
          <a:ext cx="8568948" cy="5760643"/>
        </p:xfrm>
        <a:graphic>
          <a:graphicData uri="http://schemas.openxmlformats.org/drawingml/2006/table">
            <a:tbl>
              <a:tblPr/>
              <a:tblGrid>
                <a:gridCol w="1398255">
                  <a:extLst>
                    <a:ext uri="{9D8B030D-6E8A-4147-A177-3AD203B41FA5}">
                      <a16:colId xmlns:a16="http://schemas.microsoft.com/office/drawing/2014/main" val="1565260577"/>
                    </a:ext>
                  </a:extLst>
                </a:gridCol>
                <a:gridCol w="1126029">
                  <a:extLst>
                    <a:ext uri="{9D8B030D-6E8A-4147-A177-3AD203B41FA5}">
                      <a16:colId xmlns:a16="http://schemas.microsoft.com/office/drawing/2014/main" val="3898556565"/>
                    </a:ext>
                  </a:extLst>
                </a:gridCol>
                <a:gridCol w="841428">
                  <a:extLst>
                    <a:ext uri="{9D8B030D-6E8A-4147-A177-3AD203B41FA5}">
                      <a16:colId xmlns:a16="http://schemas.microsoft.com/office/drawing/2014/main" val="1213551743"/>
                    </a:ext>
                  </a:extLst>
                </a:gridCol>
                <a:gridCol w="844520">
                  <a:extLst>
                    <a:ext uri="{9D8B030D-6E8A-4147-A177-3AD203B41FA5}">
                      <a16:colId xmlns:a16="http://schemas.microsoft.com/office/drawing/2014/main" val="655159106"/>
                    </a:ext>
                  </a:extLst>
                </a:gridCol>
                <a:gridCol w="844520">
                  <a:extLst>
                    <a:ext uri="{9D8B030D-6E8A-4147-A177-3AD203B41FA5}">
                      <a16:colId xmlns:a16="http://schemas.microsoft.com/office/drawing/2014/main" val="93552238"/>
                    </a:ext>
                  </a:extLst>
                </a:gridCol>
                <a:gridCol w="878549">
                  <a:extLst>
                    <a:ext uri="{9D8B030D-6E8A-4147-A177-3AD203B41FA5}">
                      <a16:colId xmlns:a16="http://schemas.microsoft.com/office/drawing/2014/main" val="452615600"/>
                    </a:ext>
                  </a:extLst>
                </a:gridCol>
                <a:gridCol w="878549">
                  <a:extLst>
                    <a:ext uri="{9D8B030D-6E8A-4147-A177-3AD203B41FA5}">
                      <a16:colId xmlns:a16="http://schemas.microsoft.com/office/drawing/2014/main" val="85454799"/>
                    </a:ext>
                  </a:extLst>
                </a:gridCol>
                <a:gridCol w="878549">
                  <a:extLst>
                    <a:ext uri="{9D8B030D-6E8A-4147-A177-3AD203B41FA5}">
                      <a16:colId xmlns:a16="http://schemas.microsoft.com/office/drawing/2014/main" val="849237869"/>
                    </a:ext>
                  </a:extLst>
                </a:gridCol>
                <a:gridCol w="878549">
                  <a:extLst>
                    <a:ext uri="{9D8B030D-6E8A-4147-A177-3AD203B41FA5}">
                      <a16:colId xmlns:a16="http://schemas.microsoft.com/office/drawing/2014/main" val="1087647030"/>
                    </a:ext>
                  </a:extLst>
                </a:gridCol>
              </a:tblGrid>
              <a:tr h="198283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Модель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Внутренний блок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KFR20FW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A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KFR25FW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A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KFR35FW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A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KFR20MW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KFR25MW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KFR35MW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629734"/>
                  </a:ext>
                </a:extLst>
              </a:tr>
              <a:tr h="198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Наружный блок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KOR20FW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A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KOR25FW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A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KOR35FW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A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KOR20MW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KOR25MW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KOR35MW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976652"/>
                  </a:ext>
                </a:extLst>
              </a:tr>
              <a:tr h="198283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Производительность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951E1B"/>
                          </a:solidFill>
                          <a:effectLst/>
                          <a:latin typeface="+mn-lt"/>
                        </a:rPr>
                        <a:t>2,35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951E1B"/>
                          </a:solidFill>
                          <a:effectLst/>
                          <a:latin typeface="+mn-lt"/>
                        </a:rPr>
                        <a:t>2,6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951E1B"/>
                          </a:solidFill>
                          <a:effectLst/>
                          <a:latin typeface="+mn-lt"/>
                        </a:rPr>
                        <a:t>3,4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2,25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2,55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3,25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489396"/>
                  </a:ext>
                </a:extLst>
              </a:tr>
              <a:tr h="198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2,45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2,6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3,4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2,35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2,65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3,4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23057"/>
                  </a:ext>
                </a:extLst>
              </a:tr>
              <a:tr h="198283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Потребляемая мощность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0,73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0,81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1,055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0,7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0,794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1,012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540112"/>
                  </a:ext>
                </a:extLst>
              </a:tr>
              <a:tr h="198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0,678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0,72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0,94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0,65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0,734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0,941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405088"/>
                  </a:ext>
                </a:extLst>
              </a:tr>
              <a:tr h="198283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741472"/>
                  </a:ext>
                </a:extLst>
              </a:tr>
              <a:tr h="1982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Электропитание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ф/В/Гц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1/220/50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1/220/50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67320"/>
                  </a:ext>
                </a:extLst>
              </a:tr>
              <a:tr h="1982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Объём рециркуляции воздуха (макс.)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м3/ч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951E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951E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951E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470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450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550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199869"/>
                  </a:ext>
                </a:extLst>
              </a:tr>
              <a:tr h="198283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Соединительные трубы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Жидкостная линия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Дюйм (мм)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1765314"/>
                  </a:ext>
                </a:extLst>
              </a:tr>
              <a:tr h="198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Газовая линия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Дюйм (мм)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3/8" (9,52)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3/8" (9,52)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1/2" (12,7)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3/8" (9,52)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3/8" (9,52)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1/2" (12,7)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123565"/>
                  </a:ext>
                </a:extLst>
              </a:tr>
              <a:tr h="1982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Максимальный перепад высот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86483"/>
                  </a:ext>
                </a:extLst>
              </a:tr>
              <a:tr h="1982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Максимальная длина трубопровода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566757"/>
                  </a:ext>
                </a:extLst>
              </a:tr>
              <a:tr h="1982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Марка хладагента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951E1B"/>
                          </a:solidFill>
                          <a:effectLst/>
                          <a:latin typeface="+mn-lt"/>
                        </a:rPr>
                        <a:t>R32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R410A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969960"/>
                  </a:ext>
                </a:extLst>
              </a:tr>
              <a:tr h="1982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Заводская заправка хладагента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951E1B"/>
                          </a:solidFill>
                          <a:effectLst/>
                          <a:latin typeface="+mn-lt"/>
                        </a:rPr>
                        <a:t>0,37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951E1B"/>
                          </a:solidFill>
                          <a:effectLst/>
                          <a:latin typeface="+mn-lt"/>
                        </a:rPr>
                        <a:t>0,41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951E1B"/>
                          </a:solidFill>
                          <a:effectLst/>
                          <a:latin typeface="+mn-lt"/>
                        </a:rPr>
                        <a:t>0,56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0,55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0,56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0,73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556915"/>
                  </a:ext>
                </a:extLst>
              </a:tr>
              <a:tr h="198283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Диапазон рабочих температур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°С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+19~+43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18~43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360239"/>
                  </a:ext>
                </a:extLst>
              </a:tr>
              <a:tr h="198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°С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-7~+24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-7~24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865102"/>
                  </a:ext>
                </a:extLst>
              </a:tr>
              <a:tr h="1982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Внутренний блок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3630"/>
                  </a:ext>
                </a:extLst>
              </a:tr>
              <a:tr h="1982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Уровень звукового давления (мин/макс)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дБ(А)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23/37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25/37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26/39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23-40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23-40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30-42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666877"/>
                  </a:ext>
                </a:extLst>
              </a:tr>
              <a:tr h="1982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блока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ДхВхШ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790x255x203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744×256×185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744×256×185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819×256×185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164830"/>
                  </a:ext>
                </a:extLst>
              </a:tr>
              <a:tr h="1982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упаковки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ДхВхШ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850x325x260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788×314×249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788×314×249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863×314×249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0827"/>
                  </a:ext>
                </a:extLst>
              </a:tr>
              <a:tr h="1982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Масса нетто/брутто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951E1B"/>
                          </a:solidFill>
                          <a:effectLst/>
                          <a:latin typeface="+mn-lt"/>
                        </a:rPr>
                        <a:t>7/8,3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951E1B"/>
                          </a:solidFill>
                          <a:effectLst/>
                          <a:latin typeface="+mn-lt"/>
                        </a:rPr>
                        <a:t>7,5/9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951E1B"/>
                          </a:solidFill>
                          <a:effectLst/>
                          <a:latin typeface="+mn-lt"/>
                        </a:rPr>
                        <a:t>7,5/9,2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8/9,5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8/9,5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8,5/10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648766"/>
                  </a:ext>
                </a:extLst>
              </a:tr>
              <a:tr h="1982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Наружный блок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1E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261646"/>
                  </a:ext>
                </a:extLst>
              </a:tr>
              <a:tr h="1982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Марка компрессора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GREE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GREE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650769"/>
                  </a:ext>
                </a:extLst>
              </a:tr>
              <a:tr h="1982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Уровень звукового давления (мин/макс)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дБ(А)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586083"/>
                  </a:ext>
                </a:extLst>
              </a:tr>
              <a:tr h="1982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блока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ДхВхШ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660×482×240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710 x 450 x 293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710 x 450 x 293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732 x 555 x 330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795502"/>
                  </a:ext>
                </a:extLst>
              </a:tr>
              <a:tr h="1982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упаковки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ДхВхШ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770x530x315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764 x 525 x 330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764 x 525 x 330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794 x 615 x 376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865147"/>
                  </a:ext>
                </a:extLst>
              </a:tr>
              <a:tr h="19828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Масса нетто/брутто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951E1B"/>
                          </a:solidFill>
                          <a:effectLst/>
                          <a:latin typeface="+mn-lt"/>
                        </a:rPr>
                        <a:t>21,5/24,5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951E1B"/>
                          </a:solidFill>
                          <a:effectLst/>
                          <a:latin typeface="+mn-lt"/>
                        </a:rPr>
                        <a:t>21,5/24,5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951E1B"/>
                          </a:solidFill>
                          <a:effectLst/>
                          <a:latin typeface="+mn-lt"/>
                        </a:rPr>
                        <a:t>25/27,5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22,3/24,3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24,7/26,7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28/30,5</a:t>
                      </a:r>
                    </a:p>
                  </a:txBody>
                  <a:tcPr marL="8199" marR="8199" marT="8199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657711"/>
                  </a:ext>
                </a:extLst>
              </a:tr>
              <a:tr h="208719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145018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43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653952"/>
              </p:ext>
            </p:extLst>
          </p:nvPr>
        </p:nvGraphicFramePr>
        <p:xfrm>
          <a:off x="3679902" y="847493"/>
          <a:ext cx="2572215" cy="5538438"/>
        </p:xfrm>
        <a:graphic>
          <a:graphicData uri="http://schemas.openxmlformats.org/drawingml/2006/table">
            <a:tbl>
              <a:tblPr/>
              <a:tblGrid>
                <a:gridCol w="2572215">
                  <a:extLst>
                    <a:ext uri="{9D8B030D-6E8A-4147-A177-3AD203B41FA5}">
                      <a16:colId xmlns:a16="http://schemas.microsoft.com/office/drawing/2014/main" val="4214953107"/>
                    </a:ext>
                  </a:extLst>
                </a:gridCol>
              </a:tblGrid>
              <a:tr h="55384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mpd="sng">
                      <a:solidFill>
                        <a:srgbClr val="009ABF"/>
                      </a:solidFill>
                      <a:prstDash val="solid"/>
                    </a:lnL>
                    <a:lnR w="28575" cmpd="sng">
                      <a:solidFill>
                        <a:srgbClr val="009ABF"/>
                      </a:solidFill>
                      <a:prstDash val="solid"/>
                    </a:lnR>
                    <a:lnT w="28575" cmpd="sng">
                      <a:solidFill>
                        <a:srgbClr val="009ABF"/>
                      </a:solidFill>
                      <a:prstDash val="solid"/>
                    </a:lnT>
                    <a:lnB w="28575" cmpd="sng">
                      <a:solidFill>
                        <a:srgbClr val="009A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447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575849"/>
              </p:ext>
            </p:extLst>
          </p:nvPr>
        </p:nvGraphicFramePr>
        <p:xfrm>
          <a:off x="6289288" y="847492"/>
          <a:ext cx="2609385" cy="5538439"/>
        </p:xfrm>
        <a:graphic>
          <a:graphicData uri="http://schemas.openxmlformats.org/drawingml/2006/table">
            <a:tbl>
              <a:tblPr/>
              <a:tblGrid>
                <a:gridCol w="2609385">
                  <a:extLst>
                    <a:ext uri="{9D8B030D-6E8A-4147-A177-3AD203B41FA5}">
                      <a16:colId xmlns:a16="http://schemas.microsoft.com/office/drawing/2014/main" val="696937500"/>
                    </a:ext>
                  </a:extLst>
                </a:gridCol>
              </a:tblGrid>
              <a:tr h="55384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mpd="sng">
                      <a:solidFill>
                        <a:srgbClr val="9E0C11"/>
                      </a:solidFill>
                      <a:prstDash val="solid"/>
                    </a:lnL>
                    <a:lnR w="28575" cmpd="sng">
                      <a:solidFill>
                        <a:srgbClr val="9E0C11"/>
                      </a:solidFill>
                      <a:prstDash val="solid"/>
                    </a:lnR>
                    <a:lnT w="28575" cmpd="sng">
                      <a:solidFill>
                        <a:srgbClr val="9E0C11"/>
                      </a:solidFill>
                      <a:prstDash val="solid"/>
                    </a:lnT>
                    <a:lnB w="28575" cmpd="sng">
                      <a:solidFill>
                        <a:srgbClr val="9E0C1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8750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89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</a:t>
            </a: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on-off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23529" y="1301539"/>
            <a:ext cx="6229672" cy="428770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-ка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цене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7-ки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! </a:t>
            </a:r>
            <a:b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Производительность младшего типоразмера = 2,35кВт.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Энергоэффективность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класса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Управление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воздушным потоком в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4х направлениях.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скорости вентилятора внутреннего блока + режим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Quiet +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режим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 (Turbo) +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режим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Auto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Очищение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воздуха: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Cold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plazma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фильтры тонкой очистки, с ионами серебра и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фотокаталитический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iFeel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регулировка температуры по датчику температуры на пульте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ДУ.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Пульт ДУ с подсветкой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Надежность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наружного блока: компрессоры GREE,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Gold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fin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защита вентилей, изоляция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компрессора.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Производство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Hisense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Низкотемпературный комплект позволяет расширить диапазон работы на охлаждение до -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 / -40 °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(опция)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ru-RU" sz="1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1630175"/>
            <a:ext cx="3024336" cy="367240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004168"/>
            <a:ext cx="1765671" cy="75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6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</a:t>
            </a: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on-off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30" y="1916832"/>
            <a:ext cx="8050148" cy="3055606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323528" y="5733256"/>
            <a:ext cx="8568952" cy="462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Возможна покупка расширенного пакета гарантии до 5 лет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Упаковка</a:t>
            </a:r>
            <a:r>
              <a:rPr lang="en-US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on-off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4293096"/>
            <a:ext cx="79528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8B1C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2022 года все модели маркированы штрих-кодами </a:t>
            </a:r>
            <a:r>
              <a:rPr lang="en-US" sz="2000" b="1" dirty="0" smtClean="0">
                <a:solidFill>
                  <a:srgbClr val="8B1C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EAN-13</a:t>
            </a:r>
            <a:r>
              <a:rPr lang="ru-RU" sz="20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74" y="1556792"/>
            <a:ext cx="7914655" cy="244916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72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9551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</a:t>
            </a:r>
            <a:r>
              <a:rPr 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-блоки</a:t>
            </a:r>
            <a:r>
              <a:rPr lang="en-US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on-off</a:t>
            </a:r>
            <a:r>
              <a:rPr 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468216" y="1772816"/>
            <a:ext cx="7776192" cy="4248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14" y="1096213"/>
            <a:ext cx="6984777" cy="21210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01559" y="3573016"/>
            <a:ext cx="29463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Демо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-блок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Afina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marL="285750" indent="-285750" fontAlgn="b">
              <a:buFontTx/>
              <a:buChar char="-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Дует и светится;</a:t>
            </a:r>
          </a:p>
          <a:p>
            <a:pPr marL="285750" indent="-285750" fontAlgn="b">
              <a:buFontTx/>
              <a:buChar char="-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Пульт и фильтры в комплекте;</a:t>
            </a:r>
          </a:p>
          <a:p>
            <a:pPr marL="285750" indent="-285750" fontAlgn="b">
              <a:buFontTx/>
              <a:buChar char="-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Имеется наклейка с 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инфографикой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pPr marL="285750" indent="-285750" fontAlgn="b">
              <a:buFontTx/>
              <a:buChar char="-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Без теплообменника.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633" y="3397705"/>
            <a:ext cx="4857416" cy="283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9551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Материалы:</a:t>
            </a: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468216" y="1772816"/>
            <a:ext cx="7776192" cy="4248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48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9200" y="1223103"/>
            <a:ext cx="6899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Наклейки и презентация-шпаргалка с аргументами: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44468"/>
            <a:ext cx="3674072" cy="1928548"/>
          </a:xfrm>
          <a:prstGeom prst="rect">
            <a:avLst/>
          </a:prstGeom>
          <a:effectLst>
            <a:outerShdw blurRad="406400" dist="114300" dir="73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0" y="1835895"/>
            <a:ext cx="3813131" cy="15614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1461" y="3682767"/>
            <a:ext cx="41465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Безопасный кондиционер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Улучшает воздух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Бережёт от сквозняков и переохлаждения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Разрешен для использования в детских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учреждениях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Позволяет настроить комфортный поток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99992" y="3682767"/>
            <a:ext cx="4186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Запас мощности для Юга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Предназначен для высоких температур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Устойчив к морской среде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Защищает от плесени и вредных соединений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Обеспечивает быстрое охлаждение</a:t>
            </a:r>
          </a:p>
        </p:txBody>
      </p:sp>
    </p:spTree>
    <p:extLst>
      <p:ext uri="{BB962C8B-B14F-4D97-AF65-F5344CB8AC3E}">
        <p14:creationId xmlns:p14="http://schemas.microsoft.com/office/powerpoint/2010/main" val="359703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039332"/>
            <a:ext cx="7992888" cy="562399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49</a:t>
            </a:fld>
            <a:endParaRPr lang="ru-RU"/>
          </a:p>
        </p:txBody>
      </p:sp>
      <p:pic>
        <p:nvPicPr>
          <p:cNvPr id="6" name="Picture 2" descr="http://uel.d.alkohost.ru/upload/iblock/e66/e66b8c9cb4eceb57d09edd4eb5c6d96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624" y="-151952"/>
            <a:ext cx="2164496" cy="145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uel.d.alkohost.ru/upload/iblock/77b/77bcb2fae992f03162a30749cd46d477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-179485"/>
            <a:ext cx="2201782" cy="147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355" y="201354"/>
            <a:ext cx="2195485" cy="756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258" y="81019"/>
            <a:ext cx="889068" cy="9883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64405"/>
            <a:ext cx="889068" cy="9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627784" y="1085583"/>
            <a:ext cx="4069732" cy="52266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Бытовое и полупромышленное климатическое оборудование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95030" y="1844825"/>
            <a:ext cx="2364801" cy="32684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Настенные модели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47864" y="1844825"/>
            <a:ext cx="2743158" cy="32684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Полупромышленные модели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87567" y="1844824"/>
            <a:ext cx="2362556" cy="32828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43637" rIns="0" bIns="43637" anchor="ctr"/>
          <a:lstStyle/>
          <a:p>
            <a:pPr algn="ctr"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Мульти-сплит системы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683568" y="2852936"/>
            <a:ext cx="2364801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on-off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3568" y="3290602"/>
            <a:ext cx="2364801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on-off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83568" y="3722650"/>
            <a:ext cx="2364801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inverter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95031" y="4830347"/>
            <a:ext cx="2364801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Low -25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95031" y="5262395"/>
            <a:ext cx="2364801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ExtraLow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-30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354718" y="2858554"/>
            <a:ext cx="2743158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Неинверторные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354718" y="4830347"/>
            <a:ext cx="2743158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Инверторные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386566" y="2858554"/>
            <a:ext cx="2362556" cy="3282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43637" rIns="0" bIns="43637" anchor="ctr"/>
          <a:lstStyle/>
          <a:p>
            <a:pPr algn="ctr">
              <a:defRPr/>
            </a:pP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Basic Multi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386565" y="3290602"/>
            <a:ext cx="2362556" cy="3282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43637" rIns="0" bIns="43637" anchor="ctr"/>
          <a:lstStyle/>
          <a:p>
            <a:pPr algn="ctr">
              <a:defRPr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Multi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83568" y="4385656"/>
            <a:ext cx="8071750" cy="32684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Поступление к началу ИЮЛЯ: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392762" y="4828906"/>
            <a:ext cx="2362556" cy="3282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43637" rIns="0" bIns="43637" anchor="ctr"/>
          <a:lstStyle/>
          <a:p>
            <a:pPr algn="ctr">
              <a:defRPr/>
            </a:pP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Basic Multi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настенные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392762" y="5229200"/>
            <a:ext cx="2355702" cy="3282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43637" rIns="0" bIns="43637" anchor="ctr"/>
          <a:lstStyle/>
          <a:p>
            <a:pPr algn="ctr">
              <a:defRPr/>
            </a:pP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Basic Multi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наружные блоки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83568" y="2420888"/>
            <a:ext cx="8071750" cy="32684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наличии!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51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321"/>
            <a:ext cx="9144000" cy="4571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4632" y="3429000"/>
            <a:ext cx="3384376" cy="309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9551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on-off </a:t>
            </a: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9552" y="1144035"/>
            <a:ext cx="528234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Линейка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неинверторных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настенных сплит-систем 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от 4,8 до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 кВт:</a:t>
            </a:r>
          </a:p>
          <a:p>
            <a:pPr fontAlgn="b"/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KFR50MW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KOR50MW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KFR70MW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KOR70MW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882699"/>
            <a:ext cx="3194520" cy="30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5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9551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on-off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946674"/>
              </p:ext>
            </p:extLst>
          </p:nvPr>
        </p:nvGraphicFramePr>
        <p:xfrm>
          <a:off x="329554" y="980728"/>
          <a:ext cx="7986863" cy="5428224"/>
        </p:xfrm>
        <a:graphic>
          <a:graphicData uri="http://schemas.openxmlformats.org/drawingml/2006/table">
            <a:tbl>
              <a:tblPr/>
              <a:tblGrid>
                <a:gridCol w="2154214">
                  <a:extLst>
                    <a:ext uri="{9D8B030D-6E8A-4147-A177-3AD203B41FA5}">
                      <a16:colId xmlns:a16="http://schemas.microsoft.com/office/drawing/2014/main" val="72805535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7313813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820152813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983455892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4023891639"/>
                    </a:ext>
                  </a:extLst>
                </a:gridCol>
              </a:tblGrid>
              <a:tr h="187488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Модель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Внутренний блок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KFR50MW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KFR70MW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268110"/>
                  </a:ext>
                </a:extLst>
              </a:tr>
              <a:tr h="187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Наружный блок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KOR50MW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KOR70MW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753176"/>
                  </a:ext>
                </a:extLst>
              </a:tr>
              <a:tr h="18748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Производительность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4,8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6,15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942100"/>
                  </a:ext>
                </a:extLst>
              </a:tr>
              <a:tr h="187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5,3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6,7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712787"/>
                  </a:ext>
                </a:extLst>
              </a:tr>
              <a:tr h="18748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Потребляемая мощность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1,495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1,915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15269"/>
                  </a:ext>
                </a:extLst>
              </a:tr>
              <a:tr h="187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1,468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1,856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835583"/>
                  </a:ext>
                </a:extLst>
              </a:tr>
              <a:tr h="187488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EER/COP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08482"/>
                  </a:ext>
                </a:extLst>
              </a:tr>
              <a:tr h="1874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Электропитание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ф/В/Гц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1/220/50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409602"/>
                  </a:ext>
                </a:extLst>
              </a:tr>
              <a:tr h="1874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Объём рециркуляции воздуха (макс.)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м3/ч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650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900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913332"/>
                  </a:ext>
                </a:extLst>
              </a:tr>
              <a:tr h="27676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Соединительные трубы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Жидкостная линия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Дюйм (мм)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132081"/>
                  </a:ext>
                </a:extLst>
              </a:tr>
              <a:tr h="2767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Газовая линия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Дюйм (мм)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1/2" (12,7)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1/2" (12,7)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17614"/>
                  </a:ext>
                </a:extLst>
              </a:tr>
              <a:tr h="1874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Максимальный перепад высот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075405"/>
                  </a:ext>
                </a:extLst>
              </a:tr>
              <a:tr h="1874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Максимальная длина трубопровода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557397"/>
                  </a:ext>
                </a:extLst>
              </a:tr>
              <a:tr h="1874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Марка хладагента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R410A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99014"/>
                  </a:ext>
                </a:extLst>
              </a:tr>
              <a:tr h="1874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Заводская заправка хладагента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0,98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1,28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60520"/>
                  </a:ext>
                </a:extLst>
              </a:tr>
              <a:tr h="18748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Диапазон рабочих температур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°С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18~43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501904"/>
                  </a:ext>
                </a:extLst>
              </a:tr>
              <a:tr h="187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°С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-7~24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172658"/>
                  </a:ext>
                </a:extLst>
              </a:tr>
              <a:tr h="187488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Внутренний блок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840708"/>
                  </a:ext>
                </a:extLst>
              </a:tr>
              <a:tr h="1874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Уровень звукового давления (мин/макс)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дБ(А)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28-42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34-49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542237"/>
                  </a:ext>
                </a:extLst>
              </a:tr>
              <a:tr h="1874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блока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849×289×210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1013×307×221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563756"/>
                  </a:ext>
                </a:extLst>
              </a:tr>
              <a:tr h="1874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упаковки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935×349×273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1077×375×300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321518"/>
                  </a:ext>
                </a:extLst>
              </a:tr>
              <a:tr h="1874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Масса нетто/брутто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11,5/13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14/17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166332"/>
                  </a:ext>
                </a:extLst>
              </a:tr>
              <a:tr h="187488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Наружный блок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111238"/>
                  </a:ext>
                </a:extLst>
              </a:tr>
              <a:tr h="1874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Марка компрессора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GREE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488324"/>
                  </a:ext>
                </a:extLst>
              </a:tr>
              <a:tr h="1874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Уровень звукового давления (мин/макс)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дБ(А)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0214"/>
                  </a:ext>
                </a:extLst>
              </a:tr>
              <a:tr h="1874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блока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802 x 555 x 350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873 x 555 x 376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265801"/>
                  </a:ext>
                </a:extLst>
              </a:tr>
              <a:tr h="1874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упаковки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872 x 620 x 398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951 x 620 x 461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932131"/>
                  </a:ext>
                </a:extLst>
              </a:tr>
              <a:tr h="1874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Масса нетто/брутто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38,5/41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43/46</a:t>
                      </a:r>
                    </a:p>
                  </a:txBody>
                  <a:tcPr marL="7444" marR="7444" marT="744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038638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8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</a:t>
            </a: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on-off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36141" y="1299469"/>
            <a:ext cx="6217059" cy="4361779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</a:pP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Система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ионизации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Cold 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Plasma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700"/>
              </a:spcBef>
            </a:pP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Фильтры тонкой очистки в комплекте.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700"/>
              </a:spcBef>
            </a:pPr>
            <a:r>
              <a:rPr lang="ru-RU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Энергоэффективность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класса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А.</a:t>
            </a:r>
          </a:p>
          <a:p>
            <a:pPr>
              <a:spcBef>
                <a:spcPts val="700"/>
              </a:spcBef>
            </a:pP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Сертификат на использование </a:t>
            </a:r>
            <a:b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детских и медицинских учреждениях.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700"/>
              </a:spcBef>
            </a:pP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одель холодопроизводительностью 9,5кВт.</a:t>
            </a:r>
            <a:endParaRPr lang="en-US" sz="2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700"/>
              </a:spcBef>
            </a:pP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Производство 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GREE.</a:t>
            </a:r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700"/>
              </a:spcBef>
            </a:pP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Низкотемпературный комплект позволяет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расширить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диапазон работы на охлаждение 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 / -40 °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(опция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472" y="2132856"/>
            <a:ext cx="2639644" cy="3024336"/>
          </a:xfrm>
          <a:prstGeom prst="rect">
            <a:avLst/>
          </a:prstGeom>
        </p:spPr>
      </p:pic>
      <p:pic>
        <p:nvPicPr>
          <p:cNvPr id="9" name="Picture 5" descr="https://4.imimg.com/data4/WG/GV/ANDROID-6249203/product-500x500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6088" y="1241150"/>
            <a:ext cx="101898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8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Упаковка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on-off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325643"/>
            <a:ext cx="7981052" cy="253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83745" y="5078860"/>
            <a:ext cx="79528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8B1C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2022 года все модели маркированы штрих-кодами </a:t>
            </a:r>
            <a:r>
              <a:rPr lang="en-US" sz="2000" b="1" dirty="0" smtClean="0">
                <a:solidFill>
                  <a:srgbClr val="8B1C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EAN-13</a:t>
            </a:r>
            <a:r>
              <a:rPr lang="ru-RU" sz="20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551" y="1665242"/>
            <a:ext cx="3456384" cy="291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9551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Inverter </a:t>
            </a: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3888" y="1447935"/>
            <a:ext cx="518936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Линейка инверторных настенных сплит-систем 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2,35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6,16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r"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KFRI20LW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KORI20LW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KFRI25LW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KORI25LW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KFRI35LW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KORI35LW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KFRI50LW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KORI50LW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KFRI70LW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KORI70LW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55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896" y="3861332"/>
            <a:ext cx="2917304" cy="2297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183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29552" y="-3191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Inverter </a:t>
            </a: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5" y="57197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069379"/>
              </p:ext>
            </p:extLst>
          </p:nvPr>
        </p:nvGraphicFramePr>
        <p:xfrm>
          <a:off x="251520" y="924034"/>
          <a:ext cx="8568952" cy="5457294"/>
        </p:xfrm>
        <a:graphic>
          <a:graphicData uri="http://schemas.openxmlformats.org/drawingml/2006/table">
            <a:tbl>
              <a:tblPr/>
              <a:tblGrid>
                <a:gridCol w="1800078">
                  <a:extLst>
                    <a:ext uri="{9D8B030D-6E8A-4147-A177-3AD203B41FA5}">
                      <a16:colId xmlns:a16="http://schemas.microsoft.com/office/drawing/2014/main" val="2110177821"/>
                    </a:ext>
                  </a:extLst>
                </a:gridCol>
                <a:gridCol w="966982">
                  <a:extLst>
                    <a:ext uri="{9D8B030D-6E8A-4147-A177-3AD203B41FA5}">
                      <a16:colId xmlns:a16="http://schemas.microsoft.com/office/drawing/2014/main" val="2016368171"/>
                    </a:ext>
                  </a:extLst>
                </a:gridCol>
                <a:gridCol w="966982">
                  <a:extLst>
                    <a:ext uri="{9D8B030D-6E8A-4147-A177-3AD203B41FA5}">
                      <a16:colId xmlns:a16="http://schemas.microsoft.com/office/drawing/2014/main" val="3945287370"/>
                    </a:ext>
                  </a:extLst>
                </a:gridCol>
                <a:gridCol w="966982">
                  <a:extLst>
                    <a:ext uri="{9D8B030D-6E8A-4147-A177-3AD203B41FA5}">
                      <a16:colId xmlns:a16="http://schemas.microsoft.com/office/drawing/2014/main" val="2145026894"/>
                    </a:ext>
                  </a:extLst>
                </a:gridCol>
                <a:gridCol w="966982">
                  <a:extLst>
                    <a:ext uri="{9D8B030D-6E8A-4147-A177-3AD203B41FA5}">
                      <a16:colId xmlns:a16="http://schemas.microsoft.com/office/drawing/2014/main" val="589728638"/>
                    </a:ext>
                  </a:extLst>
                </a:gridCol>
                <a:gridCol w="966982">
                  <a:extLst>
                    <a:ext uri="{9D8B030D-6E8A-4147-A177-3AD203B41FA5}">
                      <a16:colId xmlns:a16="http://schemas.microsoft.com/office/drawing/2014/main" val="1674694227"/>
                    </a:ext>
                  </a:extLst>
                </a:gridCol>
                <a:gridCol w="966982">
                  <a:extLst>
                    <a:ext uri="{9D8B030D-6E8A-4147-A177-3AD203B41FA5}">
                      <a16:colId xmlns:a16="http://schemas.microsoft.com/office/drawing/2014/main" val="3303979105"/>
                    </a:ext>
                  </a:extLst>
                </a:gridCol>
                <a:gridCol w="966982">
                  <a:extLst>
                    <a:ext uri="{9D8B030D-6E8A-4147-A177-3AD203B41FA5}">
                      <a16:colId xmlns:a16="http://schemas.microsoft.com/office/drawing/2014/main" val="3147365870"/>
                    </a:ext>
                  </a:extLst>
                </a:gridCol>
              </a:tblGrid>
              <a:tr h="186897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Модель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Внутренний блок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KFRI20LW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KFRI25LW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KFRI35LW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KFRI50LW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KFRI70LW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923356"/>
                  </a:ext>
                </a:extLst>
              </a:tr>
              <a:tr h="2224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Наружный блок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KORI20LW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KORI25LW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KORI35LW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KORI50LW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KORI70LW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012276"/>
                  </a:ext>
                </a:extLst>
              </a:tr>
              <a:tr h="18689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Производительность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2,35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2,65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4,6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6,155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666936"/>
                  </a:ext>
                </a:extLst>
              </a:tr>
              <a:tr h="1868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2,852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5,2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6,2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446594"/>
                  </a:ext>
                </a:extLst>
              </a:tr>
              <a:tr h="18689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Потребляемая мощность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0,681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0,78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1,083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1,355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1,917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453217"/>
                  </a:ext>
                </a:extLst>
              </a:tr>
              <a:tr h="1868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0,649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0,781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0,918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1,34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1,698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241070"/>
                  </a:ext>
                </a:extLst>
              </a:tr>
              <a:tr h="18689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EER/COP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712543"/>
                  </a:ext>
                </a:extLst>
              </a:tr>
              <a:tr h="1868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Электропитание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ф/В/Гц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1/220/50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25202"/>
                  </a:ext>
                </a:extLst>
              </a:tr>
              <a:tr h="1868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Объём рециркуляции воздуха (макс.)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м3/ч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520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520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590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900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35068"/>
                  </a:ext>
                </a:extLst>
              </a:tr>
              <a:tr h="28647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Соединительные трубы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Жидкостная линия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Дюйм (мм)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403473"/>
                  </a:ext>
                </a:extLst>
              </a:tr>
              <a:tr h="2758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Газовая линия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Дюйм (мм)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3/8" (9,52)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3/8" (9,52)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3/8" (9,52)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3/8" (9,52)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1/2" (12,7)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043568"/>
                  </a:ext>
                </a:extLst>
              </a:tr>
              <a:tr h="1868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Максимальный перепад высот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445646"/>
                  </a:ext>
                </a:extLst>
              </a:tr>
              <a:tr h="1868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Максимальная длина трубопровода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508134"/>
                  </a:ext>
                </a:extLst>
              </a:tr>
              <a:tr h="1868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Марка хладагента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R32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853920"/>
                  </a:ext>
                </a:extLst>
              </a:tr>
              <a:tr h="1868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Заводская заправка хладагента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0,45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0,39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0,75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52960"/>
                  </a:ext>
                </a:extLst>
              </a:tr>
              <a:tr h="18689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Диапазон рабочих температур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°С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-15~+43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114183"/>
                  </a:ext>
                </a:extLst>
              </a:tr>
              <a:tr h="1868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°С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-15~+24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515475"/>
                  </a:ext>
                </a:extLst>
              </a:tr>
              <a:tr h="186897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Внутренний блок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031286"/>
                  </a:ext>
                </a:extLst>
              </a:tr>
              <a:tr h="1868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Уровень звукового давления (мин/макс)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дБ(А)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25/40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25/40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27/41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29/44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32/49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705968"/>
                  </a:ext>
                </a:extLst>
              </a:tr>
              <a:tr h="186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блока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744х256х185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744х256х185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819х256х185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1013х307х221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1013х307х221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905691"/>
                  </a:ext>
                </a:extLst>
              </a:tr>
              <a:tr h="186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упаковки</a:t>
                      </a:r>
                      <a:endParaRPr lang="ru-RU" sz="900" b="0" i="0" u="none" strike="noStrike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788х314х249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788х314х249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863х314х249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1055х366х287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1055х366х287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617542"/>
                  </a:ext>
                </a:extLst>
              </a:tr>
              <a:tr h="1868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Масса нетто/брутто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7,7/9,2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7,7/9,2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8,3/9,8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13,5/16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13/14,9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996158"/>
                  </a:ext>
                </a:extLst>
              </a:tr>
              <a:tr h="186897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Наружный блок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302449"/>
                  </a:ext>
                </a:extLst>
              </a:tr>
              <a:tr h="1868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Марка компрессора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GREE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500081"/>
                  </a:ext>
                </a:extLst>
              </a:tr>
              <a:tr h="1868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Уровень звукового давления (мин/макс)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дБ(А)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601298"/>
                  </a:ext>
                </a:extLst>
              </a:tr>
              <a:tr h="186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блока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710х450х293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710х450х293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732х555х330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732х555х330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873х555х376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647145"/>
                  </a:ext>
                </a:extLst>
              </a:tr>
              <a:tr h="186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упаковки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761х327х500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761х327х500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791х373х590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791х373х590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948х428х591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340453"/>
                  </a:ext>
                </a:extLst>
              </a:tr>
              <a:tr h="1868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Масса нетто/брутто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20,8/22,8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21/23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25,5/28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26,5/29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35,5/38,5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912491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0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</a:t>
            </a:r>
            <a:r>
              <a:rPr lang="en-US" altLang="ru-RU" sz="28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Inverter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576870" y="1340768"/>
            <a:ext cx="5914182" cy="501558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Широкий диапазон рабочих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температур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Энергоэффективность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системы с R32 выше,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чем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системы с R410A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Система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ионизации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Cold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Plasma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Три комплекта мультифункциональных фильтров тонкой очистки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Сертификат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использование в детских и медицинских учреждениях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t"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Внутренний блок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совместим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мультисплит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системой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t"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Производство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GREE. </a:t>
            </a: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t"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Низкотемпературный комплект позволяет расширить диапазон работы на охлаждение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 °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(опция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0" name="Picture 2" descr="Картинки по запросу тест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196" y="2924944"/>
            <a:ext cx="216023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057" y="1241150"/>
            <a:ext cx="1765671" cy="75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4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363030"/>
            <a:ext cx="57102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Мультифункциональный фильтр</a:t>
            </a:r>
            <a:r>
              <a:rPr lang="en-US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ru-RU" sz="2800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28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inverter</a:t>
            </a:r>
            <a:endParaRPr lang="ru-RU" sz="28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4310956"/>
            <a:ext cx="90364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21D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фильтр с ионами серебра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впитывает табачный дым и другие запахи,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предотвращает появление плесени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rgbClr val="921D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400" b="1" dirty="0" smtClean="0">
                <a:solidFill>
                  <a:srgbClr val="921D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атехиновый фильтр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экстракт зеленого чая – обеззараживает, разрушает болезнетворные бактерии и вирусы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921D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фильтр с витамином С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насыщает воздух витамином С.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49" b="3020"/>
          <a:stretch/>
        </p:blipFill>
        <p:spPr bwMode="auto">
          <a:xfrm>
            <a:off x="2339752" y="1484784"/>
            <a:ext cx="4352925" cy="252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1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Упаковка</a:t>
            </a: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Inverter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130" y="2060848"/>
            <a:ext cx="813769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3825" y="4755210"/>
            <a:ext cx="813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8B1C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2022 года все модели маркированы штрих-кодами </a:t>
            </a:r>
            <a:r>
              <a:rPr lang="en-US" sz="2000" b="1" dirty="0" smtClean="0">
                <a:solidFill>
                  <a:srgbClr val="8B1C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EAN-13</a:t>
            </a:r>
            <a:r>
              <a:rPr lang="ru-RU" sz="20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58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2445401"/>
            <a:ext cx="4791621" cy="186034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/>
          <p:cNvSpPr txBox="1"/>
          <p:nvPr/>
        </p:nvSpPr>
        <p:spPr>
          <a:xfrm>
            <a:off x="6624761" y="312331"/>
            <a:ext cx="2374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pc="300" dirty="0" smtClean="0">
                <a:solidFill>
                  <a:srgbClr val="009ABF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AFINA</a:t>
            </a:r>
            <a:endParaRPr lang="ru-RU" sz="4800" b="1" spc="300" dirty="0">
              <a:solidFill>
                <a:srgbClr val="009ABF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1235661"/>
            <a:ext cx="3130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200" spc="300" dirty="0" smtClean="0">
                <a:solidFill>
                  <a:srgbClr val="009ABF"/>
                </a:solidFill>
                <a:latin typeface="DIN Pro Light" panose="020B0504020101010102" pitchFamily="34" charset="0"/>
                <a:cs typeface="DIN Pro Light" panose="020B0504020101010102" pitchFamily="34" charset="0"/>
              </a:rPr>
              <a:t>КЛИМАТ</a:t>
            </a:r>
            <a:r>
              <a:rPr lang="ru-RU" sz="2800" spc="300" dirty="0" smtClean="0">
                <a:solidFill>
                  <a:srgbClr val="009ABF"/>
                </a:solidFill>
                <a:latin typeface="DIN Pro Light" panose="020B0504020101010102" pitchFamily="34" charset="0"/>
                <a:cs typeface="DIN Pro Light" panose="020B0504020101010102" pitchFamily="34" charset="0"/>
              </a:rPr>
              <a:t/>
            </a:r>
            <a:br>
              <a:rPr lang="ru-RU" sz="2800" spc="300" dirty="0" smtClean="0">
                <a:solidFill>
                  <a:srgbClr val="009ABF"/>
                </a:solidFill>
                <a:latin typeface="DIN Pro Light" panose="020B0504020101010102" pitchFamily="34" charset="0"/>
                <a:cs typeface="DIN Pro Light" panose="020B0504020101010102" pitchFamily="34" charset="0"/>
              </a:rPr>
            </a:br>
            <a:r>
              <a:rPr lang="ru-RU" sz="2800" spc="300" dirty="0" smtClean="0">
                <a:solidFill>
                  <a:srgbClr val="009ABF"/>
                </a:solidFill>
                <a:latin typeface="DIN Pro Light" panose="020B0504020101010102" pitchFamily="34" charset="0"/>
                <a:cs typeface="DIN Pro Light" panose="020B0504020101010102" pitchFamily="34" charset="0"/>
              </a:rPr>
              <a:t>ВДОХНОВЛЯЕТ</a:t>
            </a:r>
            <a:endParaRPr lang="ru-RU" sz="2800" spc="300" dirty="0">
              <a:solidFill>
                <a:srgbClr val="009ABF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62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сертификат </a:t>
            </a:r>
            <a:r>
              <a:rPr lang="en-US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серию </a:t>
            </a:r>
            <a:r>
              <a:rPr lang="en-US" sz="28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endParaRPr 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9552" y="1870115"/>
            <a:ext cx="38884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Сплит-системы серии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4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Inverter</a:t>
            </a:r>
            <a:endParaRPr 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можно использовать в: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жилых 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детских 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дошкольных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школьных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медицинских 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учреждениях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5395" y="1406507"/>
            <a:ext cx="3530897" cy="492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6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61994" y="260648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-25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382" y="1476553"/>
            <a:ext cx="4461158" cy="189199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1994" y="1403097"/>
            <a:ext cx="35716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Линейка инверторных настенных сплит-систем с расширенным диапазоном рабочих температур  холодопроизводительностью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2,7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7,1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KFRI25L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KORI25LOW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KFRI35LOW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KORI35LOW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KFRI50LOW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KORI50LOW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KFRI70LOW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KORI70LOW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1994" y="4482986"/>
            <a:ext cx="68302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ru-RU" b="1" dirty="0" smtClean="0">
                <a:solidFill>
                  <a:srgbClr val="951E1B"/>
                </a:solidFill>
              </a:rPr>
              <a:t>Работа на </a:t>
            </a:r>
            <a:r>
              <a:rPr lang="ru-RU" b="1" dirty="0">
                <a:solidFill>
                  <a:srgbClr val="951E1B"/>
                </a:solidFill>
              </a:rPr>
              <a:t>охлаждение</a:t>
            </a:r>
            <a:r>
              <a:rPr lang="ru-RU" b="1" dirty="0" smtClean="0">
                <a:solidFill>
                  <a:srgbClr val="951E1B"/>
                </a:solidFill>
              </a:rPr>
              <a:t> при температуре снаружи от  -15</a:t>
            </a:r>
            <a:r>
              <a:rPr lang="ru-RU" b="1" dirty="0">
                <a:solidFill>
                  <a:srgbClr val="951E1B"/>
                </a:solidFill>
              </a:rPr>
              <a:t> </a:t>
            </a:r>
            <a:r>
              <a:rPr lang="ru-RU" b="1" dirty="0" smtClean="0">
                <a:solidFill>
                  <a:srgbClr val="951E1B"/>
                </a:solidFill>
              </a:rPr>
              <a:t>до +50 °С</a:t>
            </a:r>
            <a:endParaRPr lang="ru-RU" b="1" dirty="0">
              <a:solidFill>
                <a:srgbClr val="951E1B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ru-RU" b="1" dirty="0">
                <a:solidFill>
                  <a:srgbClr val="951E1B"/>
                </a:solidFill>
              </a:rPr>
              <a:t>Работа на </a:t>
            </a:r>
            <a:r>
              <a:rPr lang="ru-RU" b="1" dirty="0" smtClean="0">
                <a:solidFill>
                  <a:srgbClr val="951E1B"/>
                </a:solidFill>
              </a:rPr>
              <a:t>обогрев </a:t>
            </a:r>
            <a:r>
              <a:rPr lang="ru-RU" b="1" dirty="0">
                <a:solidFill>
                  <a:srgbClr val="951E1B"/>
                </a:solidFill>
              </a:rPr>
              <a:t>при температуре снаружи от </a:t>
            </a:r>
            <a:r>
              <a:rPr lang="ru-RU" b="1" dirty="0" smtClean="0">
                <a:solidFill>
                  <a:srgbClr val="951E1B"/>
                </a:solidFill>
              </a:rPr>
              <a:t>-25 до +30 °</a:t>
            </a:r>
            <a:r>
              <a:rPr lang="ru-RU" b="1" dirty="0">
                <a:solidFill>
                  <a:srgbClr val="951E1B"/>
                </a:solidFill>
              </a:rPr>
              <a:t>С</a:t>
            </a:r>
          </a:p>
          <a:p>
            <a:pPr fontAlgn="b"/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522" y="1524349"/>
            <a:ext cx="1097280" cy="12197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3821256"/>
            <a:ext cx="951237" cy="2853712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61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9998" y="2314020"/>
            <a:ext cx="1731385" cy="1299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129" y="406476"/>
            <a:ext cx="2499041" cy="5022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711" b="13772"/>
          <a:stretch/>
        </p:blipFill>
        <p:spPr>
          <a:xfrm>
            <a:off x="215516" y="6275848"/>
            <a:ext cx="432048" cy="4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3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29551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 -25 </a:t>
            </a: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464913"/>
              </p:ext>
            </p:extLst>
          </p:nvPr>
        </p:nvGraphicFramePr>
        <p:xfrm>
          <a:off x="251522" y="980728"/>
          <a:ext cx="8640957" cy="5428206"/>
        </p:xfrm>
        <a:graphic>
          <a:graphicData uri="http://schemas.openxmlformats.org/drawingml/2006/table">
            <a:tbl>
              <a:tblPr/>
              <a:tblGrid>
                <a:gridCol w="1833415">
                  <a:extLst>
                    <a:ext uri="{9D8B030D-6E8A-4147-A177-3AD203B41FA5}">
                      <a16:colId xmlns:a16="http://schemas.microsoft.com/office/drawing/2014/main" val="52854341"/>
                    </a:ext>
                  </a:extLst>
                </a:gridCol>
                <a:gridCol w="1131933">
                  <a:extLst>
                    <a:ext uri="{9D8B030D-6E8A-4147-A177-3AD203B41FA5}">
                      <a16:colId xmlns:a16="http://schemas.microsoft.com/office/drawing/2014/main" val="4274639034"/>
                    </a:ext>
                  </a:extLst>
                </a:gridCol>
                <a:gridCol w="1131933">
                  <a:extLst>
                    <a:ext uri="{9D8B030D-6E8A-4147-A177-3AD203B41FA5}">
                      <a16:colId xmlns:a16="http://schemas.microsoft.com/office/drawing/2014/main" val="1964010291"/>
                    </a:ext>
                  </a:extLst>
                </a:gridCol>
                <a:gridCol w="1135919">
                  <a:extLst>
                    <a:ext uri="{9D8B030D-6E8A-4147-A177-3AD203B41FA5}">
                      <a16:colId xmlns:a16="http://schemas.microsoft.com/office/drawing/2014/main" val="1391289910"/>
                    </a:ext>
                  </a:extLst>
                </a:gridCol>
                <a:gridCol w="1135919">
                  <a:extLst>
                    <a:ext uri="{9D8B030D-6E8A-4147-A177-3AD203B41FA5}">
                      <a16:colId xmlns:a16="http://schemas.microsoft.com/office/drawing/2014/main" val="2148947378"/>
                    </a:ext>
                  </a:extLst>
                </a:gridCol>
                <a:gridCol w="1135919">
                  <a:extLst>
                    <a:ext uri="{9D8B030D-6E8A-4147-A177-3AD203B41FA5}">
                      <a16:colId xmlns:a16="http://schemas.microsoft.com/office/drawing/2014/main" val="2667251696"/>
                    </a:ext>
                  </a:extLst>
                </a:gridCol>
                <a:gridCol w="1135919">
                  <a:extLst>
                    <a:ext uri="{9D8B030D-6E8A-4147-A177-3AD203B41FA5}">
                      <a16:colId xmlns:a16="http://schemas.microsoft.com/office/drawing/2014/main" val="3292496279"/>
                    </a:ext>
                  </a:extLst>
                </a:gridCol>
              </a:tblGrid>
              <a:tr h="186262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Модель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Внутренний блок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KFRI25LOW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KFRI35LOW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KFRI50LOW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KFRI70LOW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726097"/>
                  </a:ext>
                </a:extLst>
              </a:tr>
              <a:tr h="221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Наружный блок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KORI25LOW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KORI35LOW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KORI50LOW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KORI70LOW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116118"/>
                  </a:ext>
                </a:extLst>
              </a:tr>
              <a:tr h="18626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Производительность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2,70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3,51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5,20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7,10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013192"/>
                  </a:ext>
                </a:extLst>
              </a:tr>
              <a:tr h="186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3,00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3,80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5,60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7,80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890174"/>
                  </a:ext>
                </a:extLst>
              </a:tr>
              <a:tr h="18626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Потребляемая мощность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0,70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0,96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1,58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2,03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762051"/>
                  </a:ext>
                </a:extLst>
              </a:tr>
              <a:tr h="186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0,70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0,95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1,44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291417"/>
                  </a:ext>
                </a:extLst>
              </a:tr>
              <a:tr h="18626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EER/COP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  <a:endParaRPr lang="en-US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  <a:endParaRPr lang="en-US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  <a:endParaRPr lang="en-US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  <a:endParaRPr lang="en-US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02121"/>
                  </a:ext>
                </a:extLst>
              </a:tr>
              <a:tr h="18626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Электропитание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ф/В/Гц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1/220/50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522951"/>
                  </a:ext>
                </a:extLst>
              </a:tr>
              <a:tr h="18626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Объём рециркуляции воздуха (макс.)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м3/ч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610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1250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544471"/>
                  </a:ext>
                </a:extLst>
              </a:tr>
              <a:tr h="27495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Соединительные трубы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Жидкостная линия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Дюйм (мм)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36600"/>
                  </a:ext>
                </a:extLst>
              </a:tr>
              <a:tr h="274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Газовая линия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Дюйм (мм)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3/8" (9,52)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3/8" (9,52)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1/2" (12,7)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5/8" (15,88)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450188"/>
                  </a:ext>
                </a:extLst>
              </a:tr>
              <a:tr h="18626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Максимальный перепад высот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40117"/>
                  </a:ext>
                </a:extLst>
              </a:tr>
              <a:tr h="18626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Максимальная длина трубопровода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827444"/>
                  </a:ext>
                </a:extLst>
              </a:tr>
              <a:tr h="18626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Марка хладагента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R32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007556"/>
                  </a:ext>
                </a:extLst>
              </a:tr>
              <a:tr h="18626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Заводская заправка хладагента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0,53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0,57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0,82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3554"/>
                  </a:ext>
                </a:extLst>
              </a:tr>
              <a:tr h="18626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Диапазон рабочих температур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°С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15~+50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75453"/>
                  </a:ext>
                </a:extLst>
              </a:tr>
              <a:tr h="186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°С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-25~+30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202885"/>
                  </a:ext>
                </a:extLst>
              </a:tr>
              <a:tr h="186262">
                <a:tc gridSpan="7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Внутренний блок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372454"/>
                  </a:ext>
                </a:extLst>
              </a:tr>
              <a:tr h="18626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Уровень звукового давления (мин/макс)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дБ(А)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25/38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25/42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25/44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27/48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050330"/>
                  </a:ext>
                </a:extLst>
              </a:tr>
              <a:tr h="1862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блока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889х294х212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1013x307x221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1122x329x247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147124"/>
                  </a:ext>
                </a:extLst>
              </a:tr>
              <a:tr h="1862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упаковки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940х365х284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1060x374x297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1177x406x332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699265"/>
                  </a:ext>
                </a:extLst>
              </a:tr>
              <a:tr h="18626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Масса нетто/брутто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11/13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13,5/16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16,5/19,5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358501"/>
                  </a:ext>
                </a:extLst>
              </a:tr>
              <a:tr h="186262">
                <a:tc gridSpan="7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Наружный блок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512967"/>
                  </a:ext>
                </a:extLst>
              </a:tr>
              <a:tr h="18626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Марка компрессора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GREE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278484"/>
                  </a:ext>
                </a:extLst>
              </a:tr>
              <a:tr h="18626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Уровень звукового давления (мин/макс)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дБ(А)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305846"/>
                  </a:ext>
                </a:extLst>
              </a:tr>
              <a:tr h="1862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блока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732х555х330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802x555x350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958x660x402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069603"/>
                  </a:ext>
                </a:extLst>
              </a:tr>
              <a:tr h="1862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упаковки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794х376х615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872x398x620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1032x456x737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550660"/>
                  </a:ext>
                </a:extLst>
              </a:tr>
              <a:tr h="18626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Масса нетто/брутто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24,5/27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30,5/33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41,5/46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97328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62</a:t>
            </a:fld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4355975" y="1373546"/>
            <a:ext cx="4536503" cy="399270"/>
          </a:xfrm>
          <a:prstGeom prst="fram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4355976" y="3965834"/>
            <a:ext cx="4536503" cy="471278"/>
          </a:xfrm>
          <a:prstGeom prst="fram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амка 8"/>
          <p:cNvSpPr/>
          <p:nvPr/>
        </p:nvSpPr>
        <p:spPr>
          <a:xfrm>
            <a:off x="4355977" y="3212976"/>
            <a:ext cx="4536503" cy="440317"/>
          </a:xfrm>
          <a:prstGeom prst="fram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8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3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61994" y="260648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ExtraLow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-30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1994" y="1403888"/>
            <a:ext cx="38596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Линейка инверторных настенных сплит-систем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расширенным диапазоном рабочих температур 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2,7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7,0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KFRI25XLOW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KORI25XLOW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KFRI35XLOW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KORI35XLOW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KFRI50XLOW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KORI50XLOW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KFRI70XLOW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KORI70XLOW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495" y="4509120"/>
            <a:ext cx="66862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ru-RU" b="1" dirty="0">
                <a:solidFill>
                  <a:srgbClr val="951E1B"/>
                </a:solidFill>
              </a:rPr>
              <a:t>Работа на охлаждение при температуре снаружи от  -18 до +52°С</a:t>
            </a:r>
          </a:p>
          <a:p>
            <a:pPr fontAlgn="ctr">
              <a:lnSpc>
                <a:spcPct val="150000"/>
              </a:lnSpc>
            </a:pPr>
            <a:r>
              <a:rPr lang="ru-RU" b="1" dirty="0">
                <a:solidFill>
                  <a:srgbClr val="951E1B"/>
                </a:solidFill>
              </a:rPr>
              <a:t>Работа на обогрев при температуре снаружи от -30 до +24°С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382" y="1476553"/>
            <a:ext cx="4461158" cy="18919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522" y="1524349"/>
            <a:ext cx="1097280" cy="12197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3716888"/>
            <a:ext cx="698100" cy="277245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63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129" y="406476"/>
            <a:ext cx="2499041" cy="5022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711" b="13772"/>
          <a:stretch/>
        </p:blipFill>
        <p:spPr>
          <a:xfrm>
            <a:off x="215516" y="6275848"/>
            <a:ext cx="432048" cy="4330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9998" y="2314020"/>
            <a:ext cx="1723779" cy="129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7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29551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ExtraLow</a:t>
            </a:r>
            <a:r>
              <a:rPr lang="en-US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081603"/>
              </p:ext>
            </p:extLst>
          </p:nvPr>
        </p:nvGraphicFramePr>
        <p:xfrm>
          <a:off x="329550" y="1052736"/>
          <a:ext cx="8490921" cy="5356194"/>
        </p:xfrm>
        <a:graphic>
          <a:graphicData uri="http://schemas.openxmlformats.org/drawingml/2006/table">
            <a:tbl>
              <a:tblPr/>
              <a:tblGrid>
                <a:gridCol w="1360941">
                  <a:extLst>
                    <a:ext uri="{9D8B030D-6E8A-4147-A177-3AD203B41FA5}">
                      <a16:colId xmlns:a16="http://schemas.microsoft.com/office/drawing/2014/main" val="4248150371"/>
                    </a:ext>
                  </a:extLst>
                </a:gridCol>
                <a:gridCol w="1188330">
                  <a:extLst>
                    <a:ext uri="{9D8B030D-6E8A-4147-A177-3AD203B41FA5}">
                      <a16:colId xmlns:a16="http://schemas.microsoft.com/office/drawing/2014/main" val="2035691837"/>
                    </a:ext>
                  </a:extLst>
                </a:gridCol>
                <a:gridCol w="1188330">
                  <a:extLst>
                    <a:ext uri="{9D8B030D-6E8A-4147-A177-3AD203B41FA5}">
                      <a16:colId xmlns:a16="http://schemas.microsoft.com/office/drawing/2014/main" val="1005811418"/>
                    </a:ext>
                  </a:extLst>
                </a:gridCol>
                <a:gridCol w="1188330">
                  <a:extLst>
                    <a:ext uri="{9D8B030D-6E8A-4147-A177-3AD203B41FA5}">
                      <a16:colId xmlns:a16="http://schemas.microsoft.com/office/drawing/2014/main" val="1562096395"/>
                    </a:ext>
                  </a:extLst>
                </a:gridCol>
                <a:gridCol w="1188330">
                  <a:extLst>
                    <a:ext uri="{9D8B030D-6E8A-4147-A177-3AD203B41FA5}">
                      <a16:colId xmlns:a16="http://schemas.microsoft.com/office/drawing/2014/main" val="187939093"/>
                    </a:ext>
                  </a:extLst>
                </a:gridCol>
                <a:gridCol w="1188330">
                  <a:extLst>
                    <a:ext uri="{9D8B030D-6E8A-4147-A177-3AD203B41FA5}">
                      <a16:colId xmlns:a16="http://schemas.microsoft.com/office/drawing/2014/main" val="436526823"/>
                    </a:ext>
                  </a:extLst>
                </a:gridCol>
                <a:gridCol w="1188330">
                  <a:extLst>
                    <a:ext uri="{9D8B030D-6E8A-4147-A177-3AD203B41FA5}">
                      <a16:colId xmlns:a16="http://schemas.microsoft.com/office/drawing/2014/main" val="1171306989"/>
                    </a:ext>
                  </a:extLst>
                </a:gridCol>
              </a:tblGrid>
              <a:tr h="183791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Модель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Внутренний блок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KFRI25XLOW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KFRI35XLOW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KFRI50XLOW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KFRI70XLOW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913001"/>
                  </a:ext>
                </a:extLst>
              </a:tr>
              <a:tr h="2187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Наружный блок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KORI25XLOW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KORI35XLOW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KORI50XLOW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KORI70XLOW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7695"/>
                  </a:ext>
                </a:extLst>
              </a:tr>
              <a:tr h="18379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Производительность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2,70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3,53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5,20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7,03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72803"/>
                  </a:ext>
                </a:extLst>
              </a:tr>
              <a:tr h="1837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3,50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4,20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6,20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7,03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019674"/>
                  </a:ext>
                </a:extLst>
              </a:tr>
              <a:tr h="18379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Потребляемая мощность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0,58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0,84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1,18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1,85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475037"/>
                  </a:ext>
                </a:extLst>
              </a:tr>
              <a:tr h="1837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кВт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0,80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1,45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1,75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23853"/>
                  </a:ext>
                </a:extLst>
              </a:tr>
              <a:tr h="183791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EER/COP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  <a:endParaRPr lang="en-US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  <a:endParaRPr lang="en-US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  <a:endParaRPr lang="en-US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A/A</a:t>
                      </a:r>
                      <a:endParaRPr lang="en-US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380796"/>
                  </a:ext>
                </a:extLst>
              </a:tr>
              <a:tr h="1837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Электропитание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ф/В/Гц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1/220/50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95929"/>
                  </a:ext>
                </a:extLst>
              </a:tr>
              <a:tr h="1837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Объём рециркуляции воздуха (макс.)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м3/ч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680,00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680,00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1200,00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1200,00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293491"/>
                  </a:ext>
                </a:extLst>
              </a:tr>
              <a:tr h="27131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Соединительные трубы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Жидкостная линия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Дюйм (мм)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1/4" (6,35)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260924"/>
                  </a:ext>
                </a:extLst>
              </a:tr>
              <a:tr h="271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Газовая линия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Дюйм (мм)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3/8" (9,52)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3/8" (9,52)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5/8" (15,88)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5/8" (15,88)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13194"/>
                  </a:ext>
                </a:extLst>
              </a:tr>
              <a:tr h="1837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Максимальный перепад высот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247483"/>
                  </a:ext>
                </a:extLst>
              </a:tr>
              <a:tr h="1837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Максимальная длина трубопровода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921436"/>
                  </a:ext>
                </a:extLst>
              </a:tr>
              <a:tr h="1837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Марка хладагента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R32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797920"/>
                  </a:ext>
                </a:extLst>
              </a:tr>
              <a:tr h="1837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Заводская заправка хладагента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0,87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0,95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1,50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2,00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93657"/>
                  </a:ext>
                </a:extLst>
              </a:tr>
              <a:tr h="18379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Диапазон рабочих температур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Охлаждение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°С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18~+52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552260"/>
                  </a:ext>
                </a:extLst>
              </a:tr>
              <a:tr h="1837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Нагрев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°С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-30~+24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581547"/>
                  </a:ext>
                </a:extLst>
              </a:tr>
              <a:tr h="183791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Внутренний блок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A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591874"/>
                  </a:ext>
                </a:extLst>
              </a:tr>
              <a:tr h="1837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Уровень звукового давления (мин/макс)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дБ(А)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21/41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22/42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25/47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27/50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715498"/>
                  </a:ext>
                </a:extLst>
              </a:tr>
              <a:tr h="1837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блока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889х294х212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1122X329X247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755107"/>
                  </a:ext>
                </a:extLst>
              </a:tr>
              <a:tr h="1837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упаковки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940х365х284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1193X410X350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122890"/>
                  </a:ext>
                </a:extLst>
              </a:tr>
              <a:tr h="1837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Масса нетто/брутто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11/13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16,5/20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006981"/>
                  </a:ext>
                </a:extLst>
              </a:tr>
              <a:tr h="183791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Наружный блок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0B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271886"/>
                  </a:ext>
                </a:extLst>
              </a:tr>
              <a:tr h="1837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Марка компрессора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GREE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94392"/>
                  </a:ext>
                </a:extLst>
              </a:tr>
              <a:tr h="1837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Уровень звукового давления (мин/макс)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дБ(А)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981120"/>
                  </a:ext>
                </a:extLst>
              </a:tr>
              <a:tr h="1837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блока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899x596x378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980x790x427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273826"/>
                  </a:ext>
                </a:extLst>
              </a:tr>
              <a:tr h="1837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Габариты упаковки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Д х В х Ш</a:t>
                      </a:r>
                      <a:endParaRPr lang="ru-RU" sz="900" b="0" i="0" u="none" strike="noStrike" dirty="0">
                        <a:solidFill>
                          <a:srgbClr val="3A3838"/>
                        </a:solidFill>
                        <a:effectLst/>
                        <a:latin typeface="+mn-lt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Мм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948x420x645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1083x488x855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367907"/>
                  </a:ext>
                </a:extLst>
              </a:tr>
              <a:tr h="1837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Масса нетто/брутто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Кг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42/45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44,5/47,5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61/66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A3838"/>
                          </a:solidFill>
                          <a:effectLst/>
                          <a:latin typeface="+mn-lt"/>
                        </a:rPr>
                        <a:t>65/70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387113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6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lobal.gree.com/upload/images/2021/6/a522d023cc18fb7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2559298"/>
            <a:ext cx="2952328" cy="379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9551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ExtraLow</a:t>
            </a:r>
            <a:r>
              <a:rPr lang="en-US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-30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1994" y="1340768"/>
            <a:ext cx="81264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Инновационный компрессор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Gree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fontAlgn="b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морозную погоду обеспечивает быстрый нагрев 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 низком потреблении электроэнергии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65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980" y="2669725"/>
            <a:ext cx="3672408" cy="3484166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539552" y="4797152"/>
            <a:ext cx="576064" cy="3600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683568" y="5623803"/>
            <a:ext cx="1224136" cy="7086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92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29551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ExtraLow</a:t>
            </a:r>
            <a:r>
              <a:rPr lang="en-US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-30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66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569963"/>
              </p:ext>
            </p:extLst>
          </p:nvPr>
        </p:nvGraphicFramePr>
        <p:xfrm>
          <a:off x="329553" y="1084231"/>
          <a:ext cx="8357247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289">
                  <a:extLst>
                    <a:ext uri="{9D8B030D-6E8A-4147-A177-3AD203B41FA5}">
                      <a16:colId xmlns:a16="http://schemas.microsoft.com/office/drawing/2014/main" val="3335459678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532888929"/>
                    </a:ext>
                  </a:extLst>
                </a:gridCol>
                <a:gridCol w="3114598">
                  <a:extLst>
                    <a:ext uri="{9D8B030D-6E8A-4147-A177-3AD203B41FA5}">
                      <a16:colId xmlns:a16="http://schemas.microsoft.com/office/drawing/2014/main" val="15265767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Двухступенчатый инверторный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компрессор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en-US" sz="1600" baseline="0" dirty="0" smtClean="0"/>
                        <a:t>GREE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Обычный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инверторный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компрессор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5877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Диапазон</a:t>
                      </a:r>
                      <a:r>
                        <a:rPr lang="ru-RU" sz="1600" baseline="0" dirty="0" smtClean="0"/>
                        <a:t> рабочих температур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-30°</a:t>
                      </a:r>
                      <a:r>
                        <a:rPr lang="en-US" sz="1600" dirty="0" smtClean="0"/>
                        <a:t>C</a:t>
                      </a:r>
                      <a:r>
                        <a:rPr lang="en-US" sz="1600" baseline="0" dirty="0" smtClean="0"/>
                        <a:t>  ~ 52</a:t>
                      </a:r>
                      <a:r>
                        <a:rPr lang="ru-RU" sz="1600" dirty="0" smtClean="0"/>
                        <a:t>°</a:t>
                      </a:r>
                      <a:r>
                        <a:rPr lang="en-US" sz="1600" dirty="0" smtClean="0"/>
                        <a:t>C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-15</a:t>
                      </a:r>
                      <a:r>
                        <a:rPr lang="ru-RU" sz="1600" dirty="0" smtClean="0"/>
                        <a:t>°</a:t>
                      </a:r>
                      <a:r>
                        <a:rPr lang="en-US" sz="1600" dirty="0" smtClean="0"/>
                        <a:t>C</a:t>
                      </a:r>
                      <a:r>
                        <a:rPr lang="en-US" sz="1600" baseline="0" dirty="0" smtClean="0"/>
                        <a:t>  ~ 43</a:t>
                      </a:r>
                      <a:r>
                        <a:rPr lang="ru-RU" sz="1600" dirty="0" smtClean="0"/>
                        <a:t>°</a:t>
                      </a:r>
                      <a:r>
                        <a:rPr lang="en-US" sz="1600" dirty="0" smtClean="0"/>
                        <a:t>C</a:t>
                      </a:r>
                      <a:endParaRPr lang="ru-RU" sz="16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720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Производительность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Увеличена: </a:t>
                      </a:r>
                      <a:endParaRPr lang="ru-RU" sz="1600" baseline="0" dirty="0" smtClean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600" baseline="0" dirty="0" smtClean="0"/>
                        <a:t>на 30% в режиме нагрева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600" baseline="0" dirty="0" smtClean="0"/>
                        <a:t>на 35% в режиме охлаждения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Стандартные</a:t>
                      </a:r>
                      <a:r>
                        <a:rPr lang="ru-RU" sz="1600" baseline="0" dirty="0" smtClean="0"/>
                        <a:t> значения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563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Температура воздуха на выходе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Макс. в режиме нагрева </a:t>
                      </a:r>
                      <a:r>
                        <a:rPr lang="en-US" sz="1600" baseline="0" dirty="0" smtClean="0"/>
                        <a:t>52</a:t>
                      </a:r>
                      <a:r>
                        <a:rPr lang="ru-RU" sz="1600" dirty="0" smtClean="0"/>
                        <a:t>°</a:t>
                      </a:r>
                      <a:r>
                        <a:rPr lang="en-US" sz="1600" dirty="0" smtClean="0"/>
                        <a:t>C</a:t>
                      </a:r>
                      <a:endParaRPr lang="ru-RU" sz="1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Мин. в режиме охлаждения 1</a:t>
                      </a:r>
                      <a:r>
                        <a:rPr lang="en-US" sz="1600" baseline="0" dirty="0" smtClean="0"/>
                        <a:t>2</a:t>
                      </a:r>
                      <a:r>
                        <a:rPr lang="ru-RU" sz="1600" dirty="0" smtClean="0"/>
                        <a:t>°</a:t>
                      </a:r>
                      <a:r>
                        <a:rPr lang="en-US" sz="1600" dirty="0" smtClean="0"/>
                        <a:t>C</a:t>
                      </a:r>
                      <a:endParaRPr lang="ru-RU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Макс. в режиме нагрева 40</a:t>
                      </a:r>
                      <a:r>
                        <a:rPr lang="ru-RU" sz="1600" dirty="0" smtClean="0"/>
                        <a:t>°</a:t>
                      </a:r>
                      <a:r>
                        <a:rPr lang="en-US" sz="1600" dirty="0" smtClean="0"/>
                        <a:t>C</a:t>
                      </a:r>
                      <a:endParaRPr lang="ru-RU" sz="1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Мин. в режиме охлаждения 17</a:t>
                      </a:r>
                      <a:r>
                        <a:rPr lang="ru-RU" sz="1600" dirty="0" smtClean="0"/>
                        <a:t>°</a:t>
                      </a:r>
                      <a:r>
                        <a:rPr lang="en-US" sz="1600" dirty="0" smtClean="0"/>
                        <a:t>C</a:t>
                      </a:r>
                      <a:endParaRPr lang="ru-RU" sz="16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010156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75" y="3717031"/>
            <a:ext cx="5940425" cy="300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0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67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603819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Наружные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блоки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Inverter </a:t>
            </a: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0135" y="2433284"/>
            <a:ext cx="1947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Artis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 (-25)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(25й типоразмер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28184" y="2420888"/>
            <a:ext cx="1947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Artis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XLOW (-30)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25й типоразмер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24241" y="2434007"/>
            <a:ext cx="2007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Artis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inverter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(25й типоразмер)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1043608" y="1241150"/>
            <a:ext cx="18170" cy="4708130"/>
          </a:xfrm>
          <a:prstGeom prst="straightConnector1">
            <a:avLst/>
          </a:prstGeom>
          <a:ln w="57150">
            <a:solidFill>
              <a:srgbClr val="951E1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061778" y="5949280"/>
            <a:ext cx="7542670" cy="0"/>
          </a:xfrm>
          <a:prstGeom prst="straightConnector1">
            <a:avLst/>
          </a:prstGeom>
          <a:ln w="57150">
            <a:solidFill>
              <a:srgbClr val="951E1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3717032"/>
            <a:ext cx="2954039" cy="20211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4016465"/>
            <a:ext cx="2155003" cy="17167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4325936"/>
            <a:ext cx="2098717" cy="1406037"/>
          </a:xfrm>
          <a:prstGeom prst="rect">
            <a:avLst/>
          </a:prstGeom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11886"/>
              </p:ext>
            </p:extLst>
          </p:nvPr>
        </p:nvGraphicFramePr>
        <p:xfrm>
          <a:off x="260605" y="6082496"/>
          <a:ext cx="8760684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0171">
                  <a:extLst>
                    <a:ext uri="{9D8B030D-6E8A-4147-A177-3AD203B41FA5}">
                      <a16:colId xmlns:a16="http://schemas.microsoft.com/office/drawing/2014/main" val="2046501610"/>
                    </a:ext>
                  </a:extLst>
                </a:gridCol>
                <a:gridCol w="2190171">
                  <a:extLst>
                    <a:ext uri="{9D8B030D-6E8A-4147-A177-3AD203B41FA5}">
                      <a16:colId xmlns:a16="http://schemas.microsoft.com/office/drawing/2014/main" val="1457489633"/>
                    </a:ext>
                  </a:extLst>
                </a:gridCol>
                <a:gridCol w="2190171">
                  <a:extLst>
                    <a:ext uri="{9D8B030D-6E8A-4147-A177-3AD203B41FA5}">
                      <a16:colId xmlns:a16="http://schemas.microsoft.com/office/drawing/2014/main" val="3835177450"/>
                    </a:ext>
                  </a:extLst>
                </a:gridCol>
                <a:gridCol w="2190171">
                  <a:extLst>
                    <a:ext uri="{9D8B030D-6E8A-4147-A177-3AD203B41FA5}">
                      <a16:colId xmlns:a16="http://schemas.microsoft.com/office/drawing/2014/main" val="27814422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710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732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899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Ширина блока, мм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993267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480051"/>
              </p:ext>
            </p:extLst>
          </p:nvPr>
        </p:nvGraphicFramePr>
        <p:xfrm>
          <a:off x="251520" y="1374364"/>
          <a:ext cx="729625" cy="30983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9625">
                  <a:extLst>
                    <a:ext uri="{9D8B030D-6E8A-4147-A177-3AD203B41FA5}">
                      <a16:colId xmlns:a16="http://schemas.microsoft.com/office/drawing/2014/main" val="1802788362"/>
                    </a:ext>
                  </a:extLst>
                </a:gridCol>
              </a:tblGrid>
              <a:tr h="198262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Высота блока, мм</a:t>
                      </a:r>
                    </a:p>
                    <a:p>
                      <a:pPr algn="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706772"/>
                  </a:ext>
                </a:extLst>
              </a:tr>
              <a:tr h="38338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596</a:t>
                      </a:r>
                      <a:endParaRPr lang="ru-RU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691868039"/>
                  </a:ext>
                </a:extLst>
              </a:tr>
              <a:tr h="351944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555</a:t>
                      </a:r>
                      <a:endParaRPr lang="ru-RU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874853637"/>
                  </a:ext>
                </a:extLst>
              </a:tr>
              <a:tr h="38039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450</a:t>
                      </a:r>
                      <a:endParaRPr lang="ru-RU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94336622"/>
                  </a:ext>
                </a:extLst>
              </a:tr>
            </a:tbl>
          </a:graphicData>
        </a:graphic>
      </p:graphicFrame>
      <p:cxnSp>
        <p:nvCxnSpPr>
          <p:cNvPr id="32" name="Прямая соединительная линия 31"/>
          <p:cNvCxnSpPr/>
          <p:nvPr/>
        </p:nvCxnSpPr>
        <p:spPr>
          <a:xfrm flipV="1">
            <a:off x="1061778" y="3769835"/>
            <a:ext cx="4878374" cy="19205"/>
          </a:xfrm>
          <a:prstGeom prst="line">
            <a:avLst/>
          </a:prstGeom>
          <a:ln w="38100">
            <a:solidFill>
              <a:srgbClr val="951E1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037657" y="4077072"/>
            <a:ext cx="2526231" cy="0"/>
          </a:xfrm>
          <a:prstGeom prst="line">
            <a:avLst/>
          </a:prstGeom>
          <a:ln w="38100">
            <a:solidFill>
              <a:srgbClr val="951E1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1043608" y="4360495"/>
            <a:ext cx="360040" cy="4609"/>
          </a:xfrm>
          <a:prstGeom prst="line">
            <a:avLst/>
          </a:prstGeom>
          <a:ln w="38100">
            <a:solidFill>
              <a:srgbClr val="951E1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2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68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603819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Теплопроизводительность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разных температурах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7107" y="1259468"/>
            <a:ext cx="3596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примере 25-го типоразмер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903581"/>
              </p:ext>
            </p:extLst>
          </p:nvPr>
        </p:nvGraphicFramePr>
        <p:xfrm>
          <a:off x="405880" y="1759652"/>
          <a:ext cx="8280920" cy="4295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85205" y="6114782"/>
            <a:ext cx="78592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 температуре выше -20 °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 </a:t>
            </a:r>
            <a:r>
              <a:rPr lang="ru-RU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теплопроизводительность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Artis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XLOW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превышает 100% </a:t>
            </a:r>
          </a:p>
        </p:txBody>
      </p:sp>
    </p:spTree>
    <p:extLst>
      <p:ext uri="{BB962C8B-B14F-4D97-AF65-F5344CB8AC3E}">
        <p14:creationId xmlns:p14="http://schemas.microsoft.com/office/powerpoint/2010/main" val="28297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</a:t>
            </a:r>
          </a:p>
          <a:p>
            <a:pPr algn="l">
              <a:defRPr/>
            </a:pP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 -25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altLang="ru-RU" sz="3200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ExtraLow</a:t>
            </a:r>
            <a:r>
              <a:rPr lang="en-US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-30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555776" y="1601190"/>
            <a:ext cx="6408712" cy="449210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Система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ионизации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Cold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Plasma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Три комплекта мультифункциональных фильтров тонкой очистки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fontAlgn="t"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Управление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воздушным потоком в 4-х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направлениях.</a:t>
            </a:r>
          </a:p>
          <a:p>
            <a:pPr fontAlgn="t"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Пульт ДУ с подсветкой.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t"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Управление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кондиционером при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помощи смартфона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сети 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WiFi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t"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Производство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GREE. 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0" name="Picture 2" descr="Картинки по запросу тест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196" y="2924944"/>
            <a:ext cx="216023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479" y="1675598"/>
            <a:ext cx="1765671" cy="75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9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813"/>
            <a:ext cx="6156177" cy="684466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988" y="4691765"/>
            <a:ext cx="3044565" cy="20297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821" y="2001360"/>
            <a:ext cx="3441179" cy="25779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0103" y="3766604"/>
            <a:ext cx="1944216" cy="277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7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266086" y="1050936"/>
            <a:ext cx="2374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pc="300" dirty="0" smtClean="0">
                <a:solidFill>
                  <a:srgbClr val="009ABF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AFINA</a:t>
            </a:r>
            <a:endParaRPr lang="ru-RU" sz="4800" b="1" spc="300" dirty="0">
              <a:solidFill>
                <a:srgbClr val="009ABF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603819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Упаковка</a:t>
            </a: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Inverter </a:t>
            </a:r>
            <a:endParaRPr lang="ru-RU" altLang="ru-RU" sz="28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en-US" altLang="ru-RU" sz="2800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altLang="ru-RU" sz="28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 -25</a:t>
            </a:r>
            <a:r>
              <a:rPr lang="ru-RU" altLang="ru-RU" sz="28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altLang="ru-RU" sz="2800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ExtraLow</a:t>
            </a:r>
            <a:r>
              <a:rPr lang="en-US" altLang="ru-RU" sz="28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-30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5949280"/>
            <a:ext cx="79528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8B1C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2022 года все модели маркированы штрих-кодами </a:t>
            </a:r>
            <a:r>
              <a:rPr lang="en-US" sz="2000" b="1" dirty="0" smtClean="0">
                <a:solidFill>
                  <a:srgbClr val="8B1C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EAN-13</a:t>
            </a:r>
            <a:r>
              <a:rPr lang="ru-RU" sz="20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241151"/>
            <a:ext cx="7632848" cy="2261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3648854"/>
            <a:ext cx="7632848" cy="2239668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1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88840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Ассортимент </a:t>
            </a:r>
            <a:endParaRPr lang="en-US" sz="4000" b="1" dirty="0" smtClean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мультисплит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-систем </a:t>
            </a:r>
            <a:endParaRPr lang="en-US" sz="4000" b="1" dirty="0" smtClean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               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’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202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endParaRPr lang="ru-RU" sz="4000" b="1" dirty="0" smtClean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>
                <a:solidFill>
                  <a:schemeClr val="bg1"/>
                </a:solidFill>
              </a:rPr>
              <a:t>71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27"/>
          <a:stretch/>
        </p:blipFill>
        <p:spPr>
          <a:xfrm>
            <a:off x="2483768" y="3284984"/>
            <a:ext cx="2604413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Мультисплит</a:t>
            </a: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-системы</a:t>
            </a: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rgbClr val="009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endParaRPr lang="ru-RU" altLang="ru-RU" sz="2800" dirty="0">
              <a:solidFill>
                <a:srgbClr val="009A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3701232" y="4735555"/>
            <a:ext cx="510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4211960" y="2638195"/>
            <a:ext cx="0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211960" y="2638195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701232" y="4854706"/>
            <a:ext cx="7883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489606" y="3861048"/>
            <a:ext cx="0" cy="993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489606" y="3861048"/>
            <a:ext cx="442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701232" y="5014459"/>
            <a:ext cx="5827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4283968" y="5014459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4283968" y="5806547"/>
            <a:ext cx="648072" cy="84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99848" y="1149401"/>
            <a:ext cx="44109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внутренни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блоки настенного типа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объединение от 2 до 3 внутренних блоков в одной системе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суммарная холодопроизводительность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системы от 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,1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6,3 кВт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96" y="3429000"/>
            <a:ext cx="2997619" cy="21536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748" y="3491832"/>
            <a:ext cx="2779544" cy="12257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542" y="5085184"/>
            <a:ext cx="2779545" cy="12109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543" y="2072023"/>
            <a:ext cx="2779544" cy="95815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195" y="3286048"/>
            <a:ext cx="1097280" cy="1219789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22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Модельный ряд</a:t>
            </a: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rgbClr val="009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289703"/>
              </p:ext>
            </p:extLst>
          </p:nvPr>
        </p:nvGraphicFramePr>
        <p:xfrm>
          <a:off x="323528" y="2538777"/>
          <a:ext cx="2741541" cy="21515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1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7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Наименования</a:t>
                      </a:r>
                      <a:r>
                        <a:rPr lang="ru-RU" baseline="0" dirty="0" smtClean="0"/>
                        <a:t> наружных блоков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2MSHD14F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2MSHD18F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3MSHD21F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704564"/>
              </p:ext>
            </p:extLst>
          </p:nvPr>
        </p:nvGraphicFramePr>
        <p:xfrm>
          <a:off x="3347864" y="2500979"/>
          <a:ext cx="5313388" cy="21893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4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Тип внутреннего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блока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96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Настенные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kern="1200" dirty="0" smtClean="0">
                          <a:effectLst/>
                        </a:rPr>
                        <a:t>KFRI20FW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7960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kern="1200" dirty="0" smtClean="0">
                          <a:effectLst/>
                        </a:rPr>
                        <a:t>KFRI25FW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7960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kern="1200" dirty="0" smtClean="0">
                          <a:effectLst/>
                        </a:rPr>
                        <a:t>KFRI35FW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8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Внешний вид настенных блоков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670" y="1641086"/>
            <a:ext cx="11576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KFRI20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KFRI25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KFRI35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37947" y="1641086"/>
            <a:ext cx="27141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астенные блоки имеют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беспроводной пульт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комплекте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631410"/>
            <a:ext cx="3644213" cy="15875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3212976"/>
            <a:ext cx="3644212" cy="12562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73" y="4840099"/>
            <a:ext cx="3644213" cy="14148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210236"/>
            <a:ext cx="666698" cy="178503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0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966189" cy="1386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</a:t>
            </a:r>
            <a:r>
              <a:rPr lang="en-US" altLang="ru-RU" sz="2800" dirty="0" err="1" smtClean="0">
                <a:solidFill>
                  <a:srgbClr val="009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</a:t>
            </a: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стандартных </a:t>
            </a:r>
            <a:r>
              <a:rPr lang="ru-RU" altLang="ru-RU" sz="28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multi</a:t>
            </a: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57443"/>
              </p:ext>
            </p:extLst>
          </p:nvPr>
        </p:nvGraphicFramePr>
        <p:xfrm>
          <a:off x="261997" y="1340766"/>
          <a:ext cx="8486469" cy="48245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37995">
                  <a:extLst>
                    <a:ext uri="{9D8B030D-6E8A-4147-A177-3AD203B41FA5}">
                      <a16:colId xmlns:a16="http://schemas.microsoft.com/office/drawing/2014/main" val="29422496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958577490"/>
                    </a:ext>
                  </a:extLst>
                </a:gridCol>
                <a:gridCol w="2160242">
                  <a:extLst>
                    <a:ext uri="{9D8B030D-6E8A-4147-A177-3AD203B41FA5}">
                      <a16:colId xmlns:a16="http://schemas.microsoft.com/office/drawing/2014/main" val="463695526"/>
                    </a:ext>
                  </a:extLst>
                </a:gridCol>
              </a:tblGrid>
              <a:tr h="457209">
                <a:tc>
                  <a:txBody>
                    <a:bodyPr/>
                    <a:lstStyle/>
                    <a:p>
                      <a:endParaRPr lang="ru-RU" sz="14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9ABF"/>
                          </a:solidFill>
                          <a:latin typeface="+mn-lt"/>
                        </a:rPr>
                        <a:t>Afina</a:t>
                      </a:r>
                      <a:r>
                        <a:rPr lang="en-US" sz="1400" b="1" dirty="0" smtClean="0">
                          <a:solidFill>
                            <a:srgbClr val="009ABF"/>
                          </a:solidFill>
                          <a:latin typeface="+mn-lt"/>
                        </a:rPr>
                        <a:t> multi </a:t>
                      </a:r>
                      <a:endParaRPr lang="ru-RU" sz="1400" b="1" dirty="0">
                        <a:solidFill>
                          <a:srgbClr val="009ABF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9E0B0E"/>
                          </a:solidFill>
                          <a:latin typeface="+mn-lt"/>
                        </a:rPr>
                        <a:t>Basic multi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986"/>
                  </a:ext>
                </a:extLst>
              </a:tr>
              <a:tr h="887666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Типы внутренних блоков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холодопроизводительность, кВт /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Макс. кол-во внутренних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блоков в системе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Только настенные /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2,0 – 3,5 /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u="sng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u="sng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Настенные, канальные, кассетные / 2,1 – 7,1</a:t>
                      </a:r>
                      <a:r>
                        <a:rPr lang="ru-RU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ru-RU" sz="1600" b="1" u="sng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600" b="1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806894"/>
                  </a:ext>
                </a:extLst>
              </a:tr>
              <a:tr h="674539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3d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управление воздушным потоком с пульта ДУ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35218"/>
                  </a:ext>
                </a:extLst>
              </a:tr>
              <a:tr h="6773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Пульт ДУ с подсветкой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18897"/>
                  </a:ext>
                </a:extLst>
              </a:tr>
              <a:tr h="677357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Трехступенчатая очистка воздуха у настенных блоков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912220"/>
                  </a:ext>
                </a:extLst>
              </a:tr>
              <a:tr h="50936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Марка компрессора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GMCC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GREE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483512"/>
                  </a:ext>
                </a:extLst>
              </a:tr>
              <a:tr h="466018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Покрытие теплообменника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Gold fin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Blue fin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6457082"/>
                  </a:ext>
                </a:extLst>
              </a:tr>
              <a:tr h="4750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Производство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Hisense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Gree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49736"/>
                  </a:ext>
                </a:extLst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5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O:\Documents\M10\ДМ\ОБМЕН_ФАЙЛАМИ\Иванова\Pioneer\презентация Pioneer\KСMS-B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378764"/>
            <a:ext cx="2736304" cy="19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:\Documents\M10\ДМ\ОБМЕН_ФАЙЛАМИ\Иванова\Pioneer\презентация Pioneer\KDMS-B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5941" y="5315741"/>
            <a:ext cx="2884487" cy="146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3006" y="236425"/>
            <a:ext cx="6182213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Мультисплит</a:t>
            </a: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-системы </a:t>
            </a: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</a:t>
            </a: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defRPr/>
            </a:pPr>
            <a:r>
              <a:rPr lang="en-US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MSHD</a:t>
            </a:r>
            <a:r>
              <a:rPr lang="ru-RU" sz="28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3730427" y="4930265"/>
            <a:ext cx="510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4241155" y="2832905"/>
            <a:ext cx="0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241155" y="2832905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730427" y="5049416"/>
            <a:ext cx="7883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518801" y="4365104"/>
            <a:ext cx="0" cy="684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518801" y="4365104"/>
            <a:ext cx="7012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730427" y="5209169"/>
            <a:ext cx="5827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4313163" y="5209169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4313163" y="6001257"/>
            <a:ext cx="6188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47746" y="1606341"/>
            <a:ext cx="44109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">
              <a:buFontTx/>
              <a:buChar char="-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типа внутренних блоков </a:t>
            </a:r>
          </a:p>
          <a:p>
            <a:pPr marL="285750" indent="-285750" fontAlgn="b">
              <a:buFontTx/>
              <a:buChar char="-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объединение от 2 до 5 внутренних блоков в одной системе </a:t>
            </a:r>
          </a:p>
          <a:p>
            <a:pPr marL="285750" indent="-285750" fontAlgn="b">
              <a:buFontTx/>
              <a:buChar char="-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суммарная холодопроизводительность системы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4 до 20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кВт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76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72" y="3489735"/>
            <a:ext cx="2974851" cy="2180078"/>
          </a:xfrm>
          <a:prstGeom prst="rect">
            <a:avLst/>
          </a:prstGeom>
        </p:spPr>
      </p:pic>
      <p:pic>
        <p:nvPicPr>
          <p:cNvPr id="11" name="Picture 4" descr="http://uel.d.alkohost.ru/upload/iblock/77b/77bcb2fae992f03162a30749cd46d477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7253" y="2106695"/>
            <a:ext cx="292186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8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Модельный ряд </a:t>
            </a:r>
            <a:r>
              <a:rPr lang="en-US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MSHD</a:t>
            </a:r>
            <a:r>
              <a:rPr 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362810"/>
              </p:ext>
            </p:extLst>
          </p:nvPr>
        </p:nvGraphicFramePr>
        <p:xfrm>
          <a:off x="261995" y="1652191"/>
          <a:ext cx="2803074" cy="41667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03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7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Наименования</a:t>
                      </a:r>
                      <a:r>
                        <a:rPr lang="ru-RU" baseline="0" dirty="0" smtClean="0"/>
                        <a:t> наружных блоков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2MSHD14B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2MSHD18B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3MSHD21B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3MSHD24B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4MSHD28B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4MSHD36B-&gt;4MSHD36B1*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5MSHD42B-&gt;5MSHD42B1*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791675"/>
              </p:ext>
            </p:extLst>
          </p:nvPr>
        </p:nvGraphicFramePr>
        <p:xfrm>
          <a:off x="3347864" y="1614393"/>
          <a:ext cx="5313388" cy="48644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3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Тип внутреннего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блока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00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Кассетные компактные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KCMS12B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TC03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KCMS18B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TC03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00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Кассетные полноразмерные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KCMS24B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TC0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008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Канальные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KDMS09B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KDMS12B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KDMS18B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KDMS24B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008">
                <a:tc rowSpan="5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Настенные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KFRI20LW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KFRI25LW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KFRI35LW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KFRI50LW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KFRI70LW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9431" y="5860685"/>
            <a:ext cx="3373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габариты стали компактнее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2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Внешний вид</a:t>
            </a:r>
            <a:b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наружных блоков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86" y="2049399"/>
            <a:ext cx="2232248" cy="16358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35" y="4263466"/>
            <a:ext cx="2782416" cy="20390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431612"/>
            <a:ext cx="2721176" cy="293109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75938" y="2034826"/>
            <a:ext cx="1407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B1C19"/>
                </a:solidFill>
              </a:rPr>
              <a:t>4MSHD36B</a:t>
            </a:r>
            <a:endParaRPr lang="en-US" b="1" dirty="0">
              <a:solidFill>
                <a:srgbClr val="8B1C19"/>
              </a:solidFill>
            </a:endParaRPr>
          </a:p>
          <a:p>
            <a:r>
              <a:rPr lang="en-US" b="1" dirty="0" smtClean="0">
                <a:solidFill>
                  <a:srgbClr val="8B1C19"/>
                </a:solidFill>
              </a:rPr>
              <a:t>5MSHD42B</a:t>
            </a:r>
            <a:endParaRPr lang="en-US" b="1" dirty="0">
              <a:solidFill>
                <a:srgbClr val="8B1C1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2544168"/>
            <a:ext cx="1268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B1C19"/>
                </a:solidFill>
              </a:rPr>
              <a:t>2MSHD14B</a:t>
            </a:r>
            <a:endParaRPr lang="ru-RU" b="1" dirty="0" smtClean="0">
              <a:solidFill>
                <a:srgbClr val="8B1C19"/>
              </a:solidFill>
            </a:endParaRPr>
          </a:p>
          <a:p>
            <a:r>
              <a:rPr lang="en-US" b="1" dirty="0" smtClean="0">
                <a:solidFill>
                  <a:srgbClr val="8B1C19"/>
                </a:solidFill>
              </a:rPr>
              <a:t>2MSHD1</a:t>
            </a:r>
            <a:r>
              <a:rPr lang="ru-RU" b="1" dirty="0" smtClean="0">
                <a:solidFill>
                  <a:srgbClr val="8B1C19"/>
                </a:solidFill>
              </a:rPr>
              <a:t>8</a:t>
            </a:r>
            <a:r>
              <a:rPr lang="en-US" b="1" dirty="0" smtClean="0">
                <a:solidFill>
                  <a:srgbClr val="8B1C19"/>
                </a:solidFill>
              </a:rPr>
              <a:t>B</a:t>
            </a:r>
            <a:endParaRPr lang="ru-RU" b="1" dirty="0">
              <a:solidFill>
                <a:srgbClr val="8B1C19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4732" y="4426011"/>
            <a:ext cx="1349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B1C19"/>
                </a:solidFill>
              </a:rPr>
              <a:t>3MSHD24B</a:t>
            </a:r>
            <a:endParaRPr lang="en-US" b="1" dirty="0">
              <a:solidFill>
                <a:srgbClr val="8B1C19"/>
              </a:solidFill>
            </a:endParaRPr>
          </a:p>
          <a:p>
            <a:r>
              <a:rPr lang="en-US" b="1" dirty="0">
                <a:solidFill>
                  <a:srgbClr val="8B1C19"/>
                </a:solidFill>
              </a:rPr>
              <a:t>4MSHD28B</a:t>
            </a:r>
            <a:endParaRPr lang="ru-RU" b="1" dirty="0">
              <a:solidFill>
                <a:srgbClr val="8B1C19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725" y="4368280"/>
            <a:ext cx="3007765" cy="216024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573870" y="4665900"/>
            <a:ext cx="1407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B1C19"/>
                </a:solidFill>
              </a:rPr>
              <a:t>4MSHD36B1</a:t>
            </a:r>
            <a:endParaRPr lang="en-US" b="1" dirty="0">
              <a:solidFill>
                <a:srgbClr val="8B1C19"/>
              </a:solidFill>
            </a:endParaRPr>
          </a:p>
          <a:p>
            <a:r>
              <a:rPr lang="en-US" b="1" dirty="0" smtClean="0">
                <a:solidFill>
                  <a:srgbClr val="8B1C19"/>
                </a:solidFill>
              </a:rPr>
              <a:t>5MSHD42B1</a:t>
            </a:r>
            <a:endParaRPr lang="en-US" b="1" dirty="0">
              <a:solidFill>
                <a:srgbClr val="8B1C19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898" y="4728609"/>
            <a:ext cx="360040" cy="76565"/>
          </a:xfrm>
          <a:prstGeom prst="rect">
            <a:avLst/>
          </a:prstGeom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7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Внешний вид</a:t>
            </a:r>
            <a:b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u="sng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кассетных блоков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Панель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2664296"/>
            <a:ext cx="3429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75" y="2664296"/>
            <a:ext cx="4572000" cy="3429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44670" y="1382558"/>
            <a:ext cx="17853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KCMS12B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+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TC03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KCMS18B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+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TC03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KCMS24B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+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TC0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81555" y="1381589"/>
            <a:ext cx="26666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ассетные блоки имеют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беспроводной пульт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комплекте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100" name="Picture 4" descr="http://uel.d.alkohost.ru/upload/iblock/ba6/ba6a9bbbf61934ffe721e8786092613a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085429"/>
            <a:ext cx="1488666" cy="148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5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9551" y="97910"/>
            <a:ext cx="3090321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9552" y="1144035"/>
            <a:ext cx="528234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Линейка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неинверторных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настенных сплит-систем 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от 2,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 до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кВт:</a:t>
            </a:r>
          </a:p>
          <a:p>
            <a:pPr fontAlgn="b"/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KFR20FW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KOR20FW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KFR25FW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KOR25FW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KFR35FW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KOR35FW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51" y="3719342"/>
            <a:ext cx="5201963" cy="21123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850372"/>
            <a:ext cx="3931568" cy="17127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3944581"/>
            <a:ext cx="981944" cy="2629076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8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255" y="385448"/>
            <a:ext cx="1259745" cy="6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8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Внешний вид</a:t>
            </a:r>
            <a:b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u="sng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канальных блоков</a:t>
            </a:r>
            <a:endParaRPr lang="ru-RU" altLang="ru-RU" sz="3200" u="sng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670" y="1652607"/>
            <a:ext cx="11320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KDMS09B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KDMS12B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KDMS18B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KDMS24B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146" name="Picture 2" descr="O:\Documents\M10\ДМ\ОБМЕН_ФАЙЛАМИ\Иванова\Pioneer\презентация Pioneer\KDMS-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689" y="2826208"/>
            <a:ext cx="4989705" cy="360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51639" y="1762747"/>
            <a:ext cx="30360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анальные блоки имеют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беспроводной и проводной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пульты в комплекте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148" name="Picture 4" descr="http://uel.d.alkohost.ru/upload/iblock/629/62944a637044541fabcc2bfedd8f1449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911" y="3501008"/>
            <a:ext cx="1610951" cy="161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uel.d.alkohost.ru/upload/iblock/ba6/ba6a9bbbf61934ffe721e8786092613a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364270"/>
            <a:ext cx="1488666" cy="148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4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Внешний вид</a:t>
            </a:r>
            <a:b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u="sng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настенных блоков</a:t>
            </a:r>
            <a:endParaRPr lang="ru-RU" altLang="ru-RU" sz="3200" u="sng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670" y="1389173"/>
            <a:ext cx="113685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KFRI20LW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KFRI25LW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KFRI35LW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KFRI50LW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KFRI70LW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1666172"/>
            <a:ext cx="27141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астенные блоки имеют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беспроводной пульт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комплекте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170" name="Picture 2" descr="http://uel.d.alkohost.ru/upload/iblock/bd0/bd0817e38f2728e72b5e8206936fe0f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258722"/>
            <a:ext cx="1738230" cy="17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O:\Documents\M10\ДМ\ОБМЕН_ФАЙЛАМИ\Иванова\Pioneer\презентация Pioneer\KFRI-LW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704" y="2377057"/>
            <a:ext cx="4344144" cy="291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uel.d.alkohost.ru/upload/iblock/e66/e66b8c9cb4eceb57d09edd4eb5c6d96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704" y="4138855"/>
            <a:ext cx="4344144" cy="291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223" y="3356992"/>
            <a:ext cx="2520280" cy="238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6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сертификат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04" y="1692091"/>
            <a:ext cx="51125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cs typeface="Arial" panose="020B0604020202020204" pitchFamily="34" charset="0"/>
              </a:rPr>
              <a:t>Мультиплит</a:t>
            </a:r>
            <a:r>
              <a:rPr lang="ru-RU" sz="2800" dirty="0" smtClean="0">
                <a:cs typeface="Arial" panose="020B0604020202020204" pitchFamily="34" charset="0"/>
              </a:rPr>
              <a:t>-системы</a:t>
            </a:r>
            <a:br>
              <a:rPr lang="ru-RU" sz="2800" dirty="0" smtClean="0">
                <a:cs typeface="Arial" panose="020B0604020202020204" pitchFamily="34" charset="0"/>
              </a:rPr>
            </a:br>
            <a:r>
              <a:rPr lang="en-US" sz="2800" dirty="0" smtClean="0">
                <a:cs typeface="Arial" panose="020B0604020202020204" pitchFamily="34" charset="0"/>
              </a:rPr>
              <a:t>Pioneer </a:t>
            </a:r>
            <a:r>
              <a:rPr lang="en-US" sz="2800" b="1" dirty="0" smtClean="0">
                <a:solidFill>
                  <a:srgbClr val="000000"/>
                </a:solidFill>
              </a:rPr>
              <a:t>MSHD</a:t>
            </a:r>
            <a:r>
              <a:rPr lang="ru-RU" sz="2800" b="1" dirty="0" smtClean="0">
                <a:solidFill>
                  <a:srgbClr val="000000"/>
                </a:solidFill>
              </a:rPr>
              <a:t>-</a:t>
            </a:r>
            <a:r>
              <a:rPr lang="en-US" sz="2800" b="1" dirty="0" smtClean="0">
                <a:solidFill>
                  <a:srgbClr val="000000"/>
                </a:solidFill>
              </a:rPr>
              <a:t>B</a:t>
            </a:r>
            <a:endParaRPr lang="ru-RU" sz="2800" dirty="0" smtClean="0"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cs typeface="Arial" panose="020B0604020202020204" pitchFamily="34" charset="0"/>
              </a:rPr>
              <a:t>можно использовать в: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 smtClean="0">
                <a:cs typeface="Arial" panose="020B0604020202020204" pitchFamily="34" charset="0"/>
              </a:rPr>
              <a:t>жилых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 smtClean="0">
                <a:cs typeface="Arial" panose="020B0604020202020204" pitchFamily="34" charset="0"/>
              </a:rPr>
              <a:t>детских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 smtClean="0">
                <a:cs typeface="Arial" panose="020B0604020202020204" pitchFamily="34" charset="0"/>
              </a:rPr>
              <a:t>дошкольных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 smtClean="0">
                <a:cs typeface="Arial" panose="020B0604020202020204" pitchFamily="34" charset="0"/>
              </a:rPr>
              <a:t>школьных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 smtClean="0">
                <a:cs typeface="Arial" panose="020B0604020202020204" pitchFamily="34" charset="0"/>
              </a:rPr>
              <a:t>общеобразовательных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 smtClean="0">
                <a:cs typeface="Arial" panose="020B0604020202020204" pitchFamily="34" charset="0"/>
              </a:rPr>
              <a:t>медицинских учреждениях</a:t>
            </a:r>
            <a:endParaRPr lang="ru-RU" sz="2800" dirty="0"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172" y="1137517"/>
            <a:ext cx="3904777" cy="5493268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94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1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87966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Ассортимент </a:t>
            </a:r>
            <a:r>
              <a:rPr lang="ru-RU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полупромышленнных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сплит-систем                    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’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202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</a:t>
            </a:r>
          </a:p>
          <a:p>
            <a:pPr algn="ctr"/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endParaRPr lang="ru-RU" sz="4000" b="1" dirty="0" smtClean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>
                <a:solidFill>
                  <a:schemeClr val="bg1"/>
                </a:solidFill>
              </a:rPr>
              <a:t>83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27"/>
          <a:stretch/>
        </p:blipFill>
        <p:spPr>
          <a:xfrm>
            <a:off x="4487867" y="3284984"/>
            <a:ext cx="2604413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8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Модельный ряд </a:t>
            </a:r>
            <a:r>
              <a:rPr lang="ru-RU" altLang="ru-RU" sz="32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неинверторных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сплит-систем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755653"/>
              </p:ext>
            </p:extLst>
          </p:nvPr>
        </p:nvGraphicFramePr>
        <p:xfrm>
          <a:off x="296477" y="1253421"/>
          <a:ext cx="2803074" cy="31591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03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7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Наименования</a:t>
                      </a:r>
                      <a:r>
                        <a:rPr lang="ru-RU" baseline="0" dirty="0" smtClean="0"/>
                        <a:t> наружных блоков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KON18GV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KON24GV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KON36GV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KON48GV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KON60GV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735565"/>
              </p:ext>
            </p:extLst>
          </p:nvPr>
        </p:nvGraphicFramePr>
        <p:xfrm>
          <a:off x="3419872" y="1241150"/>
          <a:ext cx="5313388" cy="48644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3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Тип внутреннего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блока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00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Кассетные компактные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KFC18GV+TC03V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008">
                <a:tc row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Кассетные полноразмерные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GV+TC0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GV+TC0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GV+TC0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GV+TC0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00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Канальные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KFD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KFD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KFD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008">
                <a:tc rowSpan="4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Напольно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-подпотолочные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KFF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KFF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KFF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KFF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96478" y="4869160"/>
            <a:ext cx="2803074" cy="1008112"/>
          </a:xfrm>
          <a:prstGeom prst="roundRect">
            <a:avLst/>
          </a:prstGeom>
          <a:solidFill>
            <a:srgbClr val="880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Выводятся из портфеля!</a:t>
            </a:r>
          </a:p>
          <a:p>
            <a:pPr algn="ctr">
              <a:defRPr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Поставка возможна только под заказ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35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KON-GV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://uel.d.alkohost.ru/upload/resize_cache/iblock/a3c/1600_900_1/a3c32417ab58d52ee5e5eeefb7272deb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934" y="1943906"/>
            <a:ext cx="5760640" cy="45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s://4.imimg.com/data4/WG/GV/ANDROID-6249203/product-500x500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241150"/>
            <a:ext cx="1627783" cy="6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8831" y="1030428"/>
            <a:ext cx="5822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неинверторных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сплит-систем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4,8 до 15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36296" y="2996952"/>
            <a:ext cx="112556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KON18GV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KON24GV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KON36GV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KON48GV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KON60GV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8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2268" y="114417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Кассетные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KFC-GV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7" name="Picture 5" descr="https://4.imimg.com/data4/WG/GV/ANDROID-6249203/product-500x500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241150"/>
            <a:ext cx="1627783" cy="6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89019" y="1931330"/>
            <a:ext cx="3525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кассетные блоки имеют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беспроводной пульт в комплекте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241" y="1670997"/>
            <a:ext cx="17701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KFC18GV+TC03V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GV+TC0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36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GV+TC0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48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GV+TC0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45" name="Picture 5" descr="http://uel.d.alkohost.ru/upload/resize_cache/iblock/4cb/1600_900_1/4cbf9c49345b7b5a374989b761673fa0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976" y="2882714"/>
            <a:ext cx="5184576" cy="387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://uel.d.alkohost.ru/upload/resize_cache/iblock/d98/1600_900_1/d981aa8b89381f366d8d2fd99abbddba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3068960"/>
            <a:ext cx="147184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449" y="1018150"/>
            <a:ext cx="574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неинверторных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сплит-систем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от 4,8 до 15 кВт: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24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2268" y="114417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Кассетные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KFC-GV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Панель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TC-V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7" name="Picture 5" descr="https://4.imimg.com/data4/WG/GV/ANDROID-6249203/product-500x500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241150"/>
            <a:ext cx="1627783" cy="6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588" y="2579669"/>
            <a:ext cx="3488475" cy="34884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68" y="2604821"/>
            <a:ext cx="4617764" cy="346332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18454" y="1265706"/>
            <a:ext cx="22985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Компактный блок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панель 620 х 620 мм </a:t>
            </a: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KFC18GV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TC03V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1241149"/>
            <a:ext cx="37755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Полноразмерный блок,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панель 950 х 950 мм</a:t>
            </a: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48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36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60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8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2268" y="114417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Канальные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KFD-GV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7" name="Picture 5" descr="https://4.imimg.com/data4/WG/GV/ANDROID-6249203/product-500x500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241150"/>
            <a:ext cx="1627783" cy="6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04085" y="2923440"/>
            <a:ext cx="2703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канальные блоки имеют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проводной пульт</a:t>
            </a:r>
            <a:b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комплекте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6449" y="1772816"/>
            <a:ext cx="10795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KFD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KFD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36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KFD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48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712" y="5061147"/>
            <a:ext cx="4824536" cy="17373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528" y="4077072"/>
            <a:ext cx="3707824" cy="1513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550" y="3140968"/>
            <a:ext cx="2916324" cy="112661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42268" y="1038988"/>
            <a:ext cx="574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неинверторных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сплит-систем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от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7,0 </a:t>
            </a:r>
            <a:r>
              <a:rPr lang="ru-RU" b="1">
                <a:solidFill>
                  <a:schemeClr val="tx1">
                    <a:lumMod val="65000"/>
                    <a:lumOff val="35000"/>
                  </a:schemeClr>
                </a:solidFill>
              </a:rPr>
              <a:t>до </a:t>
            </a:r>
            <a:r>
              <a:rPr lang="ru-RU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14,6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кВт: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349" y="2174398"/>
            <a:ext cx="2173497" cy="2173497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49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2268" y="114417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Напольно-подпотолочные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KFF-GV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7" name="Picture 5" descr="https://4.imimg.com/data4/WG/GV/ANDROID-6249203/product-500x500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241150"/>
            <a:ext cx="1627783" cy="6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543" y="4576224"/>
            <a:ext cx="3358224" cy="201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703" y="2944763"/>
            <a:ext cx="3707904" cy="149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10765" y="1263074"/>
            <a:ext cx="574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неинверторных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сплит-систем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от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7,0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15 кВт:</a:t>
            </a:r>
          </a:p>
        </p:txBody>
      </p:sp>
      <p:pic>
        <p:nvPicPr>
          <p:cNvPr id="15" name="Picture 7" descr="http://uel.d.alkohost.ru/upload/resize_cache/iblock/d98/1600_900_1/d981aa8b89381f366d8d2fd99abbddba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2673709"/>
            <a:ext cx="147184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89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05381" y="3690662"/>
            <a:ext cx="30146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апольно-подпотолочные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блоки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имеют 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беспроводной пульт</a:t>
            </a:r>
            <a:b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комплекте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099" y="1931330"/>
            <a:ext cx="10795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KFF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36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KFF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48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KFF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323528" y="91645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Универсальный дизайн</a:t>
            </a:r>
            <a:endParaRPr lang="ru-RU" altLang="ru-RU" sz="28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9891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Гладкая белая глянцевая панель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декоративные элементы по бокам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вокруг жалюзи.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8216"/>
            <a:ext cx="4536504" cy="3851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1499" y="1667911"/>
            <a:ext cx="3723402" cy="457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сертификат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5421" y="1784960"/>
            <a:ext cx="51692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Полупромышленные 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сплит-системы </a:t>
            </a:r>
            <a:r>
              <a:rPr lang="en-US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можно использовать в: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жилых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дошкольных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школьных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медицинских учреждениях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7516" y="1187624"/>
            <a:ext cx="3576529" cy="5198229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0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Модельный ряд инверторных сплит-систем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34076"/>
              </p:ext>
            </p:extLst>
          </p:nvPr>
        </p:nvGraphicFramePr>
        <p:xfrm>
          <a:off x="296477" y="1253421"/>
          <a:ext cx="2803074" cy="31591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03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7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Наименования</a:t>
                      </a:r>
                      <a:r>
                        <a:rPr lang="ru-RU" baseline="0" dirty="0" smtClean="0"/>
                        <a:t> наружных блоков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822148"/>
              </p:ext>
            </p:extLst>
          </p:nvPr>
        </p:nvGraphicFramePr>
        <p:xfrm>
          <a:off x="3419872" y="1241150"/>
          <a:ext cx="5313388" cy="52344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3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Тип внутреннего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блока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00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Кассетные компактные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18GV+TC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03V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008">
                <a:tc row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Кассетные полноразмерные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I24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GV+TC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I36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GV+TC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I48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GV+TC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I60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GV+TC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008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Канальные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KFD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I24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KFD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I36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KFD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I48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KFD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I60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361493"/>
                  </a:ext>
                </a:extLst>
              </a:tr>
              <a:tr h="370008">
                <a:tc rowSpan="4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Напольно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-подпотолочные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KFF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I24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KFF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I36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KFF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I48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KFF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I60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96478" y="4869160"/>
            <a:ext cx="2803074" cy="1008112"/>
          </a:xfrm>
          <a:prstGeom prst="roundRect">
            <a:avLst/>
          </a:prstGeom>
          <a:solidFill>
            <a:srgbClr val="880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Новинка 2024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9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8831" y="1030428"/>
            <a:ext cx="518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инверторных сплит-систем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5,1 до 16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08104" y="2405787"/>
            <a:ext cx="33843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KON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(1/220-240/50)</a:t>
            </a:r>
          </a:p>
          <a:p>
            <a:pPr font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KON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24GV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(1/220-240/50)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KON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36GV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(1/220-240/50)</a:t>
            </a:r>
          </a:p>
          <a:p>
            <a:pPr fontAlgn="ctr"/>
            <a:r>
              <a:rPr lang="en-US" b="1" dirty="0">
                <a:solidFill>
                  <a:srgbClr val="951E1B"/>
                </a:solidFill>
                <a:ea typeface="+mj-ea"/>
                <a:cs typeface="Arial" panose="020B0604020202020204" pitchFamily="34" charset="0"/>
              </a:rPr>
              <a:t>KON</a:t>
            </a:r>
            <a:r>
              <a:rPr lang="ru-RU" b="1" dirty="0">
                <a:solidFill>
                  <a:srgbClr val="951E1B"/>
                </a:solidFill>
                <a:ea typeface="+mj-ea"/>
                <a:cs typeface="Arial" panose="020B0604020202020204" pitchFamily="34" charset="0"/>
              </a:rPr>
              <a:t>I</a:t>
            </a:r>
            <a:r>
              <a:rPr lang="en-US" b="1" dirty="0">
                <a:solidFill>
                  <a:srgbClr val="951E1B"/>
                </a:solidFill>
                <a:ea typeface="+mj-ea"/>
                <a:cs typeface="Arial" panose="020B0604020202020204" pitchFamily="34" charset="0"/>
              </a:rPr>
              <a:t>48GV</a:t>
            </a:r>
            <a:r>
              <a:rPr lang="ru-RU" b="1" dirty="0">
                <a:solidFill>
                  <a:srgbClr val="951E1B"/>
                </a:solidFill>
                <a:ea typeface="+mj-ea"/>
                <a:cs typeface="Arial" panose="020B0604020202020204" pitchFamily="34" charset="0"/>
              </a:rPr>
              <a:t> (1/220-240/50)</a:t>
            </a:r>
          </a:p>
          <a:p>
            <a:pPr fontAlgn="ctr"/>
            <a:r>
              <a:rPr lang="en-US" b="1" dirty="0">
                <a:solidFill>
                  <a:srgbClr val="951E1B"/>
                </a:solidFill>
                <a:ea typeface="+mj-ea"/>
                <a:cs typeface="Arial" panose="020B0604020202020204" pitchFamily="34" charset="0"/>
              </a:rPr>
              <a:t>KON</a:t>
            </a:r>
            <a:r>
              <a:rPr lang="ru-RU" b="1" dirty="0">
                <a:solidFill>
                  <a:srgbClr val="951E1B"/>
                </a:solidFill>
                <a:ea typeface="+mj-ea"/>
                <a:cs typeface="Arial" panose="020B0604020202020204" pitchFamily="34" charset="0"/>
              </a:rPr>
              <a:t>I</a:t>
            </a:r>
            <a:r>
              <a:rPr lang="en-US" b="1" dirty="0">
                <a:solidFill>
                  <a:srgbClr val="951E1B"/>
                </a:solidFill>
                <a:ea typeface="+mj-ea"/>
                <a:cs typeface="Arial" panose="020B0604020202020204" pitchFamily="34" charset="0"/>
              </a:rPr>
              <a:t>60GV</a:t>
            </a:r>
            <a:r>
              <a:rPr lang="ru-RU" b="1" dirty="0">
                <a:solidFill>
                  <a:srgbClr val="951E1B"/>
                </a:solidFill>
                <a:ea typeface="+mj-ea"/>
                <a:cs typeface="Arial" panose="020B0604020202020204" pitchFamily="34" charset="0"/>
              </a:rPr>
              <a:t> (1/220-240/50)</a:t>
            </a: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48G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(3/380-415/50)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60G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(3/380-415/50)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204864"/>
            <a:ext cx="4519930" cy="331236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508104" y="4525548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b="1" u="sng" dirty="0" smtClean="0">
                <a:solidFill>
                  <a:srgbClr val="951E1B"/>
                </a:solidFill>
                <a:ea typeface="+mj-ea"/>
                <a:cs typeface="Arial" panose="020B0604020202020204" pitchFamily="34" charset="0"/>
              </a:rPr>
              <a:t>Ожидаются в начале июля:</a:t>
            </a:r>
            <a:endParaRPr lang="ru-RU" b="1" u="sng" dirty="0">
              <a:solidFill>
                <a:srgbClr val="951E1B"/>
              </a:solidFill>
              <a:ea typeface="+mj-ea"/>
              <a:cs typeface="Arial" panose="020B0604020202020204" pitchFamily="34" charset="0"/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KFCI48GV/KONI48GV/TCI04V</a:t>
            </a: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KFCI60GV/KONI60GV/TCI04V</a:t>
            </a: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KFDI24GV/KONI24GV</a:t>
            </a: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KFDI60GV/KONI60GV</a:t>
            </a:r>
          </a:p>
          <a:p>
            <a:pPr font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KFFI48GV/KONI48GV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2268" y="114417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Кассетные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8350" y="2029215"/>
            <a:ext cx="1802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кассетные блоки имеют 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беспроводной пульт</a:t>
            </a:r>
            <a:b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комплекте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241" y="1670997"/>
            <a:ext cx="21275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18GV+TC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03V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I24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GV+TC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I36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GV+TC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I48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GV+TC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I60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GV+TC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45" name="Picture 5" descr="http://uel.d.alkohost.ru/upload/resize_cache/iblock/4cb/1600_900_1/4cbf9c49345b7b5a374989b761673fa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540" y="2900418"/>
            <a:ext cx="5184576" cy="387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449" y="1018150"/>
            <a:ext cx="574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инверторных сплит-систем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от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5,1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15,4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s://uel.ru/upload/iblock/de2/ewuji68pihzpaess7fjeyatb5891lc7v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0280" y="1436097"/>
            <a:ext cx="129614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763415" y="4410577"/>
            <a:ext cx="3080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b="1" dirty="0" smtClean="0">
                <a:solidFill>
                  <a:srgbClr val="951E1B"/>
                </a:solidFill>
                <a:ea typeface="+mj-ea"/>
                <a:cs typeface="Arial" panose="020B0604020202020204" pitchFamily="34" charset="0"/>
              </a:rPr>
              <a:t>Ожидаются в начале июля:</a:t>
            </a:r>
            <a:endParaRPr lang="ru-RU" b="1" dirty="0">
              <a:solidFill>
                <a:srgbClr val="951E1B"/>
              </a:solidFill>
              <a:ea typeface="+mj-ea"/>
              <a:cs typeface="Arial" panose="020B0604020202020204" pitchFamily="34" charset="0"/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KFCI48GV/KONI48GV/TCI04V</a:t>
            </a:r>
          </a:p>
          <a:p>
            <a:pPr font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KFCI60GV/KONI60GV/TCI04V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7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2268" y="114417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Кассетные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Панель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588" y="2579669"/>
            <a:ext cx="3488475" cy="34884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68" y="2604821"/>
            <a:ext cx="4617764" cy="346332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18454" y="1265706"/>
            <a:ext cx="22985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Компактный блок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панель 620 х 620 мм </a:t>
            </a: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03V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1241149"/>
            <a:ext cx="40560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Полноразмерный блок,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панель 950 х 950 мм</a:t>
            </a: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I24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   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I48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I36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   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I60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14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2268" y="114417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Канальные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KFD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02953" y="2136416"/>
            <a:ext cx="2240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канальные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блоки имеют проводной пульт в комплекте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6449" y="1772816"/>
            <a:ext cx="11405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KFD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I24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KFD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I36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KFD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I48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712" y="5061147"/>
            <a:ext cx="4824536" cy="17373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528" y="4077072"/>
            <a:ext cx="3707824" cy="1513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550" y="3140968"/>
            <a:ext cx="2916324" cy="112661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42268" y="1038988"/>
            <a:ext cx="574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инверторных сплит-систем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от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7,1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16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кВт: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593159" y="3784718"/>
            <a:ext cx="3080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b="1" dirty="0" smtClean="0">
                <a:solidFill>
                  <a:srgbClr val="951E1B"/>
                </a:solidFill>
                <a:ea typeface="+mj-ea"/>
                <a:cs typeface="Arial" panose="020B0604020202020204" pitchFamily="34" charset="0"/>
              </a:rPr>
              <a:t>Ожидаются в начале июля:</a:t>
            </a:r>
            <a:endParaRPr lang="ru-RU" b="1" dirty="0">
              <a:solidFill>
                <a:srgbClr val="951E1B"/>
              </a:solidFill>
              <a:ea typeface="+mj-ea"/>
              <a:cs typeface="Arial" panose="020B0604020202020204" pitchFamily="34" charset="0"/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KFDI24GV/KONI24GV</a:t>
            </a: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KFDI60GV/KONI60GV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95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907" y="1778314"/>
            <a:ext cx="2438019" cy="17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8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2268" y="114417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Напольно-подпотолочные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KFF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54605" y="2065251"/>
            <a:ext cx="27985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напольно-подпотолочные</a:t>
            </a:r>
            <a:b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блоки имеют 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беспроводной пульт</a:t>
            </a:r>
            <a:b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комплекте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099" y="1931330"/>
            <a:ext cx="11004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KFF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I24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KFF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I36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KFF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I48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KFF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I60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771" y="4576224"/>
            <a:ext cx="3358224" cy="201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790" y="3032551"/>
            <a:ext cx="3707904" cy="149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10765" y="1263074"/>
            <a:ext cx="574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инверторных сплит-систем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от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7,1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16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uel.ru/upload/iblock/de2/ewuji68pihzpaess7fjeyatb5891lc7v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5346" y="1257657"/>
            <a:ext cx="129614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182909" y="4328372"/>
            <a:ext cx="3080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b="1" dirty="0" smtClean="0">
                <a:solidFill>
                  <a:srgbClr val="951E1B"/>
                </a:solidFill>
                <a:ea typeface="+mj-ea"/>
                <a:cs typeface="Arial" panose="020B0604020202020204" pitchFamily="34" charset="0"/>
              </a:rPr>
              <a:t>Ожидаются в начале июля:</a:t>
            </a:r>
            <a:endParaRPr lang="ru-RU" b="1" dirty="0">
              <a:solidFill>
                <a:srgbClr val="951E1B"/>
              </a:solidFill>
              <a:ea typeface="+mj-ea"/>
              <a:cs typeface="Arial" panose="020B0604020202020204" pitchFamily="34" charset="0"/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KFFI48GV/KONI48GV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71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1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636912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Спасибо за внимание!</a:t>
            </a:r>
          </a:p>
          <a:p>
            <a:pPr algn="ctr"/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endParaRPr lang="ru-RU" sz="4000" b="1" dirty="0" smtClean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>
                <a:solidFill>
                  <a:schemeClr val="bg1"/>
                </a:solidFill>
              </a:rPr>
              <a:t>97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7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4309</Words>
  <Application>Microsoft Office PowerPoint</Application>
  <PresentationFormat>Экран (4:3)</PresentationFormat>
  <Paragraphs>1797</Paragraphs>
  <Slides>97</Slides>
  <Notes>96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110" baseType="lpstr">
      <vt:lpstr>SimSun</vt:lpstr>
      <vt:lpstr>Arial</vt:lpstr>
      <vt:lpstr>Arial Black</vt:lpstr>
      <vt:lpstr>Arial Unicode MS</vt:lpstr>
      <vt:lpstr>Calibri</vt:lpstr>
      <vt:lpstr>DIN Pro Black</vt:lpstr>
      <vt:lpstr>DIN Pro Bold</vt:lpstr>
      <vt:lpstr>DIN Pro Light</vt:lpstr>
      <vt:lpstr>OCR A Extended</vt:lpstr>
      <vt:lpstr>Raavi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Медицинский сертификат  на серию Artis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Медицинский сертификат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Медицинский сертификат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2018-02-27T13:03:11Z</dcterms:created>
  <dcterms:modified xsi:type="dcterms:W3CDTF">2024-06-07T09:02:53Z</dcterms:modified>
</cp:coreProperties>
</file>