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30"/>
  </p:notesMasterIdLst>
  <p:sldIdLst>
    <p:sldId id="266" r:id="rId2"/>
    <p:sldId id="260" r:id="rId3"/>
    <p:sldId id="261" r:id="rId4"/>
    <p:sldId id="292" r:id="rId5"/>
    <p:sldId id="289" r:id="rId6"/>
    <p:sldId id="283" r:id="rId7"/>
    <p:sldId id="284" r:id="rId8"/>
    <p:sldId id="263" r:id="rId9"/>
    <p:sldId id="298" r:id="rId10"/>
    <p:sldId id="296" r:id="rId11"/>
    <p:sldId id="268" r:id="rId12"/>
    <p:sldId id="267" r:id="rId13"/>
    <p:sldId id="269" r:id="rId14"/>
    <p:sldId id="301" r:id="rId15"/>
    <p:sldId id="291" r:id="rId16"/>
    <p:sldId id="293" r:id="rId17"/>
    <p:sldId id="265" r:id="rId18"/>
    <p:sldId id="297" r:id="rId19"/>
    <p:sldId id="276" r:id="rId20"/>
    <p:sldId id="277" r:id="rId21"/>
    <p:sldId id="282" r:id="rId22"/>
    <p:sldId id="271" r:id="rId23"/>
    <p:sldId id="264" r:id="rId24"/>
    <p:sldId id="288" r:id="rId25"/>
    <p:sldId id="287" r:id="rId26"/>
    <p:sldId id="300" r:id="rId27"/>
    <p:sldId id="302" r:id="rId28"/>
    <p:sldId id="29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4B4F"/>
    <a:srgbClr val="9D0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6" autoAdjust="0"/>
    <p:restoredTop sz="93155" autoAdjust="0"/>
  </p:normalViewPr>
  <p:slideViewPr>
    <p:cSldViewPr snapToGrid="0">
      <p:cViewPr varScale="1">
        <p:scale>
          <a:sx n="107" d="100"/>
          <a:sy n="107" d="100"/>
        </p:scale>
        <p:origin x="52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A18515-0795-4723-8C79-4DF90EF0DFAE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833FA085-68AA-4B28-92E6-0D449C67438C}">
      <dgm:prSet phldrT="[Текст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/>
            <a:t>Капли морской воды, соли 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/>
            <a:t>загрязняющих веществ на теплообменнике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/>
            <a:t>+ влажная среда </a:t>
          </a:r>
          <a:endParaRPr lang="ru-RU" dirty="0"/>
        </a:p>
      </dgm:t>
    </dgm:pt>
    <dgm:pt modelId="{8F1C40C7-CB9F-45DB-96CA-BD71D1979622}" type="parTrans" cxnId="{25BFCBAD-D73D-4F60-BE60-DEB457CE9C0F}">
      <dgm:prSet/>
      <dgm:spPr/>
      <dgm:t>
        <a:bodyPr/>
        <a:lstStyle/>
        <a:p>
          <a:endParaRPr lang="ru-RU"/>
        </a:p>
      </dgm:t>
    </dgm:pt>
    <dgm:pt modelId="{411AEFA8-215A-4B06-A1FC-00A05E50255C}" type="sibTrans" cxnId="{25BFCBAD-D73D-4F60-BE60-DEB457CE9C0F}">
      <dgm:prSet/>
      <dgm:spPr/>
      <dgm:t>
        <a:bodyPr/>
        <a:lstStyle/>
        <a:p>
          <a:endParaRPr lang="ru-RU"/>
        </a:p>
      </dgm:t>
    </dgm:pt>
    <dgm:pt modelId="{E6E09B08-D1A0-4785-B2C1-0DCF04D82725}">
      <dgm:prSet phldrT="[Текст]"/>
      <dgm:spPr/>
      <dgm:t>
        <a:bodyPr/>
        <a:lstStyle/>
        <a:p>
          <a:r>
            <a:rPr lang="ru-RU" dirty="0" smtClean="0"/>
            <a:t>Коррозия</a:t>
          </a:r>
          <a:endParaRPr lang="ru-RU" dirty="0"/>
        </a:p>
      </dgm:t>
    </dgm:pt>
    <dgm:pt modelId="{05C08856-CAF3-4DF8-8215-5DF56949845D}" type="parTrans" cxnId="{9122FA22-23B1-4E05-A774-51D1C4C82A65}">
      <dgm:prSet/>
      <dgm:spPr/>
      <dgm:t>
        <a:bodyPr/>
        <a:lstStyle/>
        <a:p>
          <a:endParaRPr lang="ru-RU"/>
        </a:p>
      </dgm:t>
    </dgm:pt>
    <dgm:pt modelId="{0BA0487A-E365-45A1-9C80-A0E996E2474F}" type="sibTrans" cxnId="{9122FA22-23B1-4E05-A774-51D1C4C82A65}">
      <dgm:prSet/>
      <dgm:spPr/>
      <dgm:t>
        <a:bodyPr/>
        <a:lstStyle/>
        <a:p>
          <a:endParaRPr lang="ru-RU"/>
        </a:p>
      </dgm:t>
    </dgm:pt>
    <dgm:pt modelId="{EF0E1A4D-433F-4D0F-A477-B852B7569E58}">
      <dgm:prSet phldrT="[Текст]"/>
      <dgm:spPr/>
      <dgm:t>
        <a:bodyPr/>
        <a:lstStyle/>
        <a:p>
          <a:r>
            <a:rPr lang="ru-RU" dirty="0" smtClean="0"/>
            <a:t>Снижение производительности кондиционера</a:t>
          </a:r>
          <a:endParaRPr lang="ru-RU" dirty="0"/>
        </a:p>
      </dgm:t>
    </dgm:pt>
    <dgm:pt modelId="{0A80E13A-9C8F-4A46-82E2-BF1D31A92E67}" type="parTrans" cxnId="{29FAD2B4-E547-423B-AE54-B735773F5ABC}">
      <dgm:prSet/>
      <dgm:spPr/>
      <dgm:t>
        <a:bodyPr/>
        <a:lstStyle/>
        <a:p>
          <a:endParaRPr lang="ru-RU"/>
        </a:p>
      </dgm:t>
    </dgm:pt>
    <dgm:pt modelId="{C77EAD72-B1E6-409A-8ED3-3887BD0183A0}" type="sibTrans" cxnId="{29FAD2B4-E547-423B-AE54-B735773F5ABC}">
      <dgm:prSet/>
      <dgm:spPr/>
      <dgm:t>
        <a:bodyPr/>
        <a:lstStyle/>
        <a:p>
          <a:endParaRPr lang="ru-RU"/>
        </a:p>
      </dgm:t>
    </dgm:pt>
    <dgm:pt modelId="{39370475-7B37-4568-B686-F9B0EB7DDFF0}" type="pres">
      <dgm:prSet presAssocID="{29A18515-0795-4723-8C79-4DF90EF0DFAE}" presName="Name0" presStyleCnt="0">
        <dgm:presLayoutVars>
          <dgm:dir/>
          <dgm:resizeHandles val="exact"/>
        </dgm:presLayoutVars>
      </dgm:prSet>
      <dgm:spPr/>
    </dgm:pt>
    <dgm:pt modelId="{4E108104-8B4E-4BE1-890E-11E7C90376DA}" type="pres">
      <dgm:prSet presAssocID="{833FA085-68AA-4B28-92E6-0D449C67438C}" presName="node" presStyleLbl="node1" presStyleIdx="0" presStyleCnt="3" custScaleY="153096" custLinFactNeighborX="-17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15221-3692-4C45-88EA-BCAC44635E53}" type="pres">
      <dgm:prSet presAssocID="{411AEFA8-215A-4B06-A1FC-00A05E50255C}" presName="sibTrans" presStyleLbl="sibTrans2D1" presStyleIdx="0" presStyleCnt="2"/>
      <dgm:spPr/>
      <dgm:t>
        <a:bodyPr/>
        <a:lstStyle/>
        <a:p>
          <a:endParaRPr lang="ru-RU"/>
        </a:p>
      </dgm:t>
    </dgm:pt>
    <dgm:pt modelId="{0A8AA25E-E372-4DBC-B872-7C11356344EC}" type="pres">
      <dgm:prSet presAssocID="{411AEFA8-215A-4B06-A1FC-00A05E50255C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093BC17-54F2-4189-A550-CE8FFB65F932}" type="pres">
      <dgm:prSet presAssocID="{E6E09B08-D1A0-4785-B2C1-0DCF04D82725}" presName="node" presStyleLbl="node1" presStyleIdx="1" presStyleCnt="3" custScaleY="10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F55C52-75F1-4B6E-93C3-0D824BC76E4E}" type="pres">
      <dgm:prSet presAssocID="{0BA0487A-E365-45A1-9C80-A0E996E2474F}" presName="sibTrans" presStyleLbl="sibTrans2D1" presStyleIdx="1" presStyleCnt="2"/>
      <dgm:spPr/>
      <dgm:t>
        <a:bodyPr/>
        <a:lstStyle/>
        <a:p>
          <a:endParaRPr lang="ru-RU"/>
        </a:p>
      </dgm:t>
    </dgm:pt>
    <dgm:pt modelId="{28D10989-3504-40B3-A832-5239ED55107F}" type="pres">
      <dgm:prSet presAssocID="{0BA0487A-E365-45A1-9C80-A0E996E2474F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0E47E6E4-76BA-441F-89C1-26A891E800D6}" type="pres">
      <dgm:prSet presAssocID="{EF0E1A4D-433F-4D0F-A477-B852B7569E58}" presName="node" presStyleLbl="node1" presStyleIdx="2" presStyleCnt="3" custScaleY="107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FAD2B4-E547-423B-AE54-B735773F5ABC}" srcId="{29A18515-0795-4723-8C79-4DF90EF0DFAE}" destId="{EF0E1A4D-433F-4D0F-A477-B852B7569E58}" srcOrd="2" destOrd="0" parTransId="{0A80E13A-9C8F-4A46-82E2-BF1D31A92E67}" sibTransId="{C77EAD72-B1E6-409A-8ED3-3887BD0183A0}"/>
    <dgm:cxn modelId="{FDDC1BAA-A3F4-452C-A29C-AD4150CA4514}" type="presOf" srcId="{411AEFA8-215A-4B06-A1FC-00A05E50255C}" destId="{0A8AA25E-E372-4DBC-B872-7C11356344EC}" srcOrd="1" destOrd="0" presId="urn:microsoft.com/office/officeart/2005/8/layout/process1"/>
    <dgm:cxn modelId="{EA008225-4A11-48FA-B2C8-754F57556410}" type="presOf" srcId="{E6E09B08-D1A0-4785-B2C1-0DCF04D82725}" destId="{D093BC17-54F2-4189-A550-CE8FFB65F932}" srcOrd="0" destOrd="0" presId="urn:microsoft.com/office/officeart/2005/8/layout/process1"/>
    <dgm:cxn modelId="{9122FA22-23B1-4E05-A774-51D1C4C82A65}" srcId="{29A18515-0795-4723-8C79-4DF90EF0DFAE}" destId="{E6E09B08-D1A0-4785-B2C1-0DCF04D82725}" srcOrd="1" destOrd="0" parTransId="{05C08856-CAF3-4DF8-8215-5DF56949845D}" sibTransId="{0BA0487A-E365-45A1-9C80-A0E996E2474F}"/>
    <dgm:cxn modelId="{F7ABE75E-749F-4284-BDEA-B16734BF5744}" type="presOf" srcId="{411AEFA8-215A-4B06-A1FC-00A05E50255C}" destId="{8DC15221-3692-4C45-88EA-BCAC44635E53}" srcOrd="0" destOrd="0" presId="urn:microsoft.com/office/officeart/2005/8/layout/process1"/>
    <dgm:cxn modelId="{25BFCBAD-D73D-4F60-BE60-DEB457CE9C0F}" srcId="{29A18515-0795-4723-8C79-4DF90EF0DFAE}" destId="{833FA085-68AA-4B28-92E6-0D449C67438C}" srcOrd="0" destOrd="0" parTransId="{8F1C40C7-CB9F-45DB-96CA-BD71D1979622}" sibTransId="{411AEFA8-215A-4B06-A1FC-00A05E50255C}"/>
    <dgm:cxn modelId="{5DC7E27C-A6B3-4BD7-9248-5FC4EE82DD42}" type="presOf" srcId="{EF0E1A4D-433F-4D0F-A477-B852B7569E58}" destId="{0E47E6E4-76BA-441F-89C1-26A891E800D6}" srcOrd="0" destOrd="0" presId="urn:microsoft.com/office/officeart/2005/8/layout/process1"/>
    <dgm:cxn modelId="{C504D1C8-C577-4AA6-B820-B6DF675EF485}" type="presOf" srcId="{0BA0487A-E365-45A1-9C80-A0E996E2474F}" destId="{3BF55C52-75F1-4B6E-93C3-0D824BC76E4E}" srcOrd="0" destOrd="0" presId="urn:microsoft.com/office/officeart/2005/8/layout/process1"/>
    <dgm:cxn modelId="{6D8B1B8D-557D-45A7-8D6D-D1381493B011}" type="presOf" srcId="{0BA0487A-E365-45A1-9C80-A0E996E2474F}" destId="{28D10989-3504-40B3-A832-5239ED55107F}" srcOrd="1" destOrd="0" presId="urn:microsoft.com/office/officeart/2005/8/layout/process1"/>
    <dgm:cxn modelId="{8D122EBC-0DAD-4179-A954-5D609EA0EB4D}" type="presOf" srcId="{833FA085-68AA-4B28-92E6-0D449C67438C}" destId="{4E108104-8B4E-4BE1-890E-11E7C90376DA}" srcOrd="0" destOrd="0" presId="urn:microsoft.com/office/officeart/2005/8/layout/process1"/>
    <dgm:cxn modelId="{077D7D09-4756-4C2F-B714-A129805B300B}" type="presOf" srcId="{29A18515-0795-4723-8C79-4DF90EF0DFAE}" destId="{39370475-7B37-4568-B686-F9B0EB7DDFF0}" srcOrd="0" destOrd="0" presId="urn:microsoft.com/office/officeart/2005/8/layout/process1"/>
    <dgm:cxn modelId="{E1622874-8504-4602-8B70-CD9F4E70CAFF}" type="presParOf" srcId="{39370475-7B37-4568-B686-F9B0EB7DDFF0}" destId="{4E108104-8B4E-4BE1-890E-11E7C90376DA}" srcOrd="0" destOrd="0" presId="urn:microsoft.com/office/officeart/2005/8/layout/process1"/>
    <dgm:cxn modelId="{B82F1708-6D58-4783-B5E5-7D71E1732BA9}" type="presParOf" srcId="{39370475-7B37-4568-B686-F9B0EB7DDFF0}" destId="{8DC15221-3692-4C45-88EA-BCAC44635E53}" srcOrd="1" destOrd="0" presId="urn:microsoft.com/office/officeart/2005/8/layout/process1"/>
    <dgm:cxn modelId="{80E792D2-DACD-465C-A6B0-97D2660798BA}" type="presParOf" srcId="{8DC15221-3692-4C45-88EA-BCAC44635E53}" destId="{0A8AA25E-E372-4DBC-B872-7C11356344EC}" srcOrd="0" destOrd="0" presId="urn:microsoft.com/office/officeart/2005/8/layout/process1"/>
    <dgm:cxn modelId="{BAE03708-A8B1-43B5-BC61-B583FCEE5F9C}" type="presParOf" srcId="{39370475-7B37-4568-B686-F9B0EB7DDFF0}" destId="{D093BC17-54F2-4189-A550-CE8FFB65F932}" srcOrd="2" destOrd="0" presId="urn:microsoft.com/office/officeart/2005/8/layout/process1"/>
    <dgm:cxn modelId="{D68C95A6-8250-47DE-8512-878DFF29F187}" type="presParOf" srcId="{39370475-7B37-4568-B686-F9B0EB7DDFF0}" destId="{3BF55C52-75F1-4B6E-93C3-0D824BC76E4E}" srcOrd="3" destOrd="0" presId="urn:microsoft.com/office/officeart/2005/8/layout/process1"/>
    <dgm:cxn modelId="{7F603190-40B5-4956-BA76-A76966B52A7A}" type="presParOf" srcId="{3BF55C52-75F1-4B6E-93C3-0D824BC76E4E}" destId="{28D10989-3504-40B3-A832-5239ED55107F}" srcOrd="0" destOrd="0" presId="urn:microsoft.com/office/officeart/2005/8/layout/process1"/>
    <dgm:cxn modelId="{CC41B788-FC72-42F5-AFAA-82E6D9B4C3D5}" type="presParOf" srcId="{39370475-7B37-4568-B686-F9B0EB7DDFF0}" destId="{0E47E6E4-76BA-441F-89C1-26A891E800D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2F0101-485A-41A6-8CFF-C04C456FF186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B51B07-02C3-4089-B1E2-401DF77DBBF0}">
      <dgm:prSet phldrT="[Текст]"/>
      <dgm:spPr/>
      <dgm:t>
        <a:bodyPr/>
        <a:lstStyle/>
        <a:p>
          <a:r>
            <a:rPr lang="ru-RU" b="0" dirty="0" smtClean="0"/>
            <a:t>Фильтр грубой очистки </a:t>
          </a:r>
          <a:r>
            <a:rPr lang="en-US" b="0" dirty="0" err="1" smtClean="0"/>
            <a:t>Saranet</a:t>
          </a:r>
          <a:endParaRPr lang="ru-RU" dirty="0"/>
        </a:p>
      </dgm:t>
    </dgm:pt>
    <dgm:pt modelId="{ADE09C1A-64D3-43AE-B557-5D5FD01C8738}" type="parTrans" cxnId="{CE9E282A-DBD5-4864-96AF-85D928A0EFE9}">
      <dgm:prSet/>
      <dgm:spPr/>
      <dgm:t>
        <a:bodyPr/>
        <a:lstStyle/>
        <a:p>
          <a:endParaRPr lang="ru-RU"/>
        </a:p>
      </dgm:t>
    </dgm:pt>
    <dgm:pt modelId="{D48E1AEC-2884-4E99-9604-610ECC2BE2B0}" type="sibTrans" cxnId="{CE9E282A-DBD5-4864-96AF-85D928A0EFE9}">
      <dgm:prSet/>
      <dgm:spPr/>
      <dgm:t>
        <a:bodyPr/>
        <a:lstStyle/>
        <a:p>
          <a:endParaRPr lang="ru-RU"/>
        </a:p>
      </dgm:t>
    </dgm:pt>
    <dgm:pt modelId="{EB459596-E442-4200-9641-DC2B2387C6CF}">
      <dgm:prSet phldrT="[Текст]"/>
      <dgm:spPr/>
      <dgm:t>
        <a:bodyPr/>
        <a:lstStyle/>
        <a:p>
          <a:r>
            <a:rPr lang="ru-RU" dirty="0" smtClean="0"/>
            <a:t>Фильтры тонкой очистки: </a:t>
          </a:r>
          <a:r>
            <a:rPr lang="ru-RU" dirty="0" err="1" smtClean="0"/>
            <a:t>фотокаталитический</a:t>
          </a:r>
          <a:r>
            <a:rPr lang="ru-RU" dirty="0" smtClean="0"/>
            <a:t> и фильтр с серебряными ионами</a:t>
          </a:r>
          <a:endParaRPr lang="ru-RU" dirty="0"/>
        </a:p>
      </dgm:t>
    </dgm:pt>
    <dgm:pt modelId="{55545665-0FDA-43CB-875C-9BB86CC1599D}" type="parTrans" cxnId="{183DA2E3-CDE3-423B-B674-2647BDAE48D7}">
      <dgm:prSet/>
      <dgm:spPr/>
      <dgm:t>
        <a:bodyPr/>
        <a:lstStyle/>
        <a:p>
          <a:endParaRPr lang="ru-RU"/>
        </a:p>
      </dgm:t>
    </dgm:pt>
    <dgm:pt modelId="{D65FC20F-83A0-479A-9EA9-199E9723022D}" type="sibTrans" cxnId="{183DA2E3-CDE3-423B-B674-2647BDAE48D7}">
      <dgm:prSet/>
      <dgm:spPr/>
      <dgm:t>
        <a:bodyPr/>
        <a:lstStyle/>
        <a:p>
          <a:endParaRPr lang="ru-RU"/>
        </a:p>
      </dgm:t>
    </dgm:pt>
    <dgm:pt modelId="{DD8F7F2F-6E38-4481-B6E4-62F3BE60ABC5}">
      <dgm:prSet phldrT="[Текст]"/>
      <dgm:spPr/>
      <dgm:t>
        <a:bodyPr/>
        <a:lstStyle/>
        <a:p>
          <a:r>
            <a:rPr lang="ru-RU" dirty="0" smtClean="0"/>
            <a:t>Генератор Холодной Плазмы</a:t>
          </a:r>
          <a:endParaRPr lang="ru-RU" dirty="0"/>
        </a:p>
      </dgm:t>
    </dgm:pt>
    <dgm:pt modelId="{789FE975-C411-4CD0-8F6A-4B4C8FF26E9A}" type="parTrans" cxnId="{30C22E45-D9FA-42F3-A298-B49D43C77747}">
      <dgm:prSet/>
      <dgm:spPr/>
      <dgm:t>
        <a:bodyPr/>
        <a:lstStyle/>
        <a:p>
          <a:endParaRPr lang="ru-RU"/>
        </a:p>
      </dgm:t>
    </dgm:pt>
    <dgm:pt modelId="{F075B2EE-BA3A-438F-96C9-E050C0DFE008}" type="sibTrans" cxnId="{30C22E45-D9FA-42F3-A298-B49D43C77747}">
      <dgm:prSet/>
      <dgm:spPr/>
      <dgm:t>
        <a:bodyPr/>
        <a:lstStyle/>
        <a:p>
          <a:endParaRPr lang="ru-RU"/>
        </a:p>
      </dgm:t>
    </dgm:pt>
    <dgm:pt modelId="{AC1E46BC-731C-47A2-B8BA-2AA9D0A95177}" type="pres">
      <dgm:prSet presAssocID="{422F0101-485A-41A6-8CFF-C04C456FF18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5C5346-DBF0-4993-9816-214631F3C37B}" type="pres">
      <dgm:prSet presAssocID="{39B51B07-02C3-4089-B1E2-401DF77DBBF0}" presName="comp" presStyleCnt="0"/>
      <dgm:spPr/>
    </dgm:pt>
    <dgm:pt modelId="{731E611B-AA76-4412-921D-B1C5F2A92C6F}" type="pres">
      <dgm:prSet presAssocID="{39B51B07-02C3-4089-B1E2-401DF77DBBF0}" presName="box" presStyleLbl="node1" presStyleIdx="0" presStyleCnt="3"/>
      <dgm:spPr/>
      <dgm:t>
        <a:bodyPr/>
        <a:lstStyle/>
        <a:p>
          <a:endParaRPr lang="ru-RU"/>
        </a:p>
      </dgm:t>
    </dgm:pt>
    <dgm:pt modelId="{36F4FCEA-3993-47C2-8234-EE8DC8452664}" type="pres">
      <dgm:prSet presAssocID="{39B51B07-02C3-4089-B1E2-401DF77DBBF0}" presName="img" presStyleLbl="fgImgPlace1" presStyleIdx="0" presStyleCnt="3" custScaleX="531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3F68A23-7F00-4FF4-A478-79E9298788EA}" type="pres">
      <dgm:prSet presAssocID="{39B51B07-02C3-4089-B1E2-401DF77DBBF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DFA9AB-C013-4870-B408-CFB73CEB6FCD}" type="pres">
      <dgm:prSet presAssocID="{D48E1AEC-2884-4E99-9604-610ECC2BE2B0}" presName="spacer" presStyleCnt="0"/>
      <dgm:spPr/>
    </dgm:pt>
    <dgm:pt modelId="{5BB0B2FE-C611-471C-B8F4-7583AD411917}" type="pres">
      <dgm:prSet presAssocID="{EB459596-E442-4200-9641-DC2B2387C6CF}" presName="comp" presStyleCnt="0"/>
      <dgm:spPr/>
    </dgm:pt>
    <dgm:pt modelId="{3133E3F1-B9D8-445D-B6A0-10A5F155356B}" type="pres">
      <dgm:prSet presAssocID="{EB459596-E442-4200-9641-DC2B2387C6CF}" presName="box" presStyleLbl="node1" presStyleIdx="1" presStyleCnt="3"/>
      <dgm:spPr/>
      <dgm:t>
        <a:bodyPr/>
        <a:lstStyle/>
        <a:p>
          <a:endParaRPr lang="ru-RU"/>
        </a:p>
      </dgm:t>
    </dgm:pt>
    <dgm:pt modelId="{5CFEC7B8-1913-4183-8CF8-9987858E4966}" type="pres">
      <dgm:prSet presAssocID="{EB459596-E442-4200-9641-DC2B2387C6CF}" presName="img" presStyleLbl="fgImgPlace1" presStyleIdx="1" presStyleCnt="3" custScaleX="5639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D6EFF27-A229-4BB5-AC48-C61BF5F7CFBF}" type="pres">
      <dgm:prSet presAssocID="{EB459596-E442-4200-9641-DC2B2387C6C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0F69A-BFE4-452F-996F-6AD3C0754C91}" type="pres">
      <dgm:prSet presAssocID="{D65FC20F-83A0-479A-9EA9-199E9723022D}" presName="spacer" presStyleCnt="0"/>
      <dgm:spPr/>
    </dgm:pt>
    <dgm:pt modelId="{401C2F71-53DE-49A7-999C-8422BA2BB770}" type="pres">
      <dgm:prSet presAssocID="{DD8F7F2F-6E38-4481-B6E4-62F3BE60ABC5}" presName="comp" presStyleCnt="0"/>
      <dgm:spPr/>
    </dgm:pt>
    <dgm:pt modelId="{55DA8EBF-9357-4BE0-8682-EC0D34247783}" type="pres">
      <dgm:prSet presAssocID="{DD8F7F2F-6E38-4481-B6E4-62F3BE60ABC5}" presName="box" presStyleLbl="node1" presStyleIdx="2" presStyleCnt="3" custLinFactNeighborX="1236" custLinFactNeighborY="-117"/>
      <dgm:spPr/>
      <dgm:t>
        <a:bodyPr/>
        <a:lstStyle/>
        <a:p>
          <a:endParaRPr lang="ru-RU"/>
        </a:p>
      </dgm:t>
    </dgm:pt>
    <dgm:pt modelId="{F39C418F-5758-4CC3-9E76-BD54E145959E}" type="pres">
      <dgm:prSet presAssocID="{DD8F7F2F-6E38-4481-B6E4-62F3BE60ABC5}" presName="img" presStyleLbl="fgImgPlace1" presStyleIdx="2" presStyleCnt="3" custScaleX="58583" custScaleY="9047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F970CB5-9F93-4BC8-A82C-4CCEC5A7C5E4}" type="pres">
      <dgm:prSet presAssocID="{DD8F7F2F-6E38-4481-B6E4-62F3BE60ABC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985F81-B6D1-4666-A706-6A0022FBE9E9}" type="presOf" srcId="{39B51B07-02C3-4089-B1E2-401DF77DBBF0}" destId="{43F68A23-7F00-4FF4-A478-79E9298788EA}" srcOrd="1" destOrd="0" presId="urn:microsoft.com/office/officeart/2005/8/layout/vList4"/>
    <dgm:cxn modelId="{183DA2E3-CDE3-423B-B674-2647BDAE48D7}" srcId="{422F0101-485A-41A6-8CFF-C04C456FF186}" destId="{EB459596-E442-4200-9641-DC2B2387C6CF}" srcOrd="1" destOrd="0" parTransId="{55545665-0FDA-43CB-875C-9BB86CC1599D}" sibTransId="{D65FC20F-83A0-479A-9EA9-199E9723022D}"/>
    <dgm:cxn modelId="{70D802CC-DAA2-4290-8E9D-03921982339B}" type="presOf" srcId="{EB459596-E442-4200-9641-DC2B2387C6CF}" destId="{3133E3F1-B9D8-445D-B6A0-10A5F155356B}" srcOrd="0" destOrd="0" presId="urn:microsoft.com/office/officeart/2005/8/layout/vList4"/>
    <dgm:cxn modelId="{A0EFEBAC-8374-4A65-9CE2-4489EFD5AE5A}" type="presOf" srcId="{39B51B07-02C3-4089-B1E2-401DF77DBBF0}" destId="{731E611B-AA76-4412-921D-B1C5F2A92C6F}" srcOrd="0" destOrd="0" presId="urn:microsoft.com/office/officeart/2005/8/layout/vList4"/>
    <dgm:cxn modelId="{30C22E45-D9FA-42F3-A298-B49D43C77747}" srcId="{422F0101-485A-41A6-8CFF-C04C456FF186}" destId="{DD8F7F2F-6E38-4481-B6E4-62F3BE60ABC5}" srcOrd="2" destOrd="0" parTransId="{789FE975-C411-4CD0-8F6A-4B4C8FF26E9A}" sibTransId="{F075B2EE-BA3A-438F-96C9-E050C0DFE008}"/>
    <dgm:cxn modelId="{CE9E282A-DBD5-4864-96AF-85D928A0EFE9}" srcId="{422F0101-485A-41A6-8CFF-C04C456FF186}" destId="{39B51B07-02C3-4089-B1E2-401DF77DBBF0}" srcOrd="0" destOrd="0" parTransId="{ADE09C1A-64D3-43AE-B557-5D5FD01C8738}" sibTransId="{D48E1AEC-2884-4E99-9604-610ECC2BE2B0}"/>
    <dgm:cxn modelId="{B2912CDE-4E9A-4975-B828-B2C4F4D56210}" type="presOf" srcId="{DD8F7F2F-6E38-4481-B6E4-62F3BE60ABC5}" destId="{55DA8EBF-9357-4BE0-8682-EC0D34247783}" srcOrd="0" destOrd="0" presId="urn:microsoft.com/office/officeart/2005/8/layout/vList4"/>
    <dgm:cxn modelId="{2FE8EA6F-CCE2-4A7E-BE53-80732476F9AF}" type="presOf" srcId="{EB459596-E442-4200-9641-DC2B2387C6CF}" destId="{0D6EFF27-A229-4BB5-AC48-C61BF5F7CFBF}" srcOrd="1" destOrd="0" presId="urn:microsoft.com/office/officeart/2005/8/layout/vList4"/>
    <dgm:cxn modelId="{1DA7F09B-6AFB-4906-8C44-D8B7B46F639E}" type="presOf" srcId="{422F0101-485A-41A6-8CFF-C04C456FF186}" destId="{AC1E46BC-731C-47A2-B8BA-2AA9D0A95177}" srcOrd="0" destOrd="0" presId="urn:microsoft.com/office/officeart/2005/8/layout/vList4"/>
    <dgm:cxn modelId="{372EEFA2-94CC-4C3E-B032-2C694EABCE91}" type="presOf" srcId="{DD8F7F2F-6E38-4481-B6E4-62F3BE60ABC5}" destId="{9F970CB5-9F93-4BC8-A82C-4CCEC5A7C5E4}" srcOrd="1" destOrd="0" presId="urn:microsoft.com/office/officeart/2005/8/layout/vList4"/>
    <dgm:cxn modelId="{CC202A58-6012-4346-A38F-C9647E528381}" type="presParOf" srcId="{AC1E46BC-731C-47A2-B8BA-2AA9D0A95177}" destId="{E55C5346-DBF0-4993-9816-214631F3C37B}" srcOrd="0" destOrd="0" presId="urn:microsoft.com/office/officeart/2005/8/layout/vList4"/>
    <dgm:cxn modelId="{5A36866E-4D61-4DCC-A024-E223539BDB0C}" type="presParOf" srcId="{E55C5346-DBF0-4993-9816-214631F3C37B}" destId="{731E611B-AA76-4412-921D-B1C5F2A92C6F}" srcOrd="0" destOrd="0" presId="urn:microsoft.com/office/officeart/2005/8/layout/vList4"/>
    <dgm:cxn modelId="{53AE70A3-58AC-4AD2-9E9E-B622E222AF5A}" type="presParOf" srcId="{E55C5346-DBF0-4993-9816-214631F3C37B}" destId="{36F4FCEA-3993-47C2-8234-EE8DC8452664}" srcOrd="1" destOrd="0" presId="urn:microsoft.com/office/officeart/2005/8/layout/vList4"/>
    <dgm:cxn modelId="{5DF4A353-A02D-4ED1-9BD4-A5FEFFC1C23F}" type="presParOf" srcId="{E55C5346-DBF0-4993-9816-214631F3C37B}" destId="{43F68A23-7F00-4FF4-A478-79E9298788EA}" srcOrd="2" destOrd="0" presId="urn:microsoft.com/office/officeart/2005/8/layout/vList4"/>
    <dgm:cxn modelId="{CF14E9F7-74F3-4747-B7EA-47A1EB4A4C24}" type="presParOf" srcId="{AC1E46BC-731C-47A2-B8BA-2AA9D0A95177}" destId="{C6DFA9AB-C013-4870-B408-CFB73CEB6FCD}" srcOrd="1" destOrd="0" presId="urn:microsoft.com/office/officeart/2005/8/layout/vList4"/>
    <dgm:cxn modelId="{4A4B378B-F8FD-4E96-AF7B-95B460992CDC}" type="presParOf" srcId="{AC1E46BC-731C-47A2-B8BA-2AA9D0A95177}" destId="{5BB0B2FE-C611-471C-B8F4-7583AD411917}" srcOrd="2" destOrd="0" presId="urn:microsoft.com/office/officeart/2005/8/layout/vList4"/>
    <dgm:cxn modelId="{EAE7F946-15AE-4F2A-8749-AC70C075A50C}" type="presParOf" srcId="{5BB0B2FE-C611-471C-B8F4-7583AD411917}" destId="{3133E3F1-B9D8-445D-B6A0-10A5F155356B}" srcOrd="0" destOrd="0" presId="urn:microsoft.com/office/officeart/2005/8/layout/vList4"/>
    <dgm:cxn modelId="{80484CB3-732E-4D9D-8963-9A9219ADAB50}" type="presParOf" srcId="{5BB0B2FE-C611-471C-B8F4-7583AD411917}" destId="{5CFEC7B8-1913-4183-8CF8-9987858E4966}" srcOrd="1" destOrd="0" presId="urn:microsoft.com/office/officeart/2005/8/layout/vList4"/>
    <dgm:cxn modelId="{A52FA0DE-324A-44CE-BF75-AC1399907336}" type="presParOf" srcId="{5BB0B2FE-C611-471C-B8F4-7583AD411917}" destId="{0D6EFF27-A229-4BB5-AC48-C61BF5F7CFBF}" srcOrd="2" destOrd="0" presId="urn:microsoft.com/office/officeart/2005/8/layout/vList4"/>
    <dgm:cxn modelId="{4C979888-1378-4D59-B1E5-960BD5295C0E}" type="presParOf" srcId="{AC1E46BC-731C-47A2-B8BA-2AA9D0A95177}" destId="{D3D0F69A-BFE4-452F-996F-6AD3C0754C91}" srcOrd="3" destOrd="0" presId="urn:microsoft.com/office/officeart/2005/8/layout/vList4"/>
    <dgm:cxn modelId="{EF814F1C-09EA-45C2-864C-89A406F972D5}" type="presParOf" srcId="{AC1E46BC-731C-47A2-B8BA-2AA9D0A95177}" destId="{401C2F71-53DE-49A7-999C-8422BA2BB770}" srcOrd="4" destOrd="0" presId="urn:microsoft.com/office/officeart/2005/8/layout/vList4"/>
    <dgm:cxn modelId="{0AE5F54C-FF7E-42F4-B713-FEB1C2C82394}" type="presParOf" srcId="{401C2F71-53DE-49A7-999C-8422BA2BB770}" destId="{55DA8EBF-9357-4BE0-8682-EC0D34247783}" srcOrd="0" destOrd="0" presId="urn:microsoft.com/office/officeart/2005/8/layout/vList4"/>
    <dgm:cxn modelId="{A56FBEAF-21C9-4FF8-8606-A5E26F5B211C}" type="presParOf" srcId="{401C2F71-53DE-49A7-999C-8422BA2BB770}" destId="{F39C418F-5758-4CC3-9E76-BD54E145959E}" srcOrd="1" destOrd="0" presId="urn:microsoft.com/office/officeart/2005/8/layout/vList4"/>
    <dgm:cxn modelId="{92000C77-CAB9-4C03-9F20-2E7313CCF0F2}" type="presParOf" srcId="{401C2F71-53DE-49A7-999C-8422BA2BB770}" destId="{9F970CB5-9F93-4BC8-A82C-4CCEC5A7C5E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08104-8B4E-4BE1-890E-11E7C90376DA}">
      <dsp:nvSpPr>
        <dsp:cNvPr id="0" name=""/>
        <dsp:cNvSpPr/>
      </dsp:nvSpPr>
      <dsp:spPr>
        <a:xfrm>
          <a:off x="0" y="772877"/>
          <a:ext cx="2486647" cy="22841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900" kern="1200" dirty="0" smtClean="0"/>
            <a:t>Капли морской воды, соли и </a:t>
          </a:r>
        </a:p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900" kern="1200" dirty="0" smtClean="0"/>
            <a:t>загрязняющих веществ на теплообменнике </a:t>
          </a:r>
        </a:p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900" kern="1200" dirty="0" smtClean="0"/>
            <a:t>+ влажная среда </a:t>
          </a:r>
          <a:endParaRPr lang="ru-RU" sz="1900" kern="1200" dirty="0"/>
        </a:p>
      </dsp:txBody>
      <dsp:txXfrm>
        <a:off x="66901" y="839778"/>
        <a:ext cx="2352845" cy="2150373"/>
      </dsp:txXfrm>
    </dsp:sp>
    <dsp:sp modelId="{8DC15221-3692-4C45-88EA-BCAC44635E53}">
      <dsp:nvSpPr>
        <dsp:cNvPr id="0" name=""/>
        <dsp:cNvSpPr/>
      </dsp:nvSpPr>
      <dsp:spPr>
        <a:xfrm>
          <a:off x="2737392" y="1606620"/>
          <a:ext cx="531578" cy="6166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2737392" y="1729958"/>
        <a:ext cx="372105" cy="370012"/>
      </dsp:txXfrm>
    </dsp:sp>
    <dsp:sp modelId="{D093BC17-54F2-4189-A550-CE8FFB65F932}">
      <dsp:nvSpPr>
        <dsp:cNvPr id="0" name=""/>
        <dsp:cNvSpPr/>
      </dsp:nvSpPr>
      <dsp:spPr>
        <a:xfrm>
          <a:off x="3489626" y="1106247"/>
          <a:ext cx="2486647" cy="1617435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Коррозия</a:t>
          </a:r>
          <a:endParaRPr lang="ru-RU" sz="1900" kern="1200" dirty="0"/>
        </a:p>
      </dsp:txBody>
      <dsp:txXfrm>
        <a:off x="3536999" y="1153620"/>
        <a:ext cx="2391901" cy="1522689"/>
      </dsp:txXfrm>
    </dsp:sp>
    <dsp:sp modelId="{3BF55C52-75F1-4B6E-93C3-0D824BC76E4E}">
      <dsp:nvSpPr>
        <dsp:cNvPr id="0" name=""/>
        <dsp:cNvSpPr/>
      </dsp:nvSpPr>
      <dsp:spPr>
        <a:xfrm>
          <a:off x="6224939" y="1606620"/>
          <a:ext cx="527169" cy="6166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6224939" y="1729958"/>
        <a:ext cx="369018" cy="370012"/>
      </dsp:txXfrm>
    </dsp:sp>
    <dsp:sp modelId="{0E47E6E4-76BA-441F-89C1-26A891E800D6}">
      <dsp:nvSpPr>
        <dsp:cNvPr id="0" name=""/>
        <dsp:cNvSpPr/>
      </dsp:nvSpPr>
      <dsp:spPr>
        <a:xfrm>
          <a:off x="6970933" y="1115773"/>
          <a:ext cx="2486647" cy="1598382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Снижение производительности кондиционера</a:t>
          </a:r>
          <a:endParaRPr lang="ru-RU" sz="1900" kern="1200" dirty="0"/>
        </a:p>
      </dsp:txBody>
      <dsp:txXfrm>
        <a:off x="7017748" y="1162588"/>
        <a:ext cx="2393017" cy="15047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E611B-AA76-4412-921D-B1C5F2A92C6F}">
      <dsp:nvSpPr>
        <dsp:cNvPr id="0" name=""/>
        <dsp:cNvSpPr/>
      </dsp:nvSpPr>
      <dsp:spPr>
        <a:xfrm>
          <a:off x="0" y="0"/>
          <a:ext cx="7948023" cy="11262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/>
            <a:t>Фильтр грубой очистки </a:t>
          </a:r>
          <a:r>
            <a:rPr lang="en-US" sz="2400" b="0" kern="1200" dirty="0" err="1" smtClean="0"/>
            <a:t>Saranet</a:t>
          </a:r>
          <a:endParaRPr lang="ru-RU" sz="2400" kern="1200" dirty="0"/>
        </a:p>
      </dsp:txBody>
      <dsp:txXfrm>
        <a:off x="1702233" y="0"/>
        <a:ext cx="6245789" cy="1126293"/>
      </dsp:txXfrm>
    </dsp:sp>
    <dsp:sp modelId="{36F4FCEA-3993-47C2-8234-EE8DC8452664}">
      <dsp:nvSpPr>
        <dsp:cNvPr id="0" name=""/>
        <dsp:cNvSpPr/>
      </dsp:nvSpPr>
      <dsp:spPr>
        <a:xfrm>
          <a:off x="485351" y="112629"/>
          <a:ext cx="844159" cy="9010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33E3F1-B9D8-445D-B6A0-10A5F155356B}">
      <dsp:nvSpPr>
        <dsp:cNvPr id="0" name=""/>
        <dsp:cNvSpPr/>
      </dsp:nvSpPr>
      <dsp:spPr>
        <a:xfrm>
          <a:off x="0" y="1238922"/>
          <a:ext cx="7948023" cy="11262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Фильтры тонкой очистки: </a:t>
          </a:r>
          <a:r>
            <a:rPr lang="ru-RU" sz="2400" kern="1200" dirty="0" err="1" smtClean="0"/>
            <a:t>фотокаталитический</a:t>
          </a:r>
          <a:r>
            <a:rPr lang="ru-RU" sz="2400" kern="1200" dirty="0" smtClean="0"/>
            <a:t> и фильтр с серебряными ионами</a:t>
          </a:r>
          <a:endParaRPr lang="ru-RU" sz="2400" kern="1200" dirty="0"/>
        </a:p>
      </dsp:txBody>
      <dsp:txXfrm>
        <a:off x="1702233" y="1238922"/>
        <a:ext cx="6245789" cy="1126293"/>
      </dsp:txXfrm>
    </dsp:sp>
    <dsp:sp modelId="{5CFEC7B8-1913-4183-8CF8-9987858E4966}">
      <dsp:nvSpPr>
        <dsp:cNvPr id="0" name=""/>
        <dsp:cNvSpPr/>
      </dsp:nvSpPr>
      <dsp:spPr>
        <a:xfrm>
          <a:off x="459226" y="1351552"/>
          <a:ext cx="896409" cy="9010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DA8EBF-9357-4BE0-8682-EC0D34247783}">
      <dsp:nvSpPr>
        <dsp:cNvPr id="0" name=""/>
        <dsp:cNvSpPr/>
      </dsp:nvSpPr>
      <dsp:spPr>
        <a:xfrm>
          <a:off x="0" y="2476527"/>
          <a:ext cx="7948023" cy="11262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Генератор Холодной Плазмы</a:t>
          </a:r>
          <a:endParaRPr lang="ru-RU" sz="2400" kern="1200" dirty="0"/>
        </a:p>
      </dsp:txBody>
      <dsp:txXfrm>
        <a:off x="1702233" y="2476527"/>
        <a:ext cx="6245789" cy="1126293"/>
      </dsp:txXfrm>
    </dsp:sp>
    <dsp:sp modelId="{F39C418F-5758-4CC3-9E76-BD54E145959E}">
      <dsp:nvSpPr>
        <dsp:cNvPr id="0" name=""/>
        <dsp:cNvSpPr/>
      </dsp:nvSpPr>
      <dsp:spPr>
        <a:xfrm>
          <a:off x="441812" y="2633391"/>
          <a:ext cx="931238" cy="8152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0BE5A-7AC3-4374-AB86-06F8CD1FB549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9A978-0237-44E7-84C5-45F9ADEF9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13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00441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96195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13500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35276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35276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22492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79318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17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551334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18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39699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4978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20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26722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79318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21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71419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22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15419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23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49065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24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00685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25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71913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848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27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19128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79318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08192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05303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59253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55749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55749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0744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D7828-28FB-4A1A-8B3C-41EE65BADD0B}" type="datetime1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4F82-12DF-4F59-9869-A2E136E30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922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71AFD-42C1-4922-8E7F-A110C6FD3F3C}" type="datetime1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4F82-12DF-4F59-9869-A2E136E30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485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B116-CC95-4F9D-AF1A-FE62FC4D0853}" type="datetime1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4F82-12DF-4F59-9869-A2E136E30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80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A9CC-3F05-47B0-B19A-7A4EB7A36C56}" type="datetime1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4F82-12DF-4F59-9869-A2E136E30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08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B7BA-AC4F-4101-A9F1-C178E7FFC463}" type="datetime1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4F82-12DF-4F59-9869-A2E136E30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505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C005-078B-463E-ADFB-AC155BD25697}" type="datetime1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4F82-12DF-4F59-9869-A2E136E30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615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37D10-7F71-49E4-94EB-79C9C939970F}" type="datetime1">
              <a:rPr lang="ru-RU" smtClean="0"/>
              <a:t>05.06.2024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4F82-12DF-4F59-9869-A2E136E30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45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4521-F86D-457E-9EA7-652688261951}" type="datetime1">
              <a:rPr lang="ru-RU" smtClean="0"/>
              <a:t>05.06.2024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4F82-12DF-4F59-9869-A2E136E30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52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92F0A-554E-452E-9115-ED61F2A8DC41}" type="datetime1">
              <a:rPr lang="ru-RU" smtClean="0"/>
              <a:t>05.06.2024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4F82-12DF-4F59-9869-A2E136E30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3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8556A-BA4A-4434-BC1A-6F07965DA58E}" type="datetime1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4F82-12DF-4F59-9869-A2E136E30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77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0ED34-3217-41F9-A522-77206632AE5C}" type="datetime1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4F82-12DF-4F59-9869-A2E136E30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091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8E585-E30D-4C3C-9FCE-BFCD3763721B}" type="datetime1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04F82-12DF-4F59-9869-A2E136E30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33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7.jp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microsoft.com/office/2007/relationships/diagramDrawing" Target="../diagrams/drawing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7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10" Type="http://schemas.openxmlformats.org/officeDocument/2006/relationships/image" Target="../media/image51.emf"/><Relationship Id="rId4" Type="http://schemas.openxmlformats.org/officeDocument/2006/relationships/image" Target="../media/image7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2.jp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7.png"/><Relationship Id="rId9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36.png"/><Relationship Id="rId4" Type="http://schemas.openxmlformats.org/officeDocument/2006/relationships/image" Target="../media/image55.pn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0.png"/><Relationship Id="rId5" Type="http://schemas.openxmlformats.org/officeDocument/2006/relationships/diagramData" Target="../diagrams/data1.xml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0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50899" y="3984124"/>
            <a:ext cx="25090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OCR A Extended" panose="02010509020102010303" pitchFamily="50" charset="0"/>
                <a:ea typeface="SimSun" panose="02010600030101010101" pitchFamily="2" charset="-122"/>
                <a:cs typeface="Raavi" panose="020B0502040204020203" pitchFamily="34" charset="0"/>
              </a:rPr>
              <a:t>Afina</a:t>
            </a:r>
            <a:endParaRPr lang="en-US" sz="6000" b="1" dirty="0" smtClean="0">
              <a:solidFill>
                <a:schemeClr val="bg1"/>
              </a:solidFill>
              <a:latin typeface="OCR A Extended" panose="02010509020102010303" pitchFamily="50" charset="0"/>
              <a:ea typeface="SimSun" panose="02010600030101010101" pitchFamily="2" charset="-122"/>
              <a:cs typeface="Raavi" panose="020B0502040204020203" pitchFamily="34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OCR A Extended" panose="02010509020102010303" pitchFamily="50" charset="0"/>
                <a:ea typeface="SimSun" panose="02010600030101010101" pitchFamily="2" charset="-122"/>
                <a:cs typeface="Raavi" panose="020B0502040204020203" pitchFamily="34" charset="0"/>
              </a:rPr>
              <a:t>202</a:t>
            </a:r>
            <a:r>
              <a:rPr lang="ru-RU" sz="6000" dirty="0" smtClean="0">
                <a:solidFill>
                  <a:schemeClr val="bg1"/>
                </a:solidFill>
                <a:latin typeface="OCR A Extended" panose="02010509020102010303" pitchFamily="50" charset="0"/>
                <a:ea typeface="SimSun" panose="02010600030101010101" pitchFamily="2" charset="-122"/>
                <a:cs typeface="Raavi" panose="020B0502040204020203" pitchFamily="34" charset="0"/>
              </a:rPr>
              <a:t>4</a:t>
            </a:r>
            <a:endParaRPr lang="ru-RU" sz="6000" dirty="0">
              <a:solidFill>
                <a:schemeClr val="bg1"/>
              </a:solidFill>
              <a:latin typeface="Tahoma" panose="020B0604030504040204" pitchFamily="34" charset="0"/>
              <a:ea typeface="SimSun" panose="02010600030101010101" pitchFamily="2" charset="-122"/>
              <a:cs typeface="Raavi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346" y="1697059"/>
            <a:ext cx="7760127" cy="15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8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10</a:t>
            </a:fld>
            <a:endParaRPr lang="ru-RU"/>
          </a:p>
        </p:txBody>
      </p:sp>
      <p:pic>
        <p:nvPicPr>
          <p:cNvPr id="25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59" y="3034121"/>
            <a:ext cx="5503774" cy="2660516"/>
          </a:xfrm>
        </p:spPr>
      </p:pic>
      <p:pic>
        <p:nvPicPr>
          <p:cNvPr id="26" name="Picture 4" descr="https://static.mk.ru/upload/entities/2023/07/04/15/articles/detailPicture/90/7b/d1/f6/7973939d06627c22062794b3c98c189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031" y="3034121"/>
            <a:ext cx="3676631" cy="275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98065" y="1731984"/>
            <a:ext cx="10103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Высокая температура и влажность южных регионов создают благоприятную среду для плесени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24700" y="158299"/>
            <a:ext cx="6085900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от плесени</a:t>
            </a:r>
            <a:endParaRPr lang="en-US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1" y="145836"/>
            <a:ext cx="2131499" cy="1118840"/>
          </a:xfrm>
          <a:prstGeom prst="rect">
            <a:avLst/>
          </a:prstGeom>
          <a:effectLst>
            <a:outerShdw blurRad="203200" dist="50800" dir="192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56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83" y="3387171"/>
            <a:ext cx="2764095" cy="2460434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11</a:t>
            </a:fld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51437" y="1668099"/>
            <a:ext cx="10245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9D0A0E"/>
                </a:solidFill>
              </a:rPr>
              <a:t>Автоматическое осушение теплообменника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кондиционер удаляет избыточную влагу с поверхностей внутреннего блока после завершения работы, за счет чего предотвращается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возникновение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плесени и бактерий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endParaRPr lang="ru-RU" sz="1600" b="1" dirty="0">
              <a:solidFill>
                <a:srgbClr val="9D0A0E"/>
              </a:solidFill>
            </a:endParaRPr>
          </a:p>
          <a:p>
            <a:r>
              <a:rPr lang="ru-RU" sz="1600" b="1" dirty="0" smtClean="0">
                <a:solidFill>
                  <a:srgbClr val="9D0A0E"/>
                </a:solidFill>
              </a:rPr>
              <a:t>Генератор холодной плазмы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производит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заряженные частицы кислорода и водорода, которые вступают в реакцию с бактериями,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вирусами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частицами пыли, пыльцы и молекулами различных веществ, содержащихся в воздухе, окисляют и разрушают их, эффективно и быстро фильтруя воздух, проходящий через внутренний блок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25" name="Объект 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0" b="29078"/>
          <a:stretch/>
        </p:blipFill>
        <p:spPr>
          <a:xfrm>
            <a:off x="3365419" y="4266042"/>
            <a:ext cx="2843808" cy="1213165"/>
          </a:xfrm>
          <a:prstGeom prst="rect">
            <a:avLst/>
          </a:prstGeom>
        </p:spPr>
      </p:pic>
      <p:sp>
        <p:nvSpPr>
          <p:cNvPr id="4" name="Стрелка влево 3"/>
          <p:cNvSpPr/>
          <p:nvPr/>
        </p:nvSpPr>
        <p:spPr>
          <a:xfrm rot="1937525">
            <a:off x="2196797" y="4703061"/>
            <a:ext cx="995641" cy="44135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3260973" y="5586538"/>
            <a:ext cx="3312369" cy="36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Генератор холодной плазмы</a:t>
            </a:r>
            <a:endParaRPr lang="en-US" sz="1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8535277" y="4455208"/>
            <a:ext cx="959643" cy="417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ВИДЕО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LG Residential Air Conditioners - Plasmaster Ioniz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99230" y="3571718"/>
            <a:ext cx="4431738" cy="2492853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24700" y="158299"/>
            <a:ext cx="6085900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24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en-US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защищает от плесени</a:t>
            </a:r>
            <a:endParaRPr lang="en-US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1" y="145836"/>
            <a:ext cx="2131499" cy="1118840"/>
          </a:xfrm>
          <a:prstGeom prst="rect">
            <a:avLst/>
          </a:prstGeom>
          <a:effectLst>
            <a:outerShdw blurRad="203200" dist="50800" dir="192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3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12</a:t>
            </a:fld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6086524"/>
              </p:ext>
            </p:extLst>
          </p:nvPr>
        </p:nvGraphicFramePr>
        <p:xfrm>
          <a:off x="609600" y="3515868"/>
          <a:ext cx="10659570" cy="254746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09854">
                  <a:extLst>
                    <a:ext uri="{9D8B030D-6E8A-4147-A177-3AD203B41FA5}">
                      <a16:colId xmlns:a16="http://schemas.microsoft.com/office/drawing/2014/main" val="339776949"/>
                    </a:ext>
                  </a:extLst>
                </a:gridCol>
                <a:gridCol w="3440670">
                  <a:extLst>
                    <a:ext uri="{9D8B030D-6E8A-4147-A177-3AD203B41FA5}">
                      <a16:colId xmlns:a16="http://schemas.microsoft.com/office/drawing/2014/main" val="2256491559"/>
                    </a:ext>
                  </a:extLst>
                </a:gridCol>
                <a:gridCol w="3150253">
                  <a:extLst>
                    <a:ext uri="{9D8B030D-6E8A-4147-A177-3AD203B41FA5}">
                      <a16:colId xmlns:a16="http://schemas.microsoft.com/office/drawing/2014/main" val="3873696216"/>
                    </a:ext>
                  </a:extLst>
                </a:gridCol>
                <a:gridCol w="2258793">
                  <a:extLst>
                    <a:ext uri="{9D8B030D-6E8A-4147-A177-3AD203B41FA5}">
                      <a16:colId xmlns:a16="http://schemas.microsoft.com/office/drawing/2014/main" val="1882560476"/>
                    </a:ext>
                  </a:extLst>
                </a:gridCol>
              </a:tblGrid>
              <a:tr h="63579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Типоразмер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Холодопроизводительность обычного кондиционер, кВт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Холодопроизводительность кондиционера </a:t>
                      </a:r>
                      <a:r>
                        <a:rPr lang="en-US" dirty="0" err="1" smtClean="0"/>
                        <a:t>Afina</a:t>
                      </a:r>
                      <a:r>
                        <a:rPr lang="ru-RU" dirty="0" smtClean="0"/>
                        <a:t>, кВт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Afina</a:t>
                      </a:r>
                      <a:r>
                        <a:rPr lang="en-US" dirty="0" smtClean="0"/>
                        <a:t> </a:t>
                      </a:r>
                      <a:r>
                        <a:rPr lang="ru-RU" dirty="0" smtClean="0"/>
                        <a:t>мощнее</a:t>
                      </a:r>
                      <a:r>
                        <a:rPr lang="ru-RU" baseline="0" dirty="0" smtClean="0"/>
                        <a:t> на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298598"/>
                  </a:ext>
                </a:extLst>
              </a:tr>
              <a:tr h="63579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9D0A0E"/>
                          </a:solidFill>
                        </a:rPr>
                        <a:t>2,35</a:t>
                      </a:r>
                      <a:endParaRPr lang="ru-RU" b="1" dirty="0">
                        <a:solidFill>
                          <a:srgbClr val="9D0A0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12%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5540840"/>
                  </a:ext>
                </a:extLst>
              </a:tr>
              <a:tr h="63579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9D0A0E"/>
                          </a:solidFill>
                        </a:rPr>
                        <a:t>2,6</a:t>
                      </a:r>
                      <a:endParaRPr lang="ru-RU" b="1" dirty="0">
                        <a:solidFill>
                          <a:srgbClr val="9D0A0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4%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149744"/>
                  </a:ext>
                </a:extLst>
              </a:tr>
              <a:tr h="63579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9D0A0E"/>
                          </a:solidFill>
                        </a:rPr>
                        <a:t>3,4</a:t>
                      </a:r>
                      <a:endParaRPr lang="ru-RU" b="1" dirty="0">
                        <a:solidFill>
                          <a:srgbClr val="9D0A0E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4%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120203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8064" y="1731984"/>
            <a:ext cx="78823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9D0A0E"/>
                </a:solidFill>
              </a:rPr>
              <a:t>8-ка </a:t>
            </a:r>
            <a:r>
              <a:rPr lang="ru-RU" sz="2800" dirty="0">
                <a:solidFill>
                  <a:srgbClr val="9D0A0E"/>
                </a:solidFill>
              </a:rPr>
              <a:t>по цене </a:t>
            </a:r>
            <a:r>
              <a:rPr lang="ru-RU" sz="2800" b="1" dirty="0">
                <a:solidFill>
                  <a:srgbClr val="9D0A0E"/>
                </a:solidFill>
              </a:rPr>
              <a:t>7-ки</a:t>
            </a:r>
            <a:r>
              <a:rPr lang="ru-RU" sz="2800" b="1" dirty="0" smtClean="0">
                <a:solidFill>
                  <a:srgbClr val="9D0A0E"/>
                </a:solidFill>
              </a:rPr>
              <a:t>!</a:t>
            </a:r>
          </a:p>
          <a:p>
            <a:endParaRPr lang="ru-RU" b="1" dirty="0">
              <a:solidFill>
                <a:srgbClr val="9D0A0E"/>
              </a:solidFill>
            </a:endParaRPr>
          </a:p>
          <a:p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Холодопроизводительность выше, чем у конкурентов: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579" y="1023844"/>
            <a:ext cx="2247023" cy="224702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24700" y="158299"/>
            <a:ext cx="6085900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Увеличенная мощность</a:t>
            </a:r>
            <a:endParaRPr lang="en-US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1" y="145836"/>
            <a:ext cx="2131499" cy="1118840"/>
          </a:xfrm>
          <a:prstGeom prst="rect">
            <a:avLst/>
          </a:prstGeom>
          <a:effectLst>
            <a:outerShdw blurRad="203200" dist="50800" dir="192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72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13</a:t>
            </a:fld>
            <a:endParaRPr lang="ru-RU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6"/>
          <a:stretch/>
        </p:blipFill>
        <p:spPr bwMode="auto">
          <a:xfrm>
            <a:off x="6039838" y="1790225"/>
            <a:ext cx="6189393" cy="437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2" y="1171210"/>
            <a:ext cx="10649527" cy="5280390"/>
          </a:xfrm>
          <a:prstGeom prst="rect">
            <a:avLst/>
          </a:prstGeom>
        </p:spPr>
      </p:pic>
      <p:sp>
        <p:nvSpPr>
          <p:cNvPr id="15" name="Объект 1"/>
          <p:cNvSpPr>
            <a:spLocks noGrp="1"/>
          </p:cNvSpPr>
          <p:nvPr>
            <p:ph idx="1"/>
          </p:nvPr>
        </p:nvSpPr>
        <p:spPr>
          <a:xfrm>
            <a:off x="238411" y="2917189"/>
            <a:ext cx="4167909" cy="3102424"/>
          </a:xfrm>
          <a:solidFill>
            <a:schemeClr val="bg1">
              <a:alpha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r">
              <a:spcBef>
                <a:spcPts val="1200"/>
              </a:spcBef>
              <a:buNone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режиме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происходит экспресс-охлаждение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воздушным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потоком</a:t>
            </a:r>
            <a:b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скорости 15 км/ч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</a:t>
            </a:r>
            <a:b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режиме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Super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 algn="r">
              <a:spcBef>
                <a:spcPts val="1200"/>
              </a:spcBef>
              <a:buNone/>
            </a:pPr>
            <a:endParaRPr lang="ru-RU" dirty="0">
              <a:solidFill>
                <a:schemeClr val="bg1">
                  <a:lumMod val="50000"/>
                </a:schemeClr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 algn="r">
              <a:spcBef>
                <a:spcPts val="1200"/>
              </a:spcBef>
              <a:buNone/>
            </a:pPr>
            <a:endParaRPr lang="ru-RU" dirty="0">
              <a:solidFill>
                <a:schemeClr val="bg1">
                  <a:lumMod val="50000"/>
                </a:schemeClr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 algn="r">
              <a:spcBef>
                <a:spcPts val="1200"/>
              </a:spcBef>
              <a:buNone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*на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30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% быстрее обычного кондиционера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24700" y="158299"/>
            <a:ext cx="6085900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Быстрое охлаждение</a:t>
            </a:r>
            <a:endParaRPr lang="en-US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1" y="145836"/>
            <a:ext cx="2131499" cy="1118840"/>
          </a:xfrm>
          <a:prstGeom prst="rect">
            <a:avLst/>
          </a:prstGeom>
          <a:effectLst>
            <a:outerShdw blurRad="203200" dist="50800" dir="192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903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14</a:t>
            </a:fld>
            <a:endParaRPr lang="ru-RU"/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72" y="268079"/>
            <a:ext cx="2816415" cy="1478908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518586" y="452224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 для Юга </a:t>
            </a:r>
            <a:r>
              <a:rPr lang="en-US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1442" y="1727652"/>
            <a:ext cx="532213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alt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езопасный </a:t>
            </a: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пластик </a:t>
            </a:r>
            <a:r>
              <a:rPr lang="en-US" b="1" dirty="0" smtClean="0">
                <a:solidFill>
                  <a:srgbClr val="C00000"/>
                </a:solidFill>
              </a:rPr>
              <a:t>HIPS 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(используется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медицине и пищевой</a:t>
            </a:r>
            <a:r>
              <a:rPr lang="ru-RU" alt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промышленности.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 канцерогенен, не выделяет токсичных веществ даже при очень высоких температурах</a:t>
            </a:r>
            <a:r>
              <a:rPr lang="ru-RU" alt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Медицинский сертификат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(Разрешен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использования в детских и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мед.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чреждениях)</a:t>
            </a:r>
            <a:endParaRPr lang="ru-RU" altLang="ru-RU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 FIN </a:t>
            </a:r>
            <a:r>
              <a:rPr lang="ru-RU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более устойчив к коррозии в приморских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регионах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Встроенный очиститель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воздуха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Генератор холодной плазмы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уничтожает вирусы, борется с пыльцой и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льдегидами)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Автоматическое осушение теплообменника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(Предотвращение образования плесени в блоке) 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4694" y="3952018"/>
            <a:ext cx="543024" cy="518122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461" y="1554960"/>
            <a:ext cx="519635" cy="51963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26" y="2691317"/>
            <a:ext cx="488492" cy="68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936096" y="1581851"/>
            <a:ext cx="50411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 мощности для Юга 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(Мощнее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обычного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кондиционера. </a:t>
            </a:r>
            <a:r>
              <a:rPr lang="ru-RU" b="1" dirty="0">
                <a:solidFill>
                  <a:srgbClr val="9D0A0E"/>
                </a:solidFill>
              </a:rPr>
              <a:t>8-ка по цене </a:t>
            </a:r>
            <a:r>
              <a:rPr lang="ru-RU" b="1" dirty="0" smtClean="0">
                <a:solidFill>
                  <a:srgbClr val="9D0A0E"/>
                </a:solidFill>
              </a:rPr>
              <a:t>7-ки)!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Режиме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(экспресс-охлаждение помещения в жару)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воздушным потоком с пульта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(Позволяет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отвести охлажденный воздух в сторону от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человека, чтобы не  «продуло» и не заболеть)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iFeel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беспечивает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заданную температуру воздуха именно на уровне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пользователя)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режимов работы вентилятора 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(Настройте  поток воздуха максимально комфортно для себя)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Подсветка пульта  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(Не будете  своих близких ночью.  Настройки на пульте видны)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b="1" dirty="0">
              <a:solidFill>
                <a:srgbClr val="9D0A0E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t="11959" b="54078"/>
          <a:stretch/>
        </p:blipFill>
        <p:spPr>
          <a:xfrm>
            <a:off x="213124" y="1850207"/>
            <a:ext cx="660696" cy="2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15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7" y="1320752"/>
            <a:ext cx="9720209" cy="398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tihi.ru/pics/2021/11/17/67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8" r="4426"/>
          <a:stretch/>
        </p:blipFill>
        <p:spPr bwMode="auto">
          <a:xfrm>
            <a:off x="8574670" y="3618733"/>
            <a:ext cx="3199414" cy="259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9561" y="3081534"/>
            <a:ext cx="7859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Абсолютно безопасный пищевой пластик</a:t>
            </a:r>
          </a:p>
          <a:p>
            <a:pPr marL="342900" indent="-342900">
              <a:buAutoNum type="arabicPeriod"/>
            </a:pPr>
            <a:r>
              <a:rPr lang="ru-RU" dirty="0" smtClean="0"/>
              <a:t>Кондиционер</a:t>
            </a:r>
            <a:r>
              <a:rPr lang="ru-RU" dirty="0"/>
              <a:t> </a:t>
            </a:r>
            <a:r>
              <a:rPr lang="ru-RU" dirty="0" smtClean="0"/>
              <a:t>и очиститель в одном устройстве: 3 степени очистки воздуха</a:t>
            </a:r>
          </a:p>
          <a:p>
            <a:pPr marL="342900" indent="-342900">
              <a:buAutoNum type="arabicPeriod"/>
            </a:pPr>
            <a:r>
              <a:rPr lang="ru-RU" dirty="0" smtClean="0"/>
              <a:t>Сертифицированная безопасность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006" y="1747675"/>
            <a:ext cx="6828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Стереотип 1: </a:t>
            </a:r>
            <a:r>
              <a:rPr lang="ru-RU" dirty="0" smtClean="0"/>
              <a:t>кондиционер «портит воздух», выделяя вредные вещества, накапливает пыль и аллергены и «раздувает»</a:t>
            </a:r>
            <a:r>
              <a:rPr lang="en-US" dirty="0"/>
              <a:t> </a:t>
            </a:r>
            <a:r>
              <a:rPr lang="ru-RU" dirty="0" smtClean="0"/>
              <a:t>их по всему дому.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Pioneer </a:t>
            </a:r>
            <a:r>
              <a:rPr lang="en-US" b="1" dirty="0" err="1" smtClean="0">
                <a:solidFill>
                  <a:srgbClr val="00B050"/>
                </a:solidFill>
              </a:rPr>
              <a:t>Afina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улучшает воздух и полностью безопасен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8003" y="4113106"/>
            <a:ext cx="7915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Стереотип </a:t>
            </a:r>
            <a:r>
              <a:rPr lang="ru-RU" b="1" dirty="0" smtClean="0"/>
              <a:t>2: </a:t>
            </a:r>
            <a:r>
              <a:rPr lang="ru-RU" dirty="0" smtClean="0"/>
              <a:t>от кондиционера легко заболеть.</a:t>
            </a:r>
          </a:p>
          <a:p>
            <a:r>
              <a:rPr lang="en-US" b="1" dirty="0">
                <a:solidFill>
                  <a:srgbClr val="00B050"/>
                </a:solidFill>
              </a:rPr>
              <a:t>Pioneer </a:t>
            </a:r>
            <a:r>
              <a:rPr lang="en-US" b="1" dirty="0" err="1">
                <a:solidFill>
                  <a:srgbClr val="00B050"/>
                </a:solidFill>
              </a:rPr>
              <a:t>Afina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ru-RU" b="1" dirty="0">
                <a:solidFill>
                  <a:srgbClr val="00B050"/>
                </a:solidFill>
              </a:rPr>
              <a:t>не допускает </a:t>
            </a:r>
            <a:r>
              <a:rPr lang="ru-RU" b="1" dirty="0" smtClean="0">
                <a:solidFill>
                  <a:srgbClr val="00B050"/>
                </a:solidFill>
              </a:rPr>
              <a:t>переохлаждения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и предотвращает заболевание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100" y="4734803"/>
            <a:ext cx="7958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Управление потоком воздуха во всех направлениях – нет прямой струи на человека</a:t>
            </a:r>
          </a:p>
          <a:p>
            <a:pPr marL="342900" indent="-342900">
              <a:buAutoNum type="arabicPeriod"/>
            </a:pPr>
            <a:r>
              <a:rPr lang="ru-RU" dirty="0" smtClean="0"/>
              <a:t>Управление температурой на уровне пользователя – ноги не замерзнут</a:t>
            </a:r>
          </a:p>
          <a:p>
            <a:pPr marL="342900" indent="-342900">
              <a:buAutoNum type="arabicPeriod"/>
            </a:pPr>
            <a:r>
              <a:rPr lang="ru-RU" dirty="0" smtClean="0"/>
              <a:t>Скоростей вентилятора вдвое больше, чем на обычном кондиционере, – выбирай воздушный поток, который ощущается комфортно</a:t>
            </a:r>
          </a:p>
        </p:txBody>
      </p:sp>
      <p:sp>
        <p:nvSpPr>
          <p:cNvPr id="9" name="Выноска-облако 8"/>
          <p:cNvSpPr/>
          <p:nvPr/>
        </p:nvSpPr>
        <p:spPr>
          <a:xfrm flipH="1">
            <a:off x="7383744" y="1127806"/>
            <a:ext cx="3771667" cy="2046129"/>
          </a:xfrm>
          <a:prstGeom prst="cloudCallou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Почему </a:t>
            </a:r>
            <a:r>
              <a:rPr lang="en-US" sz="2000" b="1" dirty="0"/>
              <a:t>Pioneer </a:t>
            </a:r>
            <a:r>
              <a:rPr lang="en-US" sz="2000" b="1" dirty="0" err="1"/>
              <a:t>Afina</a:t>
            </a:r>
            <a:r>
              <a:rPr lang="en-US" sz="2000" b="1" dirty="0"/>
              <a:t> </a:t>
            </a:r>
            <a:r>
              <a:rPr lang="en-US" sz="2000" b="1" dirty="0" smtClean="0"/>
              <a:t>–</a:t>
            </a:r>
            <a:r>
              <a:rPr lang="ru-RU" sz="2000" b="1" dirty="0" smtClean="0"/>
              <a:t> безопасный </a:t>
            </a:r>
            <a:r>
              <a:rPr lang="ru-RU" sz="2000" b="1" dirty="0"/>
              <a:t>кондиционер</a:t>
            </a:r>
            <a:r>
              <a:rPr lang="ru-RU" sz="2000" b="1" dirty="0" smtClean="0"/>
              <a:t>?</a:t>
            </a:r>
            <a:endParaRPr lang="ru-RU" sz="20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3" y="74648"/>
            <a:ext cx="2692874" cy="1102733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3090332" y="132898"/>
            <a:ext cx="552026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</a:t>
            </a:r>
            <a:r>
              <a:rPr lang="en-US" altLang="ru-RU" sz="24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0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9882" y="3518254"/>
            <a:ext cx="3521250" cy="3134409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17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090332" y="116270"/>
            <a:ext cx="5300136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безопасный пластик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838199" y="1567755"/>
            <a:ext cx="8595512" cy="2664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Большинство конкурентов изготовлены из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ABS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пластика,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Pioneer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Afina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из пластика </a:t>
            </a:r>
            <a:r>
              <a:rPr lang="en-US" sz="2000" b="1" dirty="0">
                <a:solidFill>
                  <a:srgbClr val="9D0A0E"/>
                </a:solidFill>
              </a:rPr>
              <a:t>HIPS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ударопрочный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полистирол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Пластик </a:t>
            </a:r>
            <a:r>
              <a:rPr lang="en-US" sz="2000" b="1" dirty="0">
                <a:solidFill>
                  <a:srgbClr val="9D0A0E"/>
                </a:solidFill>
              </a:rPr>
              <a:t>HIPS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канцерогенен и не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выделяет токсичных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веществ </a:t>
            </a:r>
          </a:p>
          <a:p>
            <a:r>
              <a:rPr lang="en-US" sz="2000" b="1" dirty="0">
                <a:solidFill>
                  <a:srgbClr val="9D0A0E"/>
                </a:solidFill>
              </a:rPr>
              <a:t>HIPS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используется в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медицине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а также в пищевой промышленности для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длительного хранения продуктов питания</a:t>
            </a:r>
          </a:p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Безопасность пластика соответствует стандарту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FDA (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основной стандарт качества пищевых продуктов и медикаментов)</a:t>
            </a:r>
          </a:p>
          <a:p>
            <a:r>
              <a:rPr lang="en-US" sz="2000" b="1" dirty="0">
                <a:solidFill>
                  <a:srgbClr val="9D0A0E"/>
                </a:solidFill>
              </a:rPr>
              <a:t>HIPS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ударопрочен и его «не ведет» даже при длительной эксплуатации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7342360" y="5158323"/>
            <a:ext cx="881214" cy="608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3711" y="1389885"/>
            <a:ext cx="1971174" cy="19237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17" y="4547898"/>
            <a:ext cx="3208965" cy="1865755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t="11959" b="54078"/>
          <a:stretch/>
        </p:blipFill>
        <p:spPr>
          <a:xfrm>
            <a:off x="5174903" y="5085459"/>
            <a:ext cx="2061149" cy="700015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flipH="1">
            <a:off x="4293690" y="5158323"/>
            <a:ext cx="876677" cy="608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3" y="74648"/>
            <a:ext cx="2692874" cy="110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18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066904" y="1680263"/>
            <a:ext cx="296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ступени очистки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54611166"/>
              </p:ext>
            </p:extLst>
          </p:nvPr>
        </p:nvGraphicFramePr>
        <p:xfrm>
          <a:off x="2032000" y="2534194"/>
          <a:ext cx="7948023" cy="3604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3" y="74648"/>
            <a:ext cx="2692874" cy="1102733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090332" y="132898"/>
            <a:ext cx="552026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</a:t>
            </a:r>
            <a:r>
              <a:rPr lang="en-US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очиститель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воздуха</a:t>
            </a:r>
          </a:p>
        </p:txBody>
      </p:sp>
    </p:spTree>
    <p:extLst>
      <p:ext uri="{BB962C8B-B14F-4D97-AF65-F5344CB8AC3E}">
        <p14:creationId xmlns:p14="http://schemas.microsoft.com/office/powerpoint/2010/main" val="12429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19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35" y="3262365"/>
            <a:ext cx="2768194" cy="1845463"/>
          </a:xfrm>
          <a:prstGeom prst="rect">
            <a:avLst/>
          </a:prstGeom>
        </p:spPr>
      </p:pic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24586" r="5600" b="24283"/>
          <a:stretch/>
        </p:blipFill>
        <p:spPr>
          <a:xfrm>
            <a:off x="758841" y="1664092"/>
            <a:ext cx="4278851" cy="1658531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23841" r="3463" b="10757"/>
          <a:stretch/>
        </p:blipFill>
        <p:spPr>
          <a:xfrm>
            <a:off x="7113539" y="1676319"/>
            <a:ext cx="4109741" cy="1917433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>
            <a:off x="5341763" y="3204928"/>
            <a:ext cx="1050202" cy="77764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 descr="https://laukar.com/data/remote/48083/4c1ce92ee354d6594fabb162d0a7986708ce95e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685" y="3447378"/>
            <a:ext cx="3601448" cy="21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1859" y="4957286"/>
            <a:ext cx="6498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1)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Фильтр грубой очистки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Saranet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механическая очистка воздуха от пыли, крупных частиц до 2,5P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2)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Фильтры тонкой очистки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фотокаталитический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фильтр с серебряными ионами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химическая очистка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неприятного запаха, аммиака, формальдегида, болезнетворных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бактерий.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3" y="74648"/>
            <a:ext cx="2692874" cy="1102733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3090332" y="132898"/>
            <a:ext cx="552026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</a:t>
            </a:r>
            <a:r>
              <a:rPr lang="en-US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очиститель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воздуха</a:t>
            </a:r>
          </a:p>
        </p:txBody>
      </p:sp>
    </p:spTree>
    <p:extLst>
      <p:ext uri="{BB962C8B-B14F-4D97-AF65-F5344CB8AC3E}">
        <p14:creationId xmlns:p14="http://schemas.microsoft.com/office/powerpoint/2010/main" val="9081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625" y="4689952"/>
            <a:ext cx="3044565" cy="202971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</a:t>
            </a:fld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"/>
          <a:stretch/>
        </p:blipFill>
        <p:spPr>
          <a:xfrm>
            <a:off x="-1" y="0"/>
            <a:ext cx="6829679" cy="68446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12865" t="28095" r="22502" b="12737"/>
          <a:stretch/>
        </p:blipFill>
        <p:spPr>
          <a:xfrm>
            <a:off x="7792435" y="1999547"/>
            <a:ext cx="4224041" cy="257791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21279" t="13108" r="34560" b="33456"/>
          <a:stretch/>
        </p:blipFill>
        <p:spPr>
          <a:xfrm>
            <a:off x="6174223" y="3224398"/>
            <a:ext cx="2323193" cy="3312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7059105" y="925457"/>
            <a:ext cx="1489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pc="300" dirty="0">
                <a:solidFill>
                  <a:srgbClr val="009ABF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AFINA</a:t>
            </a:r>
            <a:endParaRPr lang="ru-RU" sz="4400" b="1" spc="300" dirty="0">
              <a:solidFill>
                <a:srgbClr val="009ABF"/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/>
          <a:srcRect r="82417" b="18650"/>
          <a:stretch/>
        </p:blipFill>
        <p:spPr>
          <a:xfrm>
            <a:off x="200409" y="6163491"/>
            <a:ext cx="555167" cy="515160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26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20</a:t>
            </a:fld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677110" y="1782910"/>
            <a:ext cx="10479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D0A0E"/>
                </a:solidFill>
              </a:rPr>
              <a:t>Генератор </a:t>
            </a:r>
            <a:r>
              <a:rPr lang="ru-RU" sz="1600" b="1" dirty="0" smtClean="0">
                <a:solidFill>
                  <a:srgbClr val="9D0A0E"/>
                </a:solidFill>
              </a:rPr>
              <a:t>холодной плазмы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чистка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электрическим разрядом: обезвреживание бактерий (сальмонелла, кишечная палочка, листерия), вирусов, частиц менее 2,5PM, плесени, аллергенов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1600" b="1" dirty="0" smtClean="0">
              <a:solidFill>
                <a:srgbClr val="9D0A0E"/>
              </a:solidFill>
            </a:endParaRPr>
          </a:p>
          <a:p>
            <a:r>
              <a:rPr lang="ru-RU" sz="1600" b="1" dirty="0">
                <a:solidFill>
                  <a:srgbClr val="9D0A0E"/>
                </a:solidFill>
              </a:rPr>
              <a:t>Генератор холодной плазмы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производит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заряженные частицы кислорода и водорода, которые вступают в реакцию с бактериями,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вирусами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частицами пыли, пыльцы и молекулами различных веществ, содержащихся в воздухе, окисляют и разрушают их, эффективно и быстро фильтруя воздух, проходящий через внутренний блок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83" y="3387171"/>
            <a:ext cx="2764095" cy="2460434"/>
          </a:xfrm>
          <a:prstGeom prst="rect">
            <a:avLst/>
          </a:prstGeom>
        </p:spPr>
      </p:pic>
      <p:pic>
        <p:nvPicPr>
          <p:cNvPr id="29" name="Объект 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0" b="29078"/>
          <a:stretch/>
        </p:blipFill>
        <p:spPr>
          <a:xfrm>
            <a:off x="3121037" y="4406992"/>
            <a:ext cx="2843808" cy="1213165"/>
          </a:xfrm>
          <a:prstGeom prst="rect">
            <a:avLst/>
          </a:prstGeom>
        </p:spPr>
      </p:pic>
      <p:sp>
        <p:nvSpPr>
          <p:cNvPr id="30" name="Стрелка влево 29"/>
          <p:cNvSpPr/>
          <p:nvPr/>
        </p:nvSpPr>
        <p:spPr>
          <a:xfrm rot="1937525">
            <a:off x="2205693" y="4672336"/>
            <a:ext cx="880616" cy="44135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бъект 2"/>
          <p:cNvSpPr txBox="1">
            <a:spLocks/>
          </p:cNvSpPr>
          <p:nvPr/>
        </p:nvSpPr>
        <p:spPr>
          <a:xfrm>
            <a:off x="3016591" y="5727488"/>
            <a:ext cx="3312369" cy="36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Генератор холодной плазмы</a:t>
            </a:r>
            <a:endParaRPr lang="en-US" sz="1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WIONS - virus deactivation with cold plasma bipolar ioniz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4045" y="3293795"/>
            <a:ext cx="3944624" cy="29584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3" y="74648"/>
            <a:ext cx="2692874" cy="1102733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090332" y="132898"/>
            <a:ext cx="552026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</a:t>
            </a:r>
            <a:r>
              <a:rPr lang="en-US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очиститель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воздуха</a:t>
            </a:r>
          </a:p>
        </p:txBody>
      </p:sp>
    </p:spTree>
    <p:extLst>
      <p:ext uri="{BB962C8B-B14F-4D97-AF65-F5344CB8AC3E}">
        <p14:creationId xmlns:p14="http://schemas.microsoft.com/office/powerpoint/2010/main" val="42539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21</a:t>
            </a:fld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369" y="2770288"/>
            <a:ext cx="3752624" cy="145695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79" y="2103737"/>
            <a:ext cx="1395028" cy="1395028"/>
          </a:xfrm>
        </p:spPr>
      </p:pic>
      <p:sp>
        <p:nvSpPr>
          <p:cNvPr id="2" name="TextBox 1"/>
          <p:cNvSpPr txBox="1"/>
          <p:nvPr/>
        </p:nvSpPr>
        <p:spPr>
          <a:xfrm>
            <a:off x="677110" y="2552003"/>
            <a:ext cx="54848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Воздух без пыли и шерсти животных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Неприятных запахов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Альдегидов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Вирусов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Домашних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клещей</a:t>
            </a:r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3" y="74648"/>
            <a:ext cx="2692874" cy="1102733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090332" y="132898"/>
            <a:ext cx="552026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</a:t>
            </a:r>
            <a:r>
              <a:rPr lang="en-US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очиститель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воздуха</a:t>
            </a:r>
          </a:p>
        </p:txBody>
      </p:sp>
    </p:spTree>
    <p:extLst>
      <p:ext uri="{BB962C8B-B14F-4D97-AF65-F5344CB8AC3E}">
        <p14:creationId xmlns:p14="http://schemas.microsoft.com/office/powerpoint/2010/main" val="278766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22</a:t>
            </a:fld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3250" y="2376588"/>
            <a:ext cx="2471894" cy="344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42" y="2376588"/>
            <a:ext cx="5131428" cy="342095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64562" y="1583542"/>
            <a:ext cx="10960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Разрешен для использования в детских и медицинских учреждениях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3" y="74648"/>
            <a:ext cx="2692874" cy="1102733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090332" y="132898"/>
            <a:ext cx="552026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Полностью безопасный кондиционер</a:t>
            </a:r>
          </a:p>
        </p:txBody>
      </p:sp>
    </p:spTree>
    <p:extLst>
      <p:ext uri="{BB962C8B-B14F-4D97-AF65-F5344CB8AC3E}">
        <p14:creationId xmlns:p14="http://schemas.microsoft.com/office/powerpoint/2010/main" val="24050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23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18586" y="1376126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241" y="1510100"/>
            <a:ext cx="47471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управление воздушным потоком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пульта управления позволяет отвести охлажденный воздух в сторону от человека, предотвращая его переохлаждение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Объект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032" y="2236212"/>
            <a:ext cx="6932681" cy="4621787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005" y="1557151"/>
            <a:ext cx="4373541" cy="29899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60" y="2486671"/>
            <a:ext cx="1091427" cy="1091427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827" y="3190098"/>
            <a:ext cx="1528263" cy="32445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3" y="74648"/>
            <a:ext cx="2692874" cy="1102733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3090332" y="132898"/>
            <a:ext cx="552026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сквозняков и переохлаждения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792" y="3818424"/>
            <a:ext cx="3446407" cy="24842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28955" y="4655817"/>
            <a:ext cx="19701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«Нет» прямой струе воздуха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из </a:t>
            </a:r>
            <a:r>
              <a:rPr lang="ru-RU" dirty="0">
                <a:solidFill>
                  <a:schemeClr val="bg1"/>
                </a:solidFill>
              </a:rPr>
              <a:t>кондиционера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10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24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95242" y="1510100"/>
            <a:ext cx="3407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Функция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iFeel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Обеспечивает заданную температуру воздуха именно на уровне пользователя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b="4027"/>
          <a:stretch/>
        </p:blipFill>
        <p:spPr>
          <a:xfrm>
            <a:off x="4049507" y="1964266"/>
            <a:ext cx="8130973" cy="4885271"/>
          </a:xfrm>
          <a:prstGeom prst="rect">
            <a:avLst/>
          </a:prstGeom>
        </p:spPr>
      </p:pic>
      <p:pic>
        <p:nvPicPr>
          <p:cNvPr id="15" name="Объект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3333" y="132898"/>
            <a:ext cx="7189615" cy="4951909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3" y="74648"/>
            <a:ext cx="2692874" cy="1102733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090332" y="132898"/>
            <a:ext cx="552026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сквозняков и переохлаждения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792" y="3818424"/>
            <a:ext cx="3446407" cy="24842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89684" y="4810667"/>
            <a:ext cx="2016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Ноги не замерзнут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5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25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95241" y="1510100"/>
            <a:ext cx="11066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скорости вентилятора + режим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Quiet +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режим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Super (Turbo) +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режим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 режимов работы вентилятора позволяют настроить</a:t>
            </a:r>
            <a:b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максимально комфортный поток воздуха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5"/>
          <a:stretch/>
        </p:blipFill>
        <p:spPr>
          <a:xfrm>
            <a:off x="1958947" y="2855877"/>
            <a:ext cx="7022595" cy="4002123"/>
          </a:xfrm>
          <a:prstGeom prst="rect">
            <a:avLst/>
          </a:prstGeom>
        </p:spPr>
      </p:pic>
      <p:pic>
        <p:nvPicPr>
          <p:cNvPr id="1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3" b="20649"/>
          <a:stretch/>
        </p:blipFill>
        <p:spPr>
          <a:xfrm>
            <a:off x="0" y="2865421"/>
            <a:ext cx="10362898" cy="3992579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5433" y="2359448"/>
            <a:ext cx="782428" cy="3973264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9109067" y="2407213"/>
            <a:ext cx="1647593" cy="3758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Auto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(автоматический)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Турбо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высокая скорость)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Medium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средняя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скорость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Low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низкая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скорость)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Quiet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(тихий)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3" y="74648"/>
            <a:ext cx="2692874" cy="1102733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3090332" y="132898"/>
            <a:ext cx="552026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сквозняков и переохлаждения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174" y="2710429"/>
            <a:ext cx="3445933" cy="24842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3152" y="3547669"/>
            <a:ext cx="21254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 2 раза больше режимов -   выбирайте </a:t>
            </a:r>
            <a:r>
              <a:rPr lang="ru-RU" dirty="0" smtClean="0">
                <a:solidFill>
                  <a:schemeClr val="bg1"/>
                </a:solidFill>
              </a:rPr>
              <a:t>комфортный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для </a:t>
            </a:r>
            <a:r>
              <a:rPr lang="ru-RU" dirty="0">
                <a:solidFill>
                  <a:schemeClr val="bg1"/>
                </a:solidFill>
              </a:rPr>
              <a:t>вас</a:t>
            </a:r>
          </a:p>
        </p:txBody>
      </p:sp>
    </p:spTree>
    <p:extLst>
      <p:ext uri="{BB962C8B-B14F-4D97-AF65-F5344CB8AC3E}">
        <p14:creationId xmlns:p14="http://schemas.microsoft.com/office/powerpoint/2010/main" val="190003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4246" y="158299"/>
            <a:ext cx="3724143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1371" y="1414518"/>
            <a:ext cx="7680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Подсветка дисплея пульта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позволяет отрегулировать нужный режим, не включая свет в комнате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184" y="1944304"/>
            <a:ext cx="1678830" cy="395411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26</a:t>
            </a:fld>
            <a:endParaRPr lang="ru-RU"/>
          </a:p>
        </p:txBody>
      </p:sp>
      <p:pic>
        <p:nvPicPr>
          <p:cNvPr id="10" name="Объект 5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24" y="2535374"/>
            <a:ext cx="5543944" cy="2771972"/>
          </a:xfr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31372" y="135188"/>
            <a:ext cx="6048672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67213" y="6165304"/>
            <a:ext cx="740223" cy="5151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3" y="74648"/>
            <a:ext cx="2692874" cy="1102733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090332" y="132898"/>
            <a:ext cx="552026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Пульт с подсветкой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44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403" y="2284083"/>
            <a:ext cx="814468" cy="8144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54"/>
          <a:stretch/>
        </p:blipFill>
        <p:spPr>
          <a:xfrm>
            <a:off x="6277403" y="1436014"/>
            <a:ext cx="865708" cy="876879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27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18586" y="452224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Здоровый воздух </a:t>
            </a:r>
            <a:r>
              <a:rPr lang="en-US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1442" y="1727652"/>
            <a:ext cx="53221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alt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езопасный </a:t>
            </a: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пластик </a:t>
            </a:r>
            <a:r>
              <a:rPr lang="en-US" b="1" dirty="0" smtClean="0">
                <a:solidFill>
                  <a:srgbClr val="C00000"/>
                </a:solidFill>
              </a:rPr>
              <a:t>HIPS 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(используется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медицине и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пищевой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промышленности.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 канцерогенен, не выделяет токсичных веществ даже при очень высоких температурах</a:t>
            </a:r>
            <a:r>
              <a:rPr lang="ru-RU" alt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Медицинский сертификат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(Разрешен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использования в детских и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мед.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чреждениях)</a:t>
            </a:r>
            <a:endParaRPr lang="ru-RU" altLang="ru-RU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Встроенный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очиститель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воздуха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(Трехступенчатая система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очистки воздуха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защищает от пыли, запахов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опасных соединений.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Генератор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холодной плазмы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уничтожает вирусы, борется с пыльцой и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льдегидами)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Автоматическое осушение теплообменника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(Предотвращение образования плесени в блоке) 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4694" y="3952018"/>
            <a:ext cx="543024" cy="518122"/>
          </a:xfrm>
          <a:prstGeom prst="roundRect">
            <a:avLst>
              <a:gd name="adj" fmla="val 10000"/>
            </a:avLst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26" y="2691317"/>
            <a:ext cx="488492" cy="68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936096" y="1581851"/>
            <a:ext cx="50411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(Мягкое бесшумное охлаждение)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воздушным потоком с пульта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(Позволяет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отвести охлажденный воздух в сторону от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человека, чтобы не  «продуло» и не заболеть)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iFeel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Обеспечивает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заданную температуру воздуха именно на уровне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пользователя)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режимов работы вентилятора 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(Настройте  поток воздуха максимально комфортно для себя)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Подсветка пульта  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(Не будете  своих близких ночью.  Настройки на пульте видны)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b="1" dirty="0">
              <a:solidFill>
                <a:srgbClr val="9D0A0E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t="11959" b="54078"/>
          <a:stretch/>
        </p:blipFill>
        <p:spPr>
          <a:xfrm>
            <a:off x="213124" y="1850207"/>
            <a:ext cx="660696" cy="2243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9" y="394411"/>
            <a:ext cx="2983660" cy="122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4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0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55451" y="3244334"/>
            <a:ext cx="58810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3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68" y="1023844"/>
            <a:ext cx="9549890" cy="5012808"/>
          </a:xfrm>
          <a:prstGeom prst="rect">
            <a:avLst/>
          </a:prstGeom>
          <a:effectLst>
            <a:outerShdw blurRad="406400" dist="114300" dir="732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21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0" t="3981" r="11816"/>
          <a:stretch/>
        </p:blipFill>
        <p:spPr>
          <a:xfrm>
            <a:off x="677110" y="2777015"/>
            <a:ext cx="4200525" cy="3657599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031347" y="1721671"/>
            <a:ext cx="5685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Безопасен для работы при высоких температурах</a:t>
            </a:r>
          </a:p>
          <a:p>
            <a:pPr marL="342900" indent="-342900">
              <a:buAutoNum type="arabicPeriod"/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300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</a:t>
            </a: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более устойчив к коррозии в приморских регионах</a:t>
            </a:r>
          </a:p>
          <a:p>
            <a:pPr marL="342900" indent="-342900">
              <a:buFontTx/>
              <a:buAutoNum type="arabicPeriod"/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Эффективно уничтожает грибок и плесень, образующихся во влажном приморском климате </a:t>
            </a:r>
          </a:p>
          <a:p>
            <a:pPr marL="342900" indent="-342900">
              <a:buAutoNum type="arabicPeriod"/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Мощнее обычного кондиционера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76798" y="1714545"/>
            <a:ext cx="5220862" cy="1005365"/>
          </a:xfrm>
          <a:prstGeom prst="wedgeRoundRectCallout">
            <a:avLst>
              <a:gd name="adj1" fmla="val 8515"/>
              <a:gd name="adj2" fmla="val 92631"/>
              <a:gd name="adj3" fmla="val 16667"/>
            </a:avLst>
          </a:prstGeom>
          <a:noFill/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Почему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Pioneer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Afina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идеальный кондиционер для южных регионов? 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24700" y="158299"/>
            <a:ext cx="6085900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</a:t>
            </a:r>
            <a:r>
              <a:rPr lang="en-US" altLang="ru-RU" sz="24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1" y="145836"/>
            <a:ext cx="2131499" cy="1118840"/>
          </a:xfrm>
          <a:prstGeom prst="rect">
            <a:avLst/>
          </a:prstGeom>
          <a:effectLst>
            <a:outerShdw blurRad="203200" dist="50800" dir="192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439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9882" y="3518254"/>
            <a:ext cx="3521250" cy="3134409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5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24700" y="158299"/>
            <a:ext cx="6085900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 безопасный пластик</a:t>
            </a:r>
            <a:b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работы при высоких температурах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533908" y="1467099"/>
            <a:ext cx="9709425" cy="2664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Большинство конкурентов изготовлены из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ABS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пластика,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Pioneer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Afina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–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из пластика </a:t>
            </a:r>
            <a:r>
              <a:rPr lang="en-US" sz="2000" b="1" dirty="0">
                <a:solidFill>
                  <a:srgbClr val="9D0A0E"/>
                </a:solidFill>
              </a:rPr>
              <a:t>HIPS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ударопрочный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полистирол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Пластик </a:t>
            </a:r>
            <a:r>
              <a:rPr lang="en-US" sz="2000" b="1" dirty="0">
                <a:solidFill>
                  <a:srgbClr val="9D0A0E"/>
                </a:solidFill>
              </a:rPr>
              <a:t>HIPS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абсолютно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безопасен, не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канцерогенен, не выделяет токсичных веществ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даже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 очень высоких температурах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b="1" dirty="0">
                <a:solidFill>
                  <a:srgbClr val="9D0A0E"/>
                </a:solidFill>
              </a:rPr>
              <a:t>HIPS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используется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медицине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пищевой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промышленности для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длительного хранения продуктов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питания</a:t>
            </a:r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b="1" dirty="0">
                <a:solidFill>
                  <a:srgbClr val="9D0A0E"/>
                </a:solidFill>
              </a:rPr>
              <a:t>HIPS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 подвержен деформации при высоких температурах, т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емпература эксплуатации </a:t>
            </a:r>
            <a:r>
              <a:rPr lang="en-US" sz="2000" b="1" dirty="0" smtClean="0">
                <a:solidFill>
                  <a:srgbClr val="9D0A0E"/>
                </a:solidFill>
              </a:rPr>
              <a:t>HIPS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-40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°С до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+65...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70°С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7342360" y="5158323"/>
            <a:ext cx="881214" cy="608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0507" y="1207172"/>
            <a:ext cx="1971174" cy="19237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17" y="4547898"/>
            <a:ext cx="3208965" cy="1865755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t="11959" b="54078"/>
          <a:stretch/>
        </p:blipFill>
        <p:spPr>
          <a:xfrm>
            <a:off x="5174903" y="5085459"/>
            <a:ext cx="2061149" cy="700015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flipH="1">
            <a:off x="4293690" y="5158323"/>
            <a:ext cx="876677" cy="608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1" y="145836"/>
            <a:ext cx="2131499" cy="1118840"/>
          </a:xfrm>
          <a:prstGeom prst="rect">
            <a:avLst/>
          </a:prstGeom>
          <a:effectLst>
            <a:outerShdw blurRad="203200" dist="50800" dir="192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05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6</a:t>
            </a:fld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t="9633" r="16509" b="8205"/>
          <a:stretch/>
        </p:blipFill>
        <p:spPr>
          <a:xfrm>
            <a:off x="1407530" y="2944112"/>
            <a:ext cx="3775295" cy="321398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10" y="2875883"/>
            <a:ext cx="4979077" cy="34804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7110" y="1683810"/>
            <a:ext cx="10286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Морской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воздух является агрессивной средой для теплообменника наружного блока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24700" y="158299"/>
            <a:ext cx="6085900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 к морской среде</a:t>
            </a:r>
            <a:endParaRPr lang="en-US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1" y="145836"/>
            <a:ext cx="2131499" cy="1118840"/>
          </a:xfrm>
          <a:prstGeom prst="rect">
            <a:avLst/>
          </a:prstGeom>
          <a:effectLst>
            <a:outerShdw blurRad="203200" dist="50800" dir="192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350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029723163"/>
              </p:ext>
            </p:extLst>
          </p:nvPr>
        </p:nvGraphicFramePr>
        <p:xfrm>
          <a:off x="1249086" y="1410171"/>
          <a:ext cx="9465901" cy="3829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6380" y="650374"/>
            <a:ext cx="9250013" cy="6207626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24700" y="158299"/>
            <a:ext cx="6085900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 к морской среде</a:t>
            </a:r>
            <a:endParaRPr lang="en-US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1" y="145836"/>
            <a:ext cx="2131499" cy="1118840"/>
          </a:xfrm>
          <a:prstGeom prst="rect">
            <a:avLst/>
          </a:prstGeom>
          <a:effectLst>
            <a:outerShdw blurRad="203200" dist="50800" dir="192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49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25982"/>
          <a:stretch/>
        </p:blipFill>
        <p:spPr>
          <a:xfrm>
            <a:off x="471982" y="3768628"/>
            <a:ext cx="7175728" cy="281781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8</a:t>
            </a:fld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43473" y="1539234"/>
            <a:ext cx="7058050" cy="308991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Покрытие</a:t>
            </a:r>
            <a:r>
              <a:rPr lang="ru-RU" sz="1800" b="1" dirty="0" smtClean="0">
                <a:solidFill>
                  <a:srgbClr val="9D0A0E"/>
                </a:solidFill>
              </a:rPr>
              <a:t> </a:t>
            </a:r>
            <a:r>
              <a:rPr lang="en-US" sz="1800" b="1" dirty="0" smtClean="0">
                <a:solidFill>
                  <a:srgbClr val="9D0A0E"/>
                </a:solidFill>
              </a:rPr>
              <a:t>Gold </a:t>
            </a:r>
            <a:r>
              <a:rPr lang="en-US" sz="1800" b="1" dirty="0">
                <a:solidFill>
                  <a:srgbClr val="9D0A0E"/>
                </a:solidFill>
              </a:rPr>
              <a:t>fin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защищает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теплообменник и продлевает срок службы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кондиционера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Дополнительно 3 слоя защиты теплообменника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Усиленный эпоксидный защитный слой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300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более защищен от коррозии, чем обычный кондиционер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(по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тесту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SWAAT ASTM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G85)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Высокая производительность теплообменника сохранена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Покрытие препятствует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росту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микроорганизмов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9236" y="4013825"/>
            <a:ext cx="380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Слой полиуретана золотистого цвета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43095" y="4521948"/>
            <a:ext cx="311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Бесцветный эпоксидный слой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47711" y="4914482"/>
            <a:ext cx="395547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Конверсионный слой (Подавляет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lnSpc>
                <a:spcPts val="2000"/>
              </a:lnSpc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механизмы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подплёночной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коррозии)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75423" y="5431567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Алюминий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45" y="1639040"/>
            <a:ext cx="3636686" cy="2200303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524700" y="158299"/>
            <a:ext cx="6085900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 к морской среде</a:t>
            </a:r>
            <a:endParaRPr lang="en-US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1" y="145836"/>
            <a:ext cx="2131499" cy="1118840"/>
          </a:xfrm>
          <a:prstGeom prst="rect">
            <a:avLst/>
          </a:prstGeom>
          <a:effectLst>
            <a:outerShdw blurRad="203200" dist="50800" dir="192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4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34" y="158299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9</a:t>
            </a:fld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10826" y="133636"/>
            <a:ext cx="6085900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 fin vs Blue fin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отличия</a:t>
            </a:r>
            <a:endParaRPr lang="en-US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1" y="145836"/>
            <a:ext cx="2131499" cy="1118840"/>
          </a:xfrm>
          <a:prstGeom prst="rect">
            <a:avLst/>
          </a:prstGeom>
          <a:effectLst>
            <a:outerShdw blurRad="203200" dist="50800" dir="19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6" b="19945"/>
          <a:stretch/>
        </p:blipFill>
        <p:spPr>
          <a:xfrm>
            <a:off x="3994483" y="1192719"/>
            <a:ext cx="2983832" cy="18177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4" y="3010457"/>
            <a:ext cx="3556600" cy="12398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75582" y="4202093"/>
            <a:ext cx="3809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Слой полиуретана золотистого цвета</a:t>
            </a:r>
          </a:p>
          <a:p>
            <a:r>
              <a:rPr lang="ru-RU" dirty="0" smtClean="0"/>
              <a:t>Эпоксидный слой бесцветный</a:t>
            </a:r>
          </a:p>
          <a:p>
            <a:r>
              <a:rPr lang="ru-RU" dirty="0" smtClean="0"/>
              <a:t>Конверсионный слой</a:t>
            </a: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385894" y="4279093"/>
            <a:ext cx="3443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Эпоксидный слой голубого цвета</a:t>
            </a:r>
            <a:endParaRPr lang="en-US" dirty="0" smtClean="0"/>
          </a:p>
          <a:p>
            <a:r>
              <a:rPr lang="ru-RU" dirty="0" smtClean="0"/>
              <a:t>Конверсионный слой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7110" y="5083278"/>
            <a:ext cx="735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Что дает дополнительный слой полиуретана?</a:t>
            </a:r>
          </a:p>
          <a:p>
            <a:pPr marL="342900" indent="-342900">
              <a:buAutoNum type="arabicPeriod"/>
            </a:pPr>
            <a:r>
              <a:rPr lang="ru-RU" dirty="0" smtClean="0"/>
              <a:t>Скатывается вода, не дает задерживаться влаге и ржаветь во влажном приморском климате</a:t>
            </a:r>
          </a:p>
          <a:p>
            <a:pPr marL="342900" indent="-342900">
              <a:buAutoNum type="arabicPeriod"/>
            </a:pPr>
            <a:r>
              <a:rPr lang="ru-RU" dirty="0" smtClean="0"/>
              <a:t>Улучшает теплообмен – повышается эффективность</a:t>
            </a:r>
          </a:p>
          <a:p>
            <a:pPr marL="342900" indent="-342900">
              <a:buAutoNum type="arabicPeriod"/>
            </a:pPr>
            <a:r>
              <a:rPr lang="ru-RU" dirty="0" smtClean="0"/>
              <a:t>Процесс </a:t>
            </a:r>
            <a:r>
              <a:rPr lang="ru-RU" dirty="0" err="1" smtClean="0"/>
              <a:t>разморозки</a:t>
            </a:r>
            <a:r>
              <a:rPr lang="ru-RU" dirty="0" smtClean="0"/>
              <a:t> теплообменника проходит быстрее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082" y="2779205"/>
            <a:ext cx="4221200" cy="147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2270</TotalTime>
  <Words>1224</Words>
  <Application>Microsoft Office PowerPoint</Application>
  <PresentationFormat>Широкоэкранный</PresentationFormat>
  <Paragraphs>217</Paragraphs>
  <Slides>28</Slides>
  <Notes>26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0" baseType="lpstr">
      <vt:lpstr>SimSun</vt:lpstr>
      <vt:lpstr>Arial</vt:lpstr>
      <vt:lpstr>Arial Unicode MS</vt:lpstr>
      <vt:lpstr>Calibri</vt:lpstr>
      <vt:lpstr>Calibri Light</vt:lpstr>
      <vt:lpstr>DIN Pro Bold</vt:lpstr>
      <vt:lpstr>DIN Pro Regular</vt:lpstr>
      <vt:lpstr>OCR A Extended</vt:lpstr>
      <vt:lpstr>Raavi</vt:lpstr>
      <vt:lpstr>Tahoma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 Ivanova</dc:creator>
  <cp:lastModifiedBy>Marina Ivanova</cp:lastModifiedBy>
  <cp:revision>118</cp:revision>
  <dcterms:created xsi:type="dcterms:W3CDTF">2024-05-08T06:23:52Z</dcterms:created>
  <dcterms:modified xsi:type="dcterms:W3CDTF">2024-06-05T05:40:17Z</dcterms:modified>
</cp:coreProperties>
</file>