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71" r:id="rId4"/>
    <p:sldId id="272" r:id="rId5"/>
    <p:sldId id="274" r:id="rId6"/>
    <p:sldId id="273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68" r:id="rId15"/>
  </p:sldIdLst>
  <p:sldSz cx="9906000" cy="6858000" type="A4"/>
  <p:notesSz cx="6858000" cy="9144000"/>
  <p:defaultTextStyle>
    <a:defPPr>
      <a:defRPr lang="ru-RU"/>
    </a:defPPr>
    <a:lvl1pPr marL="0" algn="l" defTabSz="9143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4" algn="l" defTabSz="9143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9" algn="l" defTabSz="9143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4" algn="l" defTabSz="9143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8" algn="l" defTabSz="9143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3" algn="l" defTabSz="9143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87" algn="l" defTabSz="9143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3" algn="l" defTabSz="9143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17" algn="l" defTabSz="9143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5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8" autoAdjust="0"/>
    <p:restoredTop sz="79793" autoAdjust="0"/>
  </p:normalViewPr>
  <p:slideViewPr>
    <p:cSldViewPr>
      <p:cViewPr>
        <p:scale>
          <a:sx n="110" d="100"/>
          <a:sy n="110" d="100"/>
        </p:scale>
        <p:origin x="-1764" y="3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75208-90DA-42FC-9F96-167A4EE2719D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CB12D-1D2C-4552-8421-E8822030C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12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CB12D-1D2C-4552-8421-E8822030CAB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232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ru-RU" sz="1200" b="0" dirty="0" smtClean="0"/>
              <a:t>Обновлена линейка </a:t>
            </a:r>
            <a:r>
              <a:rPr lang="en-US" sz="1200" b="0" dirty="0" smtClean="0"/>
              <a:t>ATXB-C</a:t>
            </a:r>
            <a:r>
              <a:rPr lang="ru-RU" sz="1200" b="0" dirty="0" smtClean="0"/>
              <a:t>.</a:t>
            </a:r>
            <a:r>
              <a:rPr lang="ru-RU" sz="1200" b="0" baseline="0" dirty="0" smtClean="0"/>
              <a:t> Новая модель будет называться </a:t>
            </a:r>
            <a:r>
              <a:rPr lang="en-US" sz="1200" b="0" dirty="0" smtClean="0"/>
              <a:t>ATXC-C</a:t>
            </a:r>
            <a:endParaRPr lang="ru-RU" sz="1200" b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CB12D-1D2C-4552-8421-E8822030CAB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93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Дизайн блока стал более современным и оригинальным. Лицевая панель по бокам декорирована изящными треугольниками.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Светодиодный дисплей стал более сдержанным.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Изменился внешний вид пульта дистанционного управления.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настенный блок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ATXC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малазийского производства приобрёл более европейский вид.</a:t>
            </a:r>
            <a:endParaRPr lang="ru-RU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CB12D-1D2C-4552-8421-E8822030CAB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93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ru-RU" dirty="0" smtClean="0"/>
              <a:t>Изменения коснулись не только настенных</a:t>
            </a:r>
            <a:r>
              <a:rPr lang="ru-RU" baseline="0" dirty="0" smtClean="0"/>
              <a:t> блоков. </a:t>
            </a:r>
            <a:br>
              <a:rPr lang="ru-RU" baseline="0" dirty="0" smtClean="0"/>
            </a:br>
            <a:r>
              <a:rPr lang="ru-RU" baseline="0" dirty="0" smtClean="0"/>
              <a:t>Вы наверняка помните напольную модель </a:t>
            </a:r>
            <a:r>
              <a:rPr lang="en-US" baseline="0" dirty="0" err="1" smtClean="0"/>
              <a:t>Nexura</a:t>
            </a:r>
            <a:r>
              <a:rPr lang="en-US" baseline="0" dirty="0" smtClean="0"/>
              <a:t>. </a:t>
            </a:r>
            <a:r>
              <a:rPr lang="ru-RU" baseline="0" dirty="0" smtClean="0"/>
              <a:t>После того, как она была снята с производства, дизайнерских напольных блоков не стало в ассортименте </a:t>
            </a:r>
            <a:r>
              <a:rPr lang="en-US" baseline="0" dirty="0" smtClean="0"/>
              <a:t>Daikin. </a:t>
            </a:r>
          </a:p>
          <a:p>
            <a:pPr marL="158750" indent="0">
              <a:buNone/>
            </a:pPr>
            <a:r>
              <a:rPr lang="ru-RU" baseline="0" dirty="0" smtClean="0"/>
              <a:t>Но в этом году </a:t>
            </a:r>
            <a:r>
              <a:rPr lang="en-US" baseline="0" dirty="0" smtClean="0"/>
              <a:t>Daikin </a:t>
            </a:r>
            <a:r>
              <a:rPr lang="ru-RU" baseline="0" dirty="0" smtClean="0"/>
              <a:t>радует нас новинкой: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CB12D-1D2C-4552-8421-E8822030CAB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93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– дизайнерский напольный блок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Perfera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FVXM-A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Блок отличается стильным дизайном и улучшенной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энергоэффективностью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Модельный ряд включает в себя 4 типоразмера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2 до 5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кВт.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Технология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Daikin Heat Boost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позволяет быстро обогреть помещение при включении кондиционера в режиме нагрева.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блок оснащен 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имеет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титаново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-апатитовый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деодорирующий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фильтр в комплекте.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CB12D-1D2C-4552-8421-E8822030CAB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93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Это были все новинки </a:t>
            </a:r>
            <a:r>
              <a:rPr lang="en-US" dirty="0" smtClean="0"/>
              <a:t>Daikin </a:t>
            </a:r>
            <a:r>
              <a:rPr lang="ru-RU" dirty="0" smtClean="0"/>
              <a:t>на сегодня.</a:t>
            </a:r>
            <a:r>
              <a:rPr lang="ru-RU" baseline="0" dirty="0" smtClean="0"/>
              <a:t> </a:t>
            </a:r>
            <a:r>
              <a:rPr lang="ru-RU" baseline="0" dirty="0" smtClean="0"/>
              <a:t>Спасибо за внимание!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CB12D-1D2C-4552-8421-E8822030CAB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667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Для</a:t>
            </a:r>
            <a:r>
              <a:rPr lang="ru-RU" baseline="0" dirty="0" smtClean="0"/>
              <a:t> начала вспомним, какие изменения произошли в нашем портфеле в прошлом году.</a:t>
            </a:r>
            <a:br>
              <a:rPr lang="ru-RU" baseline="0" dirty="0" smtClean="0"/>
            </a:br>
            <a:endParaRPr lang="ru-R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Во-первых, обновилась серия </a:t>
            </a:r>
            <a:r>
              <a:rPr lang="en-US" baseline="0" dirty="0" smtClean="0"/>
              <a:t>Stylish</a:t>
            </a:r>
            <a:endParaRPr lang="ru-RU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CB12D-1D2C-4552-8421-E8822030CAB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93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6913" indent="-171450">
              <a:buFont typeface="Arial" panose="020B0604020202020204" pitchFamily="34" charset="0"/>
              <a:buChar char="•"/>
            </a:pPr>
            <a:r>
              <a:rPr lang="ru-RU" dirty="0" smtClean="0"/>
              <a:t>Модель</a:t>
            </a:r>
            <a:r>
              <a:rPr lang="ru-RU" baseline="0" dirty="0" smtClean="0"/>
              <a:t> белого цвета осталась без изменений. </a:t>
            </a:r>
          </a:p>
          <a:p>
            <a:pPr marL="316913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Серебристая модель вместо тёмно-серого корпуса получила серебристый, в цвет панели.</a:t>
            </a:r>
          </a:p>
          <a:p>
            <a:pPr marL="316913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Корпус блока с панелью расцветки «чёрное дерево» из тёмно-серого стал чёрным.</a:t>
            </a:r>
          </a:p>
          <a:p>
            <a:pPr marL="316913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Новинкой 2020 года стал блок </a:t>
            </a:r>
            <a:r>
              <a:rPr lang="en-US" baseline="0" dirty="0" smtClean="0"/>
              <a:t>Stylish </a:t>
            </a:r>
            <a:r>
              <a:rPr lang="ru-RU" baseline="0" dirty="0" smtClean="0"/>
              <a:t>матового чёрного цвета - </a:t>
            </a:r>
            <a:r>
              <a:rPr lang="nl-BE" dirty="0" smtClean="0"/>
              <a:t>FTXA-BB</a:t>
            </a:r>
            <a:endParaRPr lang="en-GB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CB12D-1D2C-4552-8421-E8822030CA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93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ru-RU" baseline="0" dirty="0" smtClean="0"/>
          </a:p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ru-RU" baseline="0" dirty="0" smtClean="0"/>
              <a:t>Следующей долгожданной новинкой 2020 года стал воздухоочиститель с функцией увлажнения </a:t>
            </a:r>
            <a:r>
              <a:rPr lang="en-US" baseline="0" dirty="0" smtClean="0"/>
              <a:t>MCK55W</a:t>
            </a:r>
            <a:r>
              <a:rPr lang="ru-RU" baseline="0" dirty="0" smtClean="0"/>
              <a:t>, пришедший на смену «ветерану» </a:t>
            </a:r>
            <a:r>
              <a:rPr lang="en-US" baseline="0" dirty="0" smtClean="0"/>
              <a:t>MCK75J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CB12D-1D2C-4552-8421-E8822030CAB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93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Вы видите, по сравнению с громоздким серым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MCK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новая модель воздухоочистителя более компактная и изящная.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результате уменьшения габаритов, производительность и обслуживаемая площадь несколько уменьшились, но прибор стал более лёгким и мобильным.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Добавлен индикатор содержания в воздухе твёрдых частиц размером менее 2,5 микрон, благодаря которому вы можете лучше контролировать качество воздуха.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Генератор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стримерного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разряда остаётся одним из ярких преимуществ воздухоочистителей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Daikin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Напомню, как он работает: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Устройство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 Streamer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испускает поток электронов на высокой скорости. Электроны сталкиваются с вредоносными частицами и нейтрализуют их.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особенно ценно, обеззараживание воды в увлажняющем фильтре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MCK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осуществляется как раз с помощью технологии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 streamer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CB12D-1D2C-4552-8421-E8822030CAB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93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ru-RU" baseline="0" dirty="0" smtClean="0"/>
          </a:p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ru-RU" baseline="0" dirty="0" smtClean="0"/>
              <a:t>И отметим общую тенденцию 2020 года – переход </a:t>
            </a:r>
            <a:r>
              <a:rPr lang="en-US" baseline="0" dirty="0" smtClean="0"/>
              <a:t>Daikin</a:t>
            </a:r>
            <a:r>
              <a:rPr lang="ru-RU" baseline="0" dirty="0" smtClean="0"/>
              <a:t> от хладагента </a:t>
            </a:r>
            <a:r>
              <a:rPr lang="en-US" baseline="0" dirty="0" smtClean="0"/>
              <a:t>R410a</a:t>
            </a:r>
            <a:r>
              <a:rPr lang="ru-RU" baseline="0" dirty="0" smtClean="0"/>
              <a:t> к более </a:t>
            </a:r>
            <a:r>
              <a:rPr lang="ru-RU" baseline="0" dirty="0" err="1" smtClean="0"/>
              <a:t>экологичному</a:t>
            </a:r>
            <a:r>
              <a:rPr lang="ru-RU" baseline="0" dirty="0" smtClean="0"/>
              <a:t> хладагенту </a:t>
            </a:r>
            <a:r>
              <a:rPr lang="en-US" baseline="0" dirty="0" smtClean="0"/>
              <a:t>R32 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CB12D-1D2C-4552-8421-E8822030CAB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93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ru-RU" dirty="0" smtClean="0"/>
              <a:t>В</a:t>
            </a:r>
            <a:r>
              <a:rPr lang="ru-RU" baseline="0" dirty="0" smtClean="0"/>
              <a:t> 2020 году эти изменения затронули две линейки: </a:t>
            </a:r>
          </a:p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 dirty="0" smtClean="0"/>
              <a:t>ATXS </a:t>
            </a:r>
            <a:r>
              <a:rPr lang="ru-RU" baseline="0" dirty="0" smtClean="0"/>
              <a:t>заменила линейка </a:t>
            </a:r>
            <a:r>
              <a:rPr lang="en-US" sz="1200" b="0" dirty="0" smtClean="0"/>
              <a:t>ATXM</a:t>
            </a:r>
            <a:r>
              <a:rPr lang="ru-RU" sz="1200" b="0" dirty="0" smtClean="0"/>
              <a:t> с изысканным</a:t>
            </a:r>
            <a:r>
              <a:rPr lang="ru-RU" sz="1200" b="0" baseline="0" dirty="0" smtClean="0"/>
              <a:t> дизайном и расширенным функционалом</a:t>
            </a:r>
            <a:endParaRPr lang="ru-RU" baseline="0" dirty="0" smtClean="0"/>
          </a:p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 dirty="0" smtClean="0"/>
              <a:t>ATX</a:t>
            </a:r>
            <a:r>
              <a:rPr lang="ru-RU" baseline="0" dirty="0" smtClean="0"/>
              <a:t> заменила линейка </a:t>
            </a:r>
            <a:r>
              <a:rPr lang="en-US" sz="1200" b="0" dirty="0" smtClean="0"/>
              <a:t>ATXP-M</a:t>
            </a:r>
            <a:r>
              <a:rPr lang="ru-RU" sz="1200" b="0" baseline="0" dirty="0" smtClean="0"/>
              <a:t>. Внешний вид остался без изменений, добавлена функция 4х стороннего </a:t>
            </a:r>
            <a:r>
              <a:rPr lang="ru-RU" sz="1200" b="0" baseline="0" dirty="0" err="1" smtClean="0"/>
              <a:t>автосвинга</a:t>
            </a:r>
            <a:r>
              <a:rPr lang="ru-RU" sz="1200" b="0" baseline="0" dirty="0" smtClean="0"/>
              <a:t>.</a:t>
            </a:r>
            <a:endParaRPr lang="ru-RU" sz="1200" b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CB12D-1D2C-4552-8421-E8822030CAB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93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ru-RU" dirty="0" smtClean="0"/>
              <a:t>Что же ждёт нас в 2021 году? </a:t>
            </a:r>
            <a:br>
              <a:rPr lang="ru-RU" dirty="0" smtClean="0"/>
            </a:br>
            <a:r>
              <a:rPr lang="ru-RU" dirty="0" smtClean="0"/>
              <a:t>Очередные изменений затронули модель</a:t>
            </a:r>
            <a:r>
              <a:rPr lang="ru-RU" baseline="0" dirty="0" smtClean="0"/>
              <a:t> </a:t>
            </a:r>
            <a:r>
              <a:rPr lang="en-US" sz="1200" b="0" dirty="0" smtClean="0"/>
              <a:t>ATXM-N</a:t>
            </a:r>
            <a:r>
              <a:rPr lang="ru-RU" sz="1200" b="0" dirty="0" smtClean="0"/>
              <a:t>.  Новая</a:t>
            </a:r>
            <a:r>
              <a:rPr lang="ru-RU" sz="1200" b="0" baseline="0" dirty="0" smtClean="0"/>
              <a:t> модель имеет номенклатуру </a:t>
            </a:r>
            <a:r>
              <a:rPr lang="en-US" sz="1200" b="0" dirty="0" smtClean="0"/>
              <a:t>ATXM-R</a:t>
            </a:r>
            <a:endParaRPr lang="ru-RU" sz="1200" b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CB12D-1D2C-4552-8421-E8822030CAB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93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Дизайн внутреннего блока освежён более плавными линиями, а ширина корпуса уменьшена на 3см.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Новый ATXM-R доработан более широкой заслонкой для создания более сильного воздушного потока и его равномерного распределения, а технология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Daikin Heat Boost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позволяет быстро обогреть помещение при включении кондиционера в режиме нагрева.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CB12D-1D2C-4552-8421-E8822030CAB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9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8831-3BA8-48CF-A489-78ACA67E0D1C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161D-5170-4B78-AAC8-6516A45E7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54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8831-3BA8-48CF-A489-78ACA67E0D1C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161D-5170-4B78-AAC8-6516A45E7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2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8831-3BA8-48CF-A489-78ACA67E0D1C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161D-5170-4B78-AAC8-6516A45E7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86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8831-3BA8-48CF-A489-78ACA67E0D1C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161D-5170-4B78-AAC8-6516A45E7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4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8831-3BA8-48CF-A489-78ACA67E0D1C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161D-5170-4B78-AAC8-6516A45E7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9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8831-3BA8-48CF-A489-78ACA67E0D1C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161D-5170-4B78-AAC8-6516A45E7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9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4" indent="0">
              <a:buNone/>
              <a:defRPr sz="2000" b="1"/>
            </a:lvl2pPr>
            <a:lvl3pPr marL="914329" indent="0">
              <a:buNone/>
              <a:defRPr sz="1800" b="1"/>
            </a:lvl3pPr>
            <a:lvl4pPr marL="1371494" indent="0">
              <a:buNone/>
              <a:defRPr sz="1600" b="1"/>
            </a:lvl4pPr>
            <a:lvl5pPr marL="1828658" indent="0">
              <a:buNone/>
              <a:defRPr sz="1600" b="1"/>
            </a:lvl5pPr>
            <a:lvl6pPr marL="2285823" indent="0">
              <a:buNone/>
              <a:defRPr sz="1600" b="1"/>
            </a:lvl6pPr>
            <a:lvl7pPr marL="2742987" indent="0">
              <a:buNone/>
              <a:defRPr sz="1600" b="1"/>
            </a:lvl7pPr>
            <a:lvl8pPr marL="3200153" indent="0">
              <a:buNone/>
              <a:defRPr sz="1600" b="1"/>
            </a:lvl8pPr>
            <a:lvl9pPr marL="365731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4" indent="0">
              <a:buNone/>
              <a:defRPr sz="2000" b="1"/>
            </a:lvl2pPr>
            <a:lvl3pPr marL="914329" indent="0">
              <a:buNone/>
              <a:defRPr sz="1800" b="1"/>
            </a:lvl3pPr>
            <a:lvl4pPr marL="1371494" indent="0">
              <a:buNone/>
              <a:defRPr sz="1600" b="1"/>
            </a:lvl4pPr>
            <a:lvl5pPr marL="1828658" indent="0">
              <a:buNone/>
              <a:defRPr sz="1600" b="1"/>
            </a:lvl5pPr>
            <a:lvl6pPr marL="2285823" indent="0">
              <a:buNone/>
              <a:defRPr sz="1600" b="1"/>
            </a:lvl6pPr>
            <a:lvl7pPr marL="2742987" indent="0">
              <a:buNone/>
              <a:defRPr sz="1600" b="1"/>
            </a:lvl7pPr>
            <a:lvl8pPr marL="3200153" indent="0">
              <a:buNone/>
              <a:defRPr sz="1600" b="1"/>
            </a:lvl8pPr>
            <a:lvl9pPr marL="365731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8831-3BA8-48CF-A489-78ACA67E0D1C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161D-5170-4B78-AAC8-6516A45E7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97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8831-3BA8-48CF-A489-78ACA67E0D1C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161D-5170-4B78-AAC8-6516A45E7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30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8831-3BA8-48CF-A489-78ACA67E0D1C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161D-5170-4B78-AAC8-6516A45E7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58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4" indent="0">
              <a:buNone/>
              <a:defRPr sz="1200"/>
            </a:lvl2pPr>
            <a:lvl3pPr marL="914329" indent="0">
              <a:buNone/>
              <a:defRPr sz="1000"/>
            </a:lvl3pPr>
            <a:lvl4pPr marL="1371494" indent="0">
              <a:buNone/>
              <a:defRPr sz="900"/>
            </a:lvl4pPr>
            <a:lvl5pPr marL="1828658" indent="0">
              <a:buNone/>
              <a:defRPr sz="900"/>
            </a:lvl5pPr>
            <a:lvl6pPr marL="2285823" indent="0">
              <a:buNone/>
              <a:defRPr sz="900"/>
            </a:lvl6pPr>
            <a:lvl7pPr marL="2742987" indent="0">
              <a:buNone/>
              <a:defRPr sz="900"/>
            </a:lvl7pPr>
            <a:lvl8pPr marL="3200153" indent="0">
              <a:buNone/>
              <a:defRPr sz="900"/>
            </a:lvl8pPr>
            <a:lvl9pPr marL="365731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8831-3BA8-48CF-A489-78ACA67E0D1C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161D-5170-4B78-AAC8-6516A45E7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42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4" indent="0">
              <a:buNone/>
              <a:defRPr sz="2800"/>
            </a:lvl2pPr>
            <a:lvl3pPr marL="914329" indent="0">
              <a:buNone/>
              <a:defRPr sz="2400"/>
            </a:lvl3pPr>
            <a:lvl4pPr marL="1371494" indent="0">
              <a:buNone/>
              <a:defRPr sz="2000"/>
            </a:lvl4pPr>
            <a:lvl5pPr marL="1828658" indent="0">
              <a:buNone/>
              <a:defRPr sz="2000"/>
            </a:lvl5pPr>
            <a:lvl6pPr marL="2285823" indent="0">
              <a:buNone/>
              <a:defRPr sz="2000"/>
            </a:lvl6pPr>
            <a:lvl7pPr marL="2742987" indent="0">
              <a:buNone/>
              <a:defRPr sz="2000"/>
            </a:lvl7pPr>
            <a:lvl8pPr marL="3200153" indent="0">
              <a:buNone/>
              <a:defRPr sz="2000"/>
            </a:lvl8pPr>
            <a:lvl9pPr marL="365731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4" indent="0">
              <a:buNone/>
              <a:defRPr sz="1200"/>
            </a:lvl2pPr>
            <a:lvl3pPr marL="914329" indent="0">
              <a:buNone/>
              <a:defRPr sz="1000"/>
            </a:lvl3pPr>
            <a:lvl4pPr marL="1371494" indent="0">
              <a:buNone/>
              <a:defRPr sz="900"/>
            </a:lvl4pPr>
            <a:lvl5pPr marL="1828658" indent="0">
              <a:buNone/>
              <a:defRPr sz="900"/>
            </a:lvl5pPr>
            <a:lvl6pPr marL="2285823" indent="0">
              <a:buNone/>
              <a:defRPr sz="900"/>
            </a:lvl6pPr>
            <a:lvl7pPr marL="2742987" indent="0">
              <a:buNone/>
              <a:defRPr sz="900"/>
            </a:lvl7pPr>
            <a:lvl8pPr marL="3200153" indent="0">
              <a:buNone/>
              <a:defRPr sz="900"/>
            </a:lvl8pPr>
            <a:lvl9pPr marL="365731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8831-3BA8-48CF-A489-78ACA67E0D1C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161D-5170-4B78-AAC8-6516A45E7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30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4639"/>
            <a:ext cx="8915400" cy="1143000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600201"/>
            <a:ext cx="8915400" cy="4525963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88831-3BA8-48CF-A489-78ACA67E0D1C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2"/>
            <a:ext cx="31369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1" y="6356352"/>
            <a:ext cx="23114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1161D-5170-4B78-AAC8-6516A45E7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19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32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3" indent="-342873" algn="l" defTabSz="91432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3" indent="-285728" algn="l" defTabSz="91432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1" indent="-228583" algn="l" defTabSz="9143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6" indent="-228583" algn="l" defTabSz="91432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1" indent="-228583" algn="l" defTabSz="91432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05" indent="-228583" algn="l" defTabSz="9143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0" indent="-228583" algn="l" defTabSz="9143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34" indent="-228583" algn="l" defTabSz="9143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9" indent="-228583" algn="l" defTabSz="9143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4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9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4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8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3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7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3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17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slide" Target="slid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slide" Target="slide9.xml"/><Relationship Id="rId10" Type="http://schemas.openxmlformats.org/officeDocument/2006/relationships/image" Target="../media/image4.png"/><Relationship Id="rId4" Type="http://schemas.openxmlformats.org/officeDocument/2006/relationships/image" Target="../media/image26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slide" Target="slide5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8.tif"/><Relationship Id="rId5" Type="http://schemas.openxmlformats.org/officeDocument/2006/relationships/slide" Target="slide3.xml"/><Relationship Id="rId10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8.tif"/><Relationship Id="rId5" Type="http://schemas.openxmlformats.org/officeDocument/2006/relationships/image" Target="../media/image12.jpeg"/><Relationship Id="rId10" Type="http://schemas.openxmlformats.org/officeDocument/2006/relationships/image" Target="../media/image4.png"/><Relationship Id="rId4" Type="http://schemas.openxmlformats.org/officeDocument/2006/relationships/image" Target="../media/image11.jpe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slide" Target="slide5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8.tif"/><Relationship Id="rId5" Type="http://schemas.openxmlformats.org/officeDocument/2006/relationships/slide" Target="slide3.xml"/><Relationship Id="rId10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6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slide" Target="slide5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8.tif"/><Relationship Id="rId5" Type="http://schemas.openxmlformats.org/officeDocument/2006/relationships/slide" Target="slide3.xml"/><Relationship Id="rId10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slide" Target="slide9.xml"/><Relationship Id="rId10" Type="http://schemas.openxmlformats.org/officeDocument/2006/relationships/image" Target="../media/image4.png"/><Relationship Id="rId4" Type="http://schemas.openxmlformats.org/officeDocument/2006/relationships/image" Target="../media/image26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8624" y="1844824"/>
            <a:ext cx="7488832" cy="2016224"/>
          </a:xfrm>
        </p:spPr>
        <p:txBody>
          <a:bodyPr>
            <a:noAutofit/>
          </a:bodyPr>
          <a:lstStyle/>
          <a:p>
            <a:pPr algn="l"/>
            <a:r>
              <a:rPr lang="ru-RU" sz="4000" dirty="0">
                <a:solidFill>
                  <a:schemeClr val="bg1"/>
                </a:solidFill>
                <a:latin typeface="OfficinaSansBoldITC" pitchFamily="34" charset="0"/>
              </a:rPr>
              <a:t>Бытовые кондиционеры </a:t>
            </a:r>
            <a:r>
              <a:rPr lang="ru-RU" sz="4000" dirty="0" err="1" smtClean="0">
                <a:solidFill>
                  <a:schemeClr val="bg1"/>
                </a:solidFill>
                <a:latin typeface="OfficinaSansBoldITC" pitchFamily="34" charset="0"/>
              </a:rPr>
              <a:t>Daikin</a:t>
            </a:r>
            <a:r>
              <a:rPr lang="ru-RU" sz="4000" dirty="0">
                <a:solidFill>
                  <a:schemeClr val="bg1"/>
                </a:solidFill>
                <a:latin typeface="OfficinaSansBoldITC" pitchFamily="34" charset="0"/>
              </a:rPr>
              <a:t/>
            </a:r>
            <a:br>
              <a:rPr lang="ru-RU" sz="4000" dirty="0">
                <a:solidFill>
                  <a:schemeClr val="bg1"/>
                </a:solidFill>
                <a:latin typeface="OfficinaSansBoldITC" pitchFamily="34" charset="0"/>
              </a:rPr>
            </a:br>
            <a:r>
              <a:rPr lang="ru-RU" sz="4000" dirty="0">
                <a:solidFill>
                  <a:schemeClr val="bg1"/>
                </a:solidFill>
                <a:latin typeface="OfficinaSansBoldITC" pitchFamily="34" charset="0"/>
              </a:rPr>
              <a:t>модельный ряд 2021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44" y="228641"/>
            <a:ext cx="2012760" cy="42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4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\\sp.gl.rus\spb_dc\Profiles\MIvanova\Downloads\ATXC-B_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450" y="4289604"/>
            <a:ext cx="2879505" cy="163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O:\FTP\ftp.uelements.com\Departments\Marketing\uel_landing\Daikin\Правки 1\Фото\ATXM\блок-1-Заглавный-640х430px\блок1)ATXM-640х430px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709" y="1857545"/>
            <a:ext cx="2782120" cy="186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Объект 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1719" y="1780567"/>
            <a:ext cx="3913245" cy="1703353"/>
          </a:xfrm>
          <a:prstGeom prst="rect">
            <a:avLst/>
          </a:prstGeom>
        </p:spPr>
      </p:pic>
      <p:pic>
        <p:nvPicPr>
          <p:cNvPr id="25" name="Picture 2" descr="\\sp.gl.rus\spb_dc\Profiles\MIvanova\Downloads\ATXC-C_Open (1).jp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59572" y="4075193"/>
            <a:ext cx="3702779" cy="180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6643019" y="0"/>
            <a:ext cx="3262981" cy="1728000"/>
            <a:chOff x="6643019" y="0"/>
            <a:chExt cx="3262981" cy="1728000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916000" y="738000"/>
              <a:ext cx="1728000" cy="252000"/>
            </a:xfrm>
            <a:prstGeom prst="rect">
              <a:avLst/>
            </a:prstGeom>
            <a:solidFill>
              <a:srgbClr val="0853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9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ПРОДУКТОВЫЙ ПОРТФЕЛЬ</a:t>
              </a:r>
              <a:endParaRPr lang="ru-RU" sz="9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1352" y="218841"/>
              <a:ext cx="1080000" cy="25806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643019" y="245840"/>
              <a:ext cx="126230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900" dirty="0">
                  <a:latin typeface="Arial Narrow" panose="020B0606020202030204" pitchFamily="34" charset="0"/>
                </a:rPr>
                <a:t>ОБЪЕДИНЯЯ ЛУЧШЕЕ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7975951" y="218840"/>
              <a:ext cx="0" cy="258063"/>
            </a:xfrm>
            <a:prstGeom prst="line">
              <a:avLst/>
            </a:prstGeom>
            <a:ln>
              <a:solidFill>
                <a:srgbClr val="0853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81" y="218840"/>
            <a:ext cx="1440160" cy="300646"/>
          </a:xfrm>
          <a:prstGeom prst="rect">
            <a:avLst/>
          </a:prstGeom>
        </p:spPr>
      </p:pic>
      <p:sp>
        <p:nvSpPr>
          <p:cNvPr id="17" name="Text Placeholder 1">
            <a:extLst>
              <a:ext uri="{FF2B5EF4-FFF2-40B4-BE49-F238E27FC236}">
                <a16:creationId xmlns:a16="http://schemas.microsoft.com/office/drawing/2014/main" xmlns="" id="{25ED3633-85C5-7C49-9D9A-874F4B01FD9B}"/>
              </a:ext>
            </a:extLst>
          </p:cNvPr>
          <p:cNvSpPr txBox="1">
            <a:spLocks/>
          </p:cNvSpPr>
          <p:nvPr/>
        </p:nvSpPr>
        <p:spPr>
          <a:xfrm>
            <a:off x="1400820" y="3483921"/>
            <a:ext cx="2376264" cy="385057"/>
          </a:xfrm>
          <a:prstGeom prst="rect">
            <a:avLst/>
          </a:prstGeom>
        </p:spPr>
        <p:txBody>
          <a:bodyPr/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OfficinaSansBookITC" pitchFamily="34" charset="0"/>
              </a:rPr>
              <a:t>ATXM-N</a:t>
            </a:r>
          </a:p>
        </p:txBody>
      </p:sp>
      <p:sp>
        <p:nvSpPr>
          <p:cNvPr id="31" name="Стрелка вправо 30"/>
          <p:cNvSpPr/>
          <p:nvPr/>
        </p:nvSpPr>
        <p:spPr>
          <a:xfrm>
            <a:off x="4376936" y="2375334"/>
            <a:ext cx="962108" cy="69971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4438249" y="4977673"/>
            <a:ext cx="962108" cy="69971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xmlns="" id="{25ED3633-85C5-7C49-9D9A-874F4B01FD9B}"/>
              </a:ext>
            </a:extLst>
          </p:cNvPr>
          <p:cNvSpPr txBox="1">
            <a:spLocks/>
          </p:cNvSpPr>
          <p:nvPr/>
        </p:nvSpPr>
        <p:spPr>
          <a:xfrm>
            <a:off x="6318605" y="3483921"/>
            <a:ext cx="2376264" cy="385057"/>
          </a:xfrm>
          <a:prstGeom prst="rect">
            <a:avLst/>
          </a:prstGeom>
        </p:spPr>
        <p:txBody>
          <a:bodyPr/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OfficinaSansBookITC" pitchFamily="34" charset="0"/>
              </a:rPr>
              <a:t>ATXM-R</a:t>
            </a:r>
            <a:endParaRPr lang="en-US" sz="1600" b="1" dirty="0">
              <a:latin typeface="OfficinaSansBookITC" pitchFamily="34" charset="0"/>
            </a:endParaRPr>
          </a:p>
        </p:txBody>
      </p:sp>
      <p:sp>
        <p:nvSpPr>
          <p:cNvPr id="35" name="Text Placeholder 1">
            <a:extLst>
              <a:ext uri="{FF2B5EF4-FFF2-40B4-BE49-F238E27FC236}">
                <a16:creationId xmlns:a16="http://schemas.microsoft.com/office/drawing/2014/main" xmlns="" id="{25ED3633-85C5-7C49-9D9A-874F4B01FD9B}"/>
              </a:ext>
            </a:extLst>
          </p:cNvPr>
          <p:cNvSpPr txBox="1">
            <a:spLocks/>
          </p:cNvSpPr>
          <p:nvPr/>
        </p:nvSpPr>
        <p:spPr>
          <a:xfrm>
            <a:off x="1456637" y="5920574"/>
            <a:ext cx="2376264" cy="385057"/>
          </a:xfrm>
          <a:prstGeom prst="rect">
            <a:avLst/>
          </a:prstGeom>
        </p:spPr>
        <p:txBody>
          <a:bodyPr/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OfficinaSansBookITC" pitchFamily="34" charset="0"/>
              </a:rPr>
              <a:t>ATXC-B</a:t>
            </a:r>
            <a:endParaRPr lang="en-US" sz="1600" b="1" dirty="0">
              <a:latin typeface="OfficinaSansBookITC" pitchFamily="34" charset="0"/>
            </a:endParaRPr>
          </a:p>
        </p:txBody>
      </p:sp>
      <p:sp>
        <p:nvSpPr>
          <p:cNvPr id="36" name="Text Placeholder 1">
            <a:extLst>
              <a:ext uri="{FF2B5EF4-FFF2-40B4-BE49-F238E27FC236}">
                <a16:creationId xmlns:a16="http://schemas.microsoft.com/office/drawing/2014/main" xmlns="" id="{25ED3633-85C5-7C49-9D9A-874F4B01FD9B}"/>
              </a:ext>
            </a:extLst>
          </p:cNvPr>
          <p:cNvSpPr txBox="1">
            <a:spLocks/>
          </p:cNvSpPr>
          <p:nvPr/>
        </p:nvSpPr>
        <p:spPr>
          <a:xfrm>
            <a:off x="6374422" y="5920574"/>
            <a:ext cx="2376264" cy="385057"/>
          </a:xfrm>
          <a:prstGeom prst="rect">
            <a:avLst/>
          </a:prstGeom>
        </p:spPr>
        <p:txBody>
          <a:bodyPr/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OfficinaSansBookITC" pitchFamily="34" charset="0"/>
              </a:rPr>
              <a:t>ATXC-C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67543" y="854950"/>
            <a:ext cx="7039193" cy="508918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rgbClr val="08538A"/>
                </a:solidFill>
                <a:latin typeface="OfficinaSansBoldITC" pitchFamily="34" charset="0"/>
              </a:rPr>
              <a:t>Обзор изменений 2021. Настенные </a:t>
            </a:r>
            <a:r>
              <a:rPr lang="ru-RU" sz="2400" dirty="0" smtClean="0">
                <a:solidFill>
                  <a:srgbClr val="08538A"/>
                </a:solidFill>
                <a:latin typeface="OfficinaSansBoldITC" pitchFamily="34" charset="0"/>
              </a:rPr>
              <a:t>модели</a:t>
            </a:r>
            <a:endParaRPr lang="ru-RU" sz="2400" dirty="0">
              <a:solidFill>
                <a:srgbClr val="08538A"/>
              </a:solidFill>
              <a:latin typeface="OfficinaSansBold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66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6643019" y="0"/>
            <a:ext cx="3262981" cy="1728000"/>
            <a:chOff x="6643019" y="0"/>
            <a:chExt cx="3262981" cy="1728000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916000" y="738000"/>
              <a:ext cx="1728000" cy="252000"/>
            </a:xfrm>
            <a:prstGeom prst="rect">
              <a:avLst/>
            </a:prstGeom>
            <a:solidFill>
              <a:srgbClr val="0853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9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ПРОДУКТОВЫЙ ПОРТФЕЛЬ</a:t>
              </a:r>
              <a:endParaRPr lang="ru-RU" sz="9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1352" y="218841"/>
              <a:ext cx="1080000" cy="25806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643019" y="245840"/>
              <a:ext cx="126230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900" dirty="0">
                  <a:latin typeface="Arial Narrow" panose="020B0606020202030204" pitchFamily="34" charset="0"/>
                </a:rPr>
                <a:t>ОБЪЕДИНЯЯ ЛУЧШЕЕ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7975951" y="218840"/>
              <a:ext cx="0" cy="258063"/>
            </a:xfrm>
            <a:prstGeom prst="line">
              <a:avLst/>
            </a:prstGeom>
            <a:ln>
              <a:solidFill>
                <a:srgbClr val="0853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81" y="218840"/>
            <a:ext cx="1440160" cy="300646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67543" y="854950"/>
            <a:ext cx="7039193" cy="508918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rgbClr val="08538A"/>
                </a:solidFill>
                <a:latin typeface="OfficinaSansBoldITC" pitchFamily="34" charset="0"/>
              </a:rPr>
              <a:t>Серия </a:t>
            </a:r>
            <a:r>
              <a:rPr lang="en-US" sz="2400" dirty="0">
                <a:solidFill>
                  <a:srgbClr val="08538A"/>
                </a:solidFill>
                <a:latin typeface="OfficinaSansBoldITC" pitchFamily="34" charset="0"/>
              </a:rPr>
              <a:t>ATXC-</a:t>
            </a:r>
            <a:r>
              <a:rPr lang="ru-RU" sz="2400" dirty="0">
                <a:solidFill>
                  <a:srgbClr val="08538A"/>
                </a:solidFill>
                <a:latin typeface="OfficinaSansBoldITC" pitchFamily="34" charset="0"/>
              </a:rPr>
              <a:t>С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xmlns="" id="{25ED3633-85C5-7C49-9D9A-874F4B01FD9B}"/>
              </a:ext>
            </a:extLst>
          </p:cNvPr>
          <p:cNvSpPr txBox="1">
            <a:spLocks/>
          </p:cNvSpPr>
          <p:nvPr/>
        </p:nvSpPr>
        <p:spPr>
          <a:xfrm>
            <a:off x="400514" y="1561316"/>
            <a:ext cx="2376264" cy="385057"/>
          </a:xfrm>
          <a:prstGeom prst="rect">
            <a:avLst/>
          </a:prstGeom>
        </p:spPr>
        <p:txBody>
          <a:bodyPr/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latin typeface="OfficinaSansBookITC" pitchFamily="34" charset="0"/>
              </a:rPr>
              <a:t>Что нового?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latin typeface="OfficinaSansBookITC" pitchFamily="34" charset="0"/>
            </a:endParaRP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xmlns="" id="{25ED3633-85C5-7C49-9D9A-874F4B01FD9B}"/>
              </a:ext>
            </a:extLst>
          </p:cNvPr>
          <p:cNvSpPr txBox="1">
            <a:spLocks/>
          </p:cNvSpPr>
          <p:nvPr/>
        </p:nvSpPr>
        <p:spPr>
          <a:xfrm>
            <a:off x="5961112" y="1561316"/>
            <a:ext cx="3348372" cy="715556"/>
          </a:xfrm>
          <a:prstGeom prst="rect">
            <a:avLst/>
          </a:prstGeom>
        </p:spPr>
        <p:txBody>
          <a:bodyPr/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latin typeface="OfficinaSansBookITC" pitchFamily="34" charset="0"/>
              </a:rPr>
              <a:t>Как это выглядит:</a:t>
            </a: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385072" y="2286165"/>
            <a:ext cx="5326647" cy="566772"/>
          </a:xfrm>
          <a:prstGeom prst="rect">
            <a:avLst/>
          </a:prstGeom>
        </p:spPr>
        <p:txBody>
          <a:bodyPr vert="horz" lIns="91433" tIns="45716" rIns="91433" bIns="45716" rtlCol="0">
            <a:noAutofit/>
          </a:bodyPr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ru-RU" sz="2000" dirty="0">
                <a:latin typeface="OfficinaSansBookITC" pitchFamily="34" charset="0"/>
              </a:rPr>
              <a:t>Новый </a:t>
            </a:r>
            <a:r>
              <a:rPr lang="ru-RU" sz="2000" dirty="0" smtClean="0">
                <a:latin typeface="OfficinaSansBookITC" pitchFamily="34" charset="0"/>
              </a:rPr>
              <a:t>дизайн</a:t>
            </a:r>
            <a:endParaRPr lang="en-US" sz="2000" dirty="0">
              <a:latin typeface="OfficinaSansBookITC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5259" y="2708920"/>
            <a:ext cx="2450306" cy="87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Объект 2"/>
          <p:cNvSpPr txBox="1">
            <a:spLocks/>
          </p:cNvSpPr>
          <p:nvPr/>
        </p:nvSpPr>
        <p:spPr>
          <a:xfrm>
            <a:off x="4363716" y="2305975"/>
            <a:ext cx="5326647" cy="566772"/>
          </a:xfrm>
          <a:prstGeom prst="rect">
            <a:avLst/>
          </a:prstGeom>
        </p:spPr>
        <p:txBody>
          <a:bodyPr vert="horz" lIns="91433" tIns="45716" rIns="91433" bIns="45716" rtlCol="0">
            <a:noAutofit/>
          </a:bodyPr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ru-RU" sz="2000" dirty="0">
                <a:latin typeface="OfficinaSansBookITC" pitchFamily="34" charset="0"/>
              </a:rPr>
              <a:t>Более сдержанный светодиодный дисплей</a:t>
            </a: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4367089" y="4077072"/>
            <a:ext cx="5326647" cy="566772"/>
          </a:xfrm>
          <a:prstGeom prst="rect">
            <a:avLst/>
          </a:prstGeom>
        </p:spPr>
        <p:txBody>
          <a:bodyPr vert="horz" lIns="91433" tIns="45716" rIns="91433" bIns="45716" rtlCol="0">
            <a:noAutofit/>
          </a:bodyPr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ru-RU" sz="2000" dirty="0">
                <a:latin typeface="OfficinaSansBookITC" pitchFamily="34" charset="0"/>
              </a:rPr>
              <a:t>Новый пульт ДУ.</a:t>
            </a:r>
          </a:p>
        </p:txBody>
      </p:sp>
      <p:pic>
        <p:nvPicPr>
          <p:cNvPr id="24" name="Picture 3" descr="\\sp.gl.rus\spb_dc\Profiles\MIvanova\Downloads\ATXC-C_F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9" b="21867"/>
          <a:stretch/>
        </p:blipFill>
        <p:spPr bwMode="auto">
          <a:xfrm>
            <a:off x="533040" y="2939478"/>
            <a:ext cx="3120524" cy="129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\\sp.gl.rus\spb_dc\Profiles\MIvanova\Downloads\ATXC-C_F_Ope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0" b="18115"/>
          <a:stretch/>
        </p:blipFill>
        <p:spPr bwMode="auto">
          <a:xfrm>
            <a:off x="489894" y="4355668"/>
            <a:ext cx="3339547" cy="140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sp.gl.rus\spb_dc\Profiles\MIvanova\Downloads\FTXC-C_ATXC-C_remote contro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951" y="4643844"/>
            <a:ext cx="426693" cy="150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p.gl.rus\spb_dc\Profiles\MIvanova\Downloads\BRC52B6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669" y="4611812"/>
            <a:ext cx="5143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трелка вправо 27"/>
          <p:cNvSpPr/>
          <p:nvPr/>
        </p:nvSpPr>
        <p:spPr>
          <a:xfrm>
            <a:off x="6943719" y="5221210"/>
            <a:ext cx="288032" cy="34985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8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6643019" y="0"/>
            <a:ext cx="3262981" cy="1728000"/>
            <a:chOff x="6643019" y="0"/>
            <a:chExt cx="3262981" cy="1728000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916000" y="738000"/>
              <a:ext cx="1728000" cy="252000"/>
            </a:xfrm>
            <a:prstGeom prst="rect">
              <a:avLst/>
            </a:prstGeom>
            <a:solidFill>
              <a:srgbClr val="0853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9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ПРОДУКТОВЫЙ ПОРТФЕЛЬ</a:t>
              </a:r>
              <a:endParaRPr lang="ru-RU" sz="9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1352" y="218841"/>
              <a:ext cx="1080000" cy="25806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643019" y="245840"/>
              <a:ext cx="126230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900" dirty="0">
                  <a:latin typeface="Arial Narrow" panose="020B0606020202030204" pitchFamily="34" charset="0"/>
                </a:rPr>
                <a:t>ОБЪЕДИНЯЯ ЛУЧШЕЕ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7975951" y="218840"/>
              <a:ext cx="0" cy="258063"/>
            </a:xfrm>
            <a:prstGeom prst="line">
              <a:avLst/>
            </a:prstGeom>
            <a:ln>
              <a:solidFill>
                <a:srgbClr val="0853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81" y="218840"/>
            <a:ext cx="1440160" cy="300646"/>
          </a:xfrm>
          <a:prstGeom prst="rect">
            <a:avLst/>
          </a:prstGeom>
        </p:spPr>
      </p:pic>
      <p:sp>
        <p:nvSpPr>
          <p:cNvPr id="17" name="Text Placeholder 1">
            <a:extLst>
              <a:ext uri="{FF2B5EF4-FFF2-40B4-BE49-F238E27FC236}">
                <a16:creationId xmlns:a16="http://schemas.microsoft.com/office/drawing/2014/main" xmlns="" id="{25ED3633-85C5-7C49-9D9A-874F4B01FD9B}"/>
              </a:ext>
            </a:extLst>
          </p:cNvPr>
          <p:cNvSpPr txBox="1">
            <a:spLocks/>
          </p:cNvSpPr>
          <p:nvPr/>
        </p:nvSpPr>
        <p:spPr>
          <a:xfrm>
            <a:off x="1568624" y="2251856"/>
            <a:ext cx="2304256" cy="385057"/>
          </a:xfrm>
          <a:prstGeom prst="rect">
            <a:avLst/>
          </a:prstGeom>
        </p:spPr>
        <p:txBody>
          <a:bodyPr/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b="1" dirty="0" err="1">
                <a:latin typeface="OfficinaSansBookITC" pitchFamily="34" charset="0"/>
              </a:rPr>
              <a:t>Nexura</a:t>
            </a:r>
            <a:r>
              <a:rPr lang="en-US" sz="1600" b="1" dirty="0">
                <a:latin typeface="OfficinaSansBookITC" pitchFamily="34" charset="0"/>
              </a:rPr>
              <a:t> FVXG-K</a:t>
            </a:r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xmlns="" id="{25ED3633-85C5-7C49-9D9A-874F4B01FD9B}"/>
              </a:ext>
            </a:extLst>
          </p:cNvPr>
          <p:cNvSpPr txBox="1">
            <a:spLocks/>
          </p:cNvSpPr>
          <p:nvPr/>
        </p:nvSpPr>
        <p:spPr>
          <a:xfrm>
            <a:off x="6101576" y="2204865"/>
            <a:ext cx="1299696" cy="432048"/>
          </a:xfrm>
          <a:prstGeom prst="rect">
            <a:avLst/>
          </a:prstGeom>
        </p:spPr>
        <p:txBody>
          <a:bodyPr/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OfficinaSansBookITC" pitchFamily="34" charset="0"/>
              </a:rPr>
              <a:t>FVXM-F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67543" y="854950"/>
            <a:ext cx="7039193" cy="50891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>
                <a:solidFill>
                  <a:srgbClr val="08538A"/>
                </a:solidFill>
                <a:latin typeface="OfficinaSansBoldITC" pitchFamily="34" charset="0"/>
              </a:rPr>
              <a:t>Обзор изменений 2021. Напольный внутренний блок</a:t>
            </a:r>
          </a:p>
        </p:txBody>
      </p:sp>
      <p:pic>
        <p:nvPicPr>
          <p:cNvPr id="19" name="Picture 2" descr="O:\Documents\M10\ДМ\ИНЕТ\uel.ru\Редизайн uel.ru 2020\Посадочные страницы_инфо\Daikin\часть 5 декабрь\сплит-системы напольные\Photo\1.Заглавный блок прозр. фон 640x430px\FVXM-F_640x430px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1357" y="2787855"/>
            <a:ext cx="3479345" cy="233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\\sp.gl.rus\spb_dc\Profiles\MIvanova\Downloads\FVXG-K_R standard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763" y="2931471"/>
            <a:ext cx="2549112" cy="189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Крест 25"/>
          <p:cNvSpPr/>
          <p:nvPr/>
        </p:nvSpPr>
        <p:spPr>
          <a:xfrm>
            <a:off x="4349362" y="3429000"/>
            <a:ext cx="707666" cy="683812"/>
          </a:xfrm>
          <a:prstGeom prst="plus">
            <a:avLst>
              <a:gd name="adj" fmla="val 3895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69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6643019" y="0"/>
            <a:ext cx="3262981" cy="1728000"/>
            <a:chOff x="6643019" y="0"/>
            <a:chExt cx="3262981" cy="1728000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916000" y="738000"/>
              <a:ext cx="1728000" cy="252000"/>
            </a:xfrm>
            <a:prstGeom prst="rect">
              <a:avLst/>
            </a:prstGeom>
            <a:solidFill>
              <a:srgbClr val="0853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9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ПРОДУКТОВЫЙ ПОРТФЕЛЬ</a:t>
              </a:r>
              <a:endParaRPr lang="ru-RU" sz="9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1352" y="218841"/>
              <a:ext cx="1080000" cy="25806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643019" y="245840"/>
              <a:ext cx="126230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900" dirty="0">
                  <a:latin typeface="Arial Narrow" panose="020B0606020202030204" pitchFamily="34" charset="0"/>
                </a:rPr>
                <a:t>ОБЪЕДИНЯЯ ЛУЧШЕЕ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7975951" y="218840"/>
              <a:ext cx="0" cy="258063"/>
            </a:xfrm>
            <a:prstGeom prst="line">
              <a:avLst/>
            </a:prstGeom>
            <a:ln>
              <a:solidFill>
                <a:srgbClr val="0853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81" y="218840"/>
            <a:ext cx="1440160" cy="300646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67543" y="854950"/>
            <a:ext cx="7039193" cy="508918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rgbClr val="08538A"/>
                </a:solidFill>
                <a:latin typeface="OfficinaSansBoldITC" pitchFamily="34" charset="0"/>
              </a:rPr>
              <a:t>Напольный блок </a:t>
            </a:r>
            <a:r>
              <a:rPr lang="ru-RU" sz="2400" dirty="0" smtClean="0">
                <a:solidFill>
                  <a:srgbClr val="08538A"/>
                </a:solidFill>
                <a:latin typeface="OfficinaSansBoldITC" pitchFamily="34" charset="0"/>
              </a:rPr>
              <a:t>                  </a:t>
            </a:r>
            <a:r>
              <a:rPr lang="en-US" sz="2400" dirty="0" smtClean="0">
                <a:solidFill>
                  <a:srgbClr val="08538A"/>
                </a:solidFill>
                <a:latin typeface="OfficinaSansBoldITC" pitchFamily="34" charset="0"/>
              </a:rPr>
              <a:t> </a:t>
            </a:r>
            <a:r>
              <a:rPr lang="en-US" sz="2400" dirty="0">
                <a:solidFill>
                  <a:srgbClr val="08538A"/>
                </a:solidFill>
                <a:latin typeface="OfficinaSansBoldITC" pitchFamily="34" charset="0"/>
              </a:rPr>
              <a:t>FVXM-A</a:t>
            </a:r>
            <a:endParaRPr lang="ru-RU" sz="2400" dirty="0">
              <a:solidFill>
                <a:srgbClr val="08538A"/>
              </a:solidFill>
              <a:latin typeface="OfficinaSansBoldITC" pitchFamily="34" charset="0"/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xmlns="" id="{25ED3633-85C5-7C49-9D9A-874F4B01FD9B}"/>
              </a:ext>
            </a:extLst>
          </p:cNvPr>
          <p:cNvSpPr txBox="1">
            <a:spLocks/>
          </p:cNvSpPr>
          <p:nvPr/>
        </p:nvSpPr>
        <p:spPr>
          <a:xfrm>
            <a:off x="400514" y="1561316"/>
            <a:ext cx="2376264" cy="385057"/>
          </a:xfrm>
          <a:prstGeom prst="rect">
            <a:avLst/>
          </a:prstGeom>
        </p:spPr>
        <p:txBody>
          <a:bodyPr/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latin typeface="OfficinaSansBookITC" pitchFamily="34" charset="0"/>
              </a:rPr>
              <a:t>Что нового?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latin typeface="OfficinaSansBookITC" pitchFamily="34" charset="0"/>
            </a:endParaRP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xmlns="" id="{25ED3633-85C5-7C49-9D9A-874F4B01FD9B}"/>
              </a:ext>
            </a:extLst>
          </p:cNvPr>
          <p:cNvSpPr txBox="1">
            <a:spLocks/>
          </p:cNvSpPr>
          <p:nvPr/>
        </p:nvSpPr>
        <p:spPr>
          <a:xfrm>
            <a:off x="5961112" y="1561316"/>
            <a:ext cx="3348372" cy="715556"/>
          </a:xfrm>
          <a:prstGeom prst="rect">
            <a:avLst/>
          </a:prstGeom>
        </p:spPr>
        <p:txBody>
          <a:bodyPr/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latin typeface="OfficinaSansBookITC" pitchFamily="34" charset="0"/>
              </a:rPr>
              <a:t>Как это выглядит:</a:t>
            </a: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385071" y="2286164"/>
            <a:ext cx="6257948" cy="4095163"/>
          </a:xfrm>
          <a:prstGeom prst="rect">
            <a:avLst/>
          </a:prstGeom>
        </p:spPr>
        <p:txBody>
          <a:bodyPr vert="horz" lIns="91433" tIns="45716" rIns="91433" bIns="45716" rtlCol="0">
            <a:noAutofit/>
          </a:bodyPr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ru-RU" sz="2000" dirty="0">
                <a:latin typeface="OfficinaSansBookITC" pitchFamily="34" charset="0"/>
                <a:ea typeface="Myriad Pro Regular" charset="0"/>
                <a:cs typeface="Myriad Pro Regular" charset="0"/>
              </a:rPr>
              <a:t>Стильный дизайн</a:t>
            </a:r>
          </a:p>
          <a:p>
            <a:pPr marL="285750" indent="-285750"/>
            <a:r>
              <a:rPr lang="ru-RU" sz="2000" dirty="0">
                <a:latin typeface="OfficinaSansBookITC" pitchFamily="34" charset="0"/>
                <a:ea typeface="Myriad Pro Regular" charset="0"/>
                <a:cs typeface="Myriad Pro Regular" charset="0"/>
              </a:rPr>
              <a:t>Улучшена </a:t>
            </a:r>
            <a:r>
              <a:rPr lang="ru-RU" sz="2000" dirty="0" err="1">
                <a:latin typeface="OfficinaSansBookITC" pitchFamily="34" charset="0"/>
                <a:ea typeface="Myriad Pro Regular" charset="0"/>
                <a:cs typeface="Myriad Pro Regular" charset="0"/>
              </a:rPr>
              <a:t>энергоэффективность</a:t>
            </a:r>
            <a:endParaRPr lang="ru-RU" sz="2000" dirty="0">
              <a:latin typeface="OfficinaSansBookITC" pitchFamily="34" charset="0"/>
              <a:ea typeface="Myriad Pro Regular" charset="0"/>
              <a:cs typeface="Myriad Pro Regular" charset="0"/>
            </a:endParaRPr>
          </a:p>
          <a:p>
            <a:pPr marL="285750" indent="-285750"/>
            <a:r>
              <a:rPr lang="ru-RU" sz="2000" dirty="0">
                <a:latin typeface="OfficinaSansBookITC" pitchFamily="34" charset="0"/>
                <a:ea typeface="Myriad Pro Regular" charset="0"/>
                <a:cs typeface="Myriad Pro Regular" charset="0"/>
              </a:rPr>
              <a:t>4 типоразмера:  20-25-35-50</a:t>
            </a:r>
          </a:p>
          <a:p>
            <a:pPr marL="285750" indent="-285750"/>
            <a:r>
              <a:rPr lang="ru-RU" sz="2000" dirty="0" smtClean="0">
                <a:latin typeface="OfficinaSansBookITC" pitchFamily="34" charset="0"/>
                <a:ea typeface="Myriad Pro Regular" charset="0"/>
                <a:cs typeface="Myriad Pro Regular" charset="0"/>
              </a:rPr>
              <a:t>Тепловой </a:t>
            </a:r>
            <a:r>
              <a:rPr lang="ru-RU" sz="2000" dirty="0">
                <a:latin typeface="OfficinaSansBookITC" pitchFamily="34" charset="0"/>
                <a:ea typeface="Myriad Pro Regular" charset="0"/>
                <a:cs typeface="Myriad Pro Regular" charset="0"/>
              </a:rPr>
              <a:t>бустер быстро обогревает </a:t>
            </a:r>
            <a:r>
              <a:rPr lang="ru-RU" sz="2000" dirty="0" smtClean="0">
                <a:latin typeface="OfficinaSansBookITC" pitchFamily="34" charset="0"/>
                <a:ea typeface="Myriad Pro Regular" charset="0"/>
                <a:cs typeface="Myriad Pro Regular" charset="0"/>
              </a:rPr>
              <a:t>помещение</a:t>
            </a:r>
            <a:endParaRPr lang="en-US" sz="2000" dirty="0" smtClean="0">
              <a:latin typeface="OfficinaSansBookITC" pitchFamily="34" charset="0"/>
              <a:ea typeface="Myriad Pro Regular" charset="0"/>
              <a:cs typeface="Myriad Pro Regular" charset="0"/>
            </a:endParaRPr>
          </a:p>
          <a:p>
            <a:pPr marL="285750" indent="-285750"/>
            <a:r>
              <a:rPr lang="ru-RU" sz="2000" dirty="0" smtClean="0">
                <a:latin typeface="OfficinaSansBookITC" pitchFamily="34" charset="0"/>
                <a:ea typeface="Myriad Pro Regular" charset="0"/>
                <a:cs typeface="Myriad Pro Regular" charset="0"/>
              </a:rPr>
              <a:t>Система </a:t>
            </a:r>
            <a:r>
              <a:rPr lang="ru-RU" sz="2000" dirty="0">
                <a:latin typeface="OfficinaSansBookITC" pitchFamily="34" charset="0"/>
                <a:ea typeface="Myriad Pro Regular" charset="0"/>
                <a:cs typeface="Myriad Pro Regular" charset="0"/>
              </a:rPr>
              <a:t>очистки воздуха: </a:t>
            </a:r>
            <a:r>
              <a:rPr lang="en-US" sz="2000" dirty="0" smtClean="0">
                <a:latin typeface="OfficinaSansBookITC" pitchFamily="34" charset="0"/>
                <a:ea typeface="Myriad Pro Regular" charset="0"/>
                <a:cs typeface="Myriad Pro Regular" charset="0"/>
              </a:rPr>
              <a:t>F</a:t>
            </a:r>
            <a:r>
              <a:rPr lang="ru-RU" sz="2000" dirty="0" err="1">
                <a:latin typeface="OfficinaSansBookITC" pitchFamily="34" charset="0"/>
                <a:ea typeface="Myriad Pro Regular" charset="0"/>
                <a:cs typeface="Myriad Pro Regular" charset="0"/>
              </a:rPr>
              <a:t>lash</a:t>
            </a:r>
            <a:r>
              <a:rPr lang="ru-RU" sz="2000" dirty="0">
                <a:latin typeface="OfficinaSansBookITC" pitchFamily="34" charset="0"/>
                <a:ea typeface="Myriad Pro Regular" charset="0"/>
                <a:cs typeface="Myriad Pro Regular" charset="0"/>
              </a:rPr>
              <a:t> </a:t>
            </a:r>
            <a:r>
              <a:rPr lang="ru-RU" sz="2000" dirty="0" err="1">
                <a:latin typeface="OfficinaSansBookITC" pitchFamily="34" charset="0"/>
                <a:ea typeface="Myriad Pro Regular" charset="0"/>
                <a:cs typeface="Myriad Pro Regular" charset="0"/>
              </a:rPr>
              <a:t>streamer</a:t>
            </a:r>
            <a:r>
              <a:rPr lang="ru-RU" sz="2000" dirty="0">
                <a:latin typeface="OfficinaSansBookITC" pitchFamily="34" charset="0"/>
                <a:ea typeface="Myriad Pro Regular" charset="0"/>
                <a:cs typeface="Myriad Pro Regular" charset="0"/>
              </a:rPr>
              <a:t> + </a:t>
            </a:r>
            <a:r>
              <a:rPr lang="ru-RU" sz="2000" dirty="0" err="1" smtClean="0">
                <a:latin typeface="OfficinaSansBookITC" pitchFamily="34" charset="0"/>
                <a:ea typeface="Myriad Pro Regular" charset="0"/>
                <a:cs typeface="Myriad Pro Regular" charset="0"/>
              </a:rPr>
              <a:t>титаново</a:t>
            </a:r>
            <a:r>
              <a:rPr lang="ru-RU" sz="2000" dirty="0" smtClean="0">
                <a:latin typeface="OfficinaSansBookITC" pitchFamily="34" charset="0"/>
                <a:ea typeface="Myriad Pro Regular" charset="0"/>
                <a:cs typeface="Myriad Pro Regular" charset="0"/>
              </a:rPr>
              <a:t>-апатитовый</a:t>
            </a:r>
            <a:r>
              <a:rPr lang="en-US" sz="2000" dirty="0" smtClean="0">
                <a:latin typeface="OfficinaSansBookITC" pitchFamily="34" charset="0"/>
                <a:ea typeface="Myriad Pro Regular" charset="0"/>
                <a:cs typeface="Myriad Pro Regular" charset="0"/>
              </a:rPr>
              <a:t> </a:t>
            </a:r>
            <a:r>
              <a:rPr lang="ru-RU" sz="2000" dirty="0" err="1" smtClean="0">
                <a:latin typeface="OfficinaSansBookITC" pitchFamily="34" charset="0"/>
                <a:ea typeface="Myriad Pro Regular" charset="0"/>
                <a:cs typeface="Myriad Pro Regular" charset="0"/>
              </a:rPr>
              <a:t>деодорирующий</a:t>
            </a:r>
            <a:r>
              <a:rPr lang="ru-RU" sz="2000" dirty="0" smtClean="0">
                <a:latin typeface="OfficinaSansBookITC" pitchFamily="34" charset="0"/>
                <a:ea typeface="Myriad Pro Regular" charset="0"/>
                <a:cs typeface="Myriad Pro Regular" charset="0"/>
              </a:rPr>
              <a:t> </a:t>
            </a:r>
            <a:r>
              <a:rPr lang="ru-RU" sz="2000" dirty="0">
                <a:latin typeface="OfficinaSansBookITC" pitchFamily="34" charset="0"/>
                <a:ea typeface="Myriad Pro Regular" charset="0"/>
                <a:cs typeface="Myriad Pro Regular" charset="0"/>
              </a:rPr>
              <a:t>фильтр</a:t>
            </a:r>
          </a:p>
          <a:p>
            <a:pPr marL="0" indent="0">
              <a:buNone/>
            </a:pPr>
            <a:endParaRPr lang="ru-RU" sz="2000" dirty="0">
              <a:latin typeface="OfficinaSansBookITC" pitchFamily="34" charset="0"/>
              <a:ea typeface="Myriad Pro Regular" charset="0"/>
              <a:cs typeface="Myriad Pro Regular" charset="0"/>
            </a:endParaRPr>
          </a:p>
        </p:txBody>
      </p:sp>
      <p:pic>
        <p:nvPicPr>
          <p:cNvPr id="24" name="Picture 3" descr="\\sp.gl.rus\spb_dc\Profiles\MIvanova\Downloads\FVXM-A-left-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7155" y="2244636"/>
            <a:ext cx="2548393" cy="351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0792" y="955148"/>
            <a:ext cx="1152128" cy="377159"/>
          </a:xfrm>
          <a:prstGeom prst="rect">
            <a:avLst/>
          </a:prstGeom>
        </p:spPr>
      </p:pic>
      <p:grpSp>
        <p:nvGrpSpPr>
          <p:cNvPr id="17" name="Group 3">
            <a:extLst>
              <a:ext uri="{FF2B5EF4-FFF2-40B4-BE49-F238E27FC236}">
                <a16:creationId xmlns="" xmlns:a16="http://schemas.microsoft.com/office/drawing/2014/main" id="{3E1DD74A-670E-4C39-994B-E19316A0884F}"/>
              </a:ext>
            </a:extLst>
          </p:cNvPr>
          <p:cNvGrpSpPr/>
          <p:nvPr/>
        </p:nvGrpSpPr>
        <p:grpSpPr>
          <a:xfrm>
            <a:off x="8486171" y="639110"/>
            <a:ext cx="900000" cy="900000"/>
            <a:chOff x="7588214" y="152182"/>
            <a:chExt cx="1440000" cy="1440000"/>
          </a:xfrm>
        </p:grpSpPr>
        <p:pic>
          <p:nvPicPr>
            <p:cNvPr id="18" name="Picture 2">
              <a:extLst>
                <a:ext uri="{FF2B5EF4-FFF2-40B4-BE49-F238E27FC236}">
                  <a16:creationId xmlns="" xmlns:a16="http://schemas.microsoft.com/office/drawing/2014/main" id="{7AF07133-D9A5-4DE3-98A2-213030794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4164" y="380169"/>
              <a:ext cx="1005436" cy="1008608"/>
            </a:xfrm>
            <a:prstGeom prst="rect">
              <a:avLst/>
            </a:prstGeom>
          </p:spPr>
        </p:pic>
        <p:sp>
          <p:nvSpPr>
            <p:cNvPr id="22" name="Oval 18">
              <a:extLst>
                <a:ext uri="{FF2B5EF4-FFF2-40B4-BE49-F238E27FC236}">
                  <a16:creationId xmlns="" xmlns:a16="http://schemas.microsoft.com/office/drawing/2014/main" id="{29036759-4162-495A-A921-C51331CB6FDA}"/>
                </a:ext>
              </a:extLst>
            </p:cNvPr>
            <p:cNvSpPr/>
            <p:nvPr/>
          </p:nvSpPr>
          <p:spPr>
            <a:xfrm>
              <a:off x="7588214" y="152182"/>
              <a:ext cx="1440000" cy="14400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68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157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906000" cy="6858000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144688" y="2564904"/>
            <a:ext cx="5256584" cy="1008112"/>
          </a:xfrm>
          <a:prstGeom prst="rect">
            <a:avLst/>
          </a:prstGeom>
        </p:spPr>
        <p:txBody>
          <a:bodyPr vert="horz" lIns="91433" tIns="45716" rIns="91433" bIns="45716" rtlCol="0" anchor="ctr">
            <a:noAutofit/>
          </a:bodyPr>
          <a:lstStyle>
            <a:lvl1pPr algn="ctr" defTabSz="91432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bg1"/>
                </a:solidFill>
                <a:latin typeface="OfficinaSansBoldITC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613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67544" y="854950"/>
            <a:ext cx="6357664" cy="508918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rgbClr val="08538A"/>
                </a:solidFill>
                <a:latin typeface="OfficinaSansBoldITC" pitchFamily="34" charset="0"/>
              </a:rPr>
              <a:t>Обзор изменений 2020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643019" y="0"/>
            <a:ext cx="3262981" cy="1728000"/>
            <a:chOff x="6643019" y="0"/>
            <a:chExt cx="3262981" cy="1728000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916000" y="738000"/>
              <a:ext cx="1728000" cy="252000"/>
            </a:xfrm>
            <a:prstGeom prst="rect">
              <a:avLst/>
            </a:prstGeom>
            <a:solidFill>
              <a:srgbClr val="0853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9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ПРОДУКТОВЫЙ ПОРТФЕЛЬ</a:t>
              </a:r>
              <a:endParaRPr lang="ru-RU" sz="9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1352" y="218841"/>
              <a:ext cx="1080000" cy="25806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643019" y="245840"/>
              <a:ext cx="126230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900" dirty="0">
                  <a:latin typeface="Arial Narrow" panose="020B0606020202030204" pitchFamily="34" charset="0"/>
                </a:rPr>
                <a:t>ОБЪЕДИНЯЯ ЛУЧШЕЕ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7975951" y="218840"/>
              <a:ext cx="0" cy="258063"/>
            </a:xfrm>
            <a:prstGeom prst="line">
              <a:avLst/>
            </a:prstGeom>
            <a:ln>
              <a:solidFill>
                <a:srgbClr val="0853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81" y="218840"/>
            <a:ext cx="1440160" cy="300646"/>
          </a:xfrm>
          <a:prstGeom prst="rect">
            <a:avLst/>
          </a:prstGeom>
        </p:spPr>
      </p:pic>
      <p:sp>
        <p:nvSpPr>
          <p:cNvPr id="17" name="Text Placeholder 1">
            <a:extLst>
              <a:ext uri="{FF2B5EF4-FFF2-40B4-BE49-F238E27FC236}">
                <a16:creationId xmlns:a16="http://schemas.microsoft.com/office/drawing/2014/main" xmlns="" id="{25ED3633-85C5-7C49-9D9A-874F4B01FD9B}"/>
              </a:ext>
            </a:extLst>
          </p:cNvPr>
          <p:cNvSpPr txBox="1">
            <a:spLocks/>
          </p:cNvSpPr>
          <p:nvPr/>
        </p:nvSpPr>
        <p:spPr>
          <a:xfrm>
            <a:off x="657575" y="2251851"/>
            <a:ext cx="2376264" cy="385057"/>
          </a:xfrm>
          <a:prstGeom prst="rect">
            <a:avLst/>
          </a:prstGeom>
        </p:spPr>
        <p:txBody>
          <a:bodyPr/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atin typeface="OfficinaSansBookITC" pitchFamily="34" charset="0"/>
              </a:rPr>
              <a:t>Обновление</a:t>
            </a:r>
            <a:endParaRPr lang="en-US" sz="1600" b="1" dirty="0">
              <a:latin typeface="OfficinaSansBookITC" pitchFamily="34" charset="0"/>
            </a:endParaRPr>
          </a:p>
        </p:txBody>
      </p:sp>
      <p:pic>
        <p:nvPicPr>
          <p:cNvPr id="21" name="Picture 2" descr="\\sp.gl.rus\spb_dc\Profiles\MIvanova\Downloads\FTXA-BB_left.jpg">
            <a:hlinkClick r:id="rId5" action="ppaction://hlinksldjump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96" y="3429000"/>
            <a:ext cx="2815618" cy="146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Объект 7">
            <a:hlinkClick r:id="rId7" action="ppaction://hlinksldjump"/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3202" y="2708920"/>
            <a:ext cx="1656299" cy="3236181"/>
          </a:xfrm>
          <a:prstGeom prst="rect">
            <a:avLst/>
          </a:prstGeom>
        </p:spPr>
      </p:pic>
      <p:pic>
        <p:nvPicPr>
          <p:cNvPr id="23" name="Picture 4" descr="\\sp.gl.rus\spb_dc\Profiles\MIvanova\Downloads\ATXP20-35M_L (1)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1521" y="3501008"/>
            <a:ext cx="2986885" cy="144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680" y="2288380"/>
            <a:ext cx="756084" cy="249160"/>
          </a:xfrm>
          <a:prstGeom prst="rect">
            <a:avLst/>
          </a:prstGeom>
        </p:spPr>
      </p:pic>
      <p:sp>
        <p:nvSpPr>
          <p:cNvPr id="24" name="Text Placeholder 1">
            <a:extLst>
              <a:ext uri="{FF2B5EF4-FFF2-40B4-BE49-F238E27FC236}">
                <a16:creationId xmlns:a16="http://schemas.microsoft.com/office/drawing/2014/main" xmlns="" id="{25ED3633-85C5-7C49-9D9A-874F4B01FD9B}"/>
              </a:ext>
            </a:extLst>
          </p:cNvPr>
          <p:cNvSpPr txBox="1">
            <a:spLocks/>
          </p:cNvSpPr>
          <p:nvPr/>
        </p:nvSpPr>
        <p:spPr>
          <a:xfrm>
            <a:off x="4016896" y="2208923"/>
            <a:ext cx="2376264" cy="385057"/>
          </a:xfrm>
          <a:prstGeom prst="rect">
            <a:avLst/>
          </a:prstGeom>
        </p:spPr>
        <p:txBody>
          <a:bodyPr/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latin typeface="OfficinaSansBookITC" pitchFamily="34" charset="0"/>
              </a:rPr>
              <a:t>Переход </a:t>
            </a:r>
            <a:r>
              <a:rPr lang="ru-RU" sz="1600" b="1" dirty="0" smtClean="0">
                <a:latin typeface="OfficinaSansBookITC" pitchFamily="34" charset="0"/>
              </a:rPr>
              <a:t>на</a:t>
            </a:r>
            <a:endParaRPr lang="en-US" sz="1600" b="1" dirty="0">
              <a:latin typeface="OfficinaSansBookITC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243" y="2288380"/>
            <a:ext cx="576064" cy="207526"/>
          </a:xfrm>
          <a:prstGeom prst="rect">
            <a:avLst/>
          </a:prstGeom>
        </p:spPr>
      </p:pic>
      <p:sp>
        <p:nvSpPr>
          <p:cNvPr id="25" name="Text Placeholder 1">
            <a:extLst>
              <a:ext uri="{FF2B5EF4-FFF2-40B4-BE49-F238E27FC236}">
                <a16:creationId xmlns:a16="http://schemas.microsoft.com/office/drawing/2014/main" xmlns="" id="{25ED3633-85C5-7C49-9D9A-874F4B01FD9B}"/>
              </a:ext>
            </a:extLst>
          </p:cNvPr>
          <p:cNvSpPr txBox="1">
            <a:spLocks/>
          </p:cNvSpPr>
          <p:nvPr/>
        </p:nvSpPr>
        <p:spPr>
          <a:xfrm>
            <a:off x="6933220" y="2058628"/>
            <a:ext cx="2376264" cy="644014"/>
          </a:xfrm>
          <a:prstGeom prst="rect">
            <a:avLst/>
          </a:prstGeom>
        </p:spPr>
        <p:txBody>
          <a:bodyPr/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latin typeface="OfficinaSansBookITC" pitchFamily="34" charset="0"/>
              </a:rPr>
              <a:t>Новый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latin typeface="OfficinaSansBookITC" pitchFamily="34" charset="0"/>
              </a:rPr>
              <a:t>воздухоочиститель</a:t>
            </a:r>
          </a:p>
        </p:txBody>
      </p:sp>
    </p:spTree>
    <p:extLst>
      <p:ext uri="{BB962C8B-B14F-4D97-AF65-F5344CB8AC3E}">
        <p14:creationId xmlns:p14="http://schemas.microsoft.com/office/powerpoint/2010/main" val="240355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\\sp.gl.rus\spb_dc\Profiles\MIvanova\Downloads\FTXA-BS_r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91" y="3371999"/>
            <a:ext cx="1295192" cy="70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\\sp.gl.rus\spb_dc\Profiles\MIvanova\Downloads\FTXA-BT_r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882" y="4415626"/>
            <a:ext cx="1249100" cy="66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\\sp.gl.rus\spb_dc\Profiles\MIvanova\Downloads\FTXA-BB_r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724" y="5623552"/>
            <a:ext cx="1264258" cy="68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\\sp.gl.rus\spb_dc\Profiles\MIvanova\Downloads\FTXA-A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91" y="2276872"/>
            <a:ext cx="1252334" cy="67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 descr="\\sp.gl.rus\spb_dc\Profiles\MIvanova\Downloads\FTXA-A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320" y="2276872"/>
            <a:ext cx="1252334" cy="67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\\sp.gl.rus\spb_dc\Profiles\MIvanova\Downloads\FTXA-AT_right_product pictures.tif-cq5dam.web.1280.1280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03" y="4506639"/>
            <a:ext cx="1243623" cy="6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7" descr="\\sp.gl.rus\spb_dc\Profiles\MIvanova\Downloads\FTXA-AS_right_product pictures.tif-cq5dam.web.1280.1280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980" y="3378374"/>
            <a:ext cx="1271674" cy="68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67544" y="854950"/>
            <a:ext cx="6357664" cy="508918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rgbClr val="08538A"/>
                </a:solidFill>
                <a:latin typeface="OfficinaSansBoldITC" pitchFamily="34" charset="0"/>
              </a:rPr>
              <a:t>Серия </a:t>
            </a:r>
            <a:endParaRPr lang="en-US" sz="2400" dirty="0">
              <a:solidFill>
                <a:srgbClr val="08538A"/>
              </a:solidFill>
              <a:latin typeface="OfficinaSansBoldITC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643019" y="0"/>
            <a:ext cx="3262981" cy="1728000"/>
            <a:chOff x="6643019" y="0"/>
            <a:chExt cx="3262981" cy="1728000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916000" y="738000"/>
              <a:ext cx="1728000" cy="252000"/>
            </a:xfrm>
            <a:prstGeom prst="rect">
              <a:avLst/>
            </a:prstGeom>
            <a:solidFill>
              <a:srgbClr val="0853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9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ПРОДУКТОВЫЙ ПОРТФЕЛЬ</a:t>
              </a:r>
              <a:endParaRPr lang="ru-RU" sz="9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1352" y="218841"/>
              <a:ext cx="1080000" cy="25806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643019" y="245840"/>
              <a:ext cx="126230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900" dirty="0">
                  <a:latin typeface="Arial Narrow" panose="020B0606020202030204" pitchFamily="34" charset="0"/>
                </a:rPr>
                <a:t>ОБЪЕДИНЯЯ ЛУЧШЕЕ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7975951" y="218840"/>
              <a:ext cx="0" cy="258063"/>
            </a:xfrm>
            <a:prstGeom prst="line">
              <a:avLst/>
            </a:prstGeom>
            <a:ln>
              <a:solidFill>
                <a:srgbClr val="0853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81" y="218840"/>
            <a:ext cx="1440160" cy="3006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518" y="916433"/>
            <a:ext cx="1110299" cy="365888"/>
          </a:xfrm>
          <a:prstGeom prst="rect">
            <a:avLst/>
          </a:prstGeom>
        </p:spPr>
      </p:pic>
      <p:graphicFrame>
        <p:nvGraphicFramePr>
          <p:cNvPr id="18" name="Table 29">
            <a:extLst>
              <a:ext uri="{FF2B5EF4-FFF2-40B4-BE49-F238E27FC236}">
                <a16:creationId xmlns:a16="http://schemas.microsoft.com/office/drawing/2014/main" xmlns="" id="{402A268F-5D85-410E-ABD2-710E60C00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295059"/>
              </p:ext>
            </p:extLst>
          </p:nvPr>
        </p:nvGraphicFramePr>
        <p:xfrm>
          <a:off x="465617" y="1501455"/>
          <a:ext cx="1542589" cy="3569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589">
                  <a:extLst>
                    <a:ext uri="{9D8B030D-6E8A-4147-A177-3AD203B41FA5}">
                      <a16:colId xmlns:a16="http://schemas.microsoft.com/office/drawing/2014/main" xmlns="" val="824479350"/>
                    </a:ext>
                  </a:extLst>
                </a:gridCol>
              </a:tblGrid>
              <a:tr h="570500">
                <a:tc>
                  <a:txBody>
                    <a:bodyPr/>
                    <a:lstStyle/>
                    <a:p>
                      <a:pPr marL="0" marR="0" indent="0" algn="ctr" defTabSz="9143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OfficinaSansBookITC" pitchFamily="34" charset="0"/>
                        </a:rPr>
                        <a:t>Модель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OfficinaSansBookITC" pitchFamily="34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B0F0"/>
                          </a:solidFill>
                          <a:latin typeface="OfficinaSansBookITC" pitchFamily="34" charset="0"/>
                        </a:rPr>
                        <a:t>2019</a:t>
                      </a:r>
                    </a:p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783047"/>
                  </a:ext>
                </a:extLst>
              </a:tr>
              <a:tr h="809813"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>
                          <a:solidFill>
                            <a:schemeClr val="tx1"/>
                          </a:solidFill>
                          <a:latin typeface="OfficinaSansBookITC" pitchFamily="34" charset="0"/>
                        </a:rPr>
                        <a:t>C/FTXA-AW</a:t>
                      </a:r>
                      <a:endParaRPr lang="en-GB" sz="1600" dirty="0">
                        <a:solidFill>
                          <a:schemeClr val="tx1"/>
                        </a:solidFill>
                        <a:latin typeface="OfficinaSansBookITC" pitchFamily="34" charset="0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29091071"/>
                  </a:ext>
                </a:extLst>
              </a:tr>
              <a:tr h="1056613">
                <a:tc>
                  <a:txBody>
                    <a:bodyPr/>
                    <a:lstStyle/>
                    <a:p>
                      <a:pPr algn="ctr"/>
                      <a:endParaRPr lang="nl-BE" sz="1600" dirty="0">
                        <a:solidFill>
                          <a:schemeClr val="tx1"/>
                        </a:solidFill>
                        <a:latin typeface="OfficinaSansBookITC" pitchFamily="34" charset="0"/>
                      </a:endParaRPr>
                    </a:p>
                    <a:p>
                      <a:pPr algn="ctr"/>
                      <a:endParaRPr lang="nl-BE" sz="1600" dirty="0">
                        <a:solidFill>
                          <a:schemeClr val="tx1"/>
                        </a:solidFill>
                        <a:latin typeface="OfficinaSansBookITC" pitchFamily="34" charset="0"/>
                      </a:endParaRPr>
                    </a:p>
                    <a:p>
                      <a:pPr algn="ctr"/>
                      <a:r>
                        <a:rPr lang="nl-BE" sz="1600" dirty="0">
                          <a:solidFill>
                            <a:schemeClr val="tx1"/>
                          </a:solidFill>
                          <a:latin typeface="OfficinaSansBookITC" pitchFamily="34" charset="0"/>
                        </a:rPr>
                        <a:t>C/FTXA-AS</a:t>
                      </a: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64761573"/>
                  </a:ext>
                </a:extLst>
              </a:tr>
              <a:tr h="1132732">
                <a:tc>
                  <a:txBody>
                    <a:bodyPr/>
                    <a:lstStyle/>
                    <a:p>
                      <a:pPr algn="ctr"/>
                      <a:endParaRPr lang="nl-BE" sz="1600" dirty="0">
                        <a:solidFill>
                          <a:schemeClr val="tx1"/>
                        </a:solidFill>
                        <a:latin typeface="OfficinaSansBookITC" pitchFamily="34" charset="0"/>
                      </a:endParaRPr>
                    </a:p>
                    <a:p>
                      <a:pPr algn="ctr"/>
                      <a:endParaRPr lang="nl-BE" sz="1600" dirty="0">
                        <a:solidFill>
                          <a:schemeClr val="tx1"/>
                        </a:solidFill>
                        <a:latin typeface="OfficinaSansBookITC" pitchFamily="34" charset="0"/>
                      </a:endParaRPr>
                    </a:p>
                    <a:p>
                      <a:pPr algn="ctr"/>
                      <a:endParaRPr lang="nl-BE" sz="1600" dirty="0">
                        <a:solidFill>
                          <a:schemeClr val="tx1"/>
                        </a:solidFill>
                        <a:latin typeface="OfficinaSansBookITC" pitchFamily="34" charset="0"/>
                      </a:endParaRPr>
                    </a:p>
                    <a:p>
                      <a:pPr algn="ctr"/>
                      <a:r>
                        <a:rPr lang="nl-BE" sz="1600" dirty="0">
                          <a:solidFill>
                            <a:schemeClr val="tx1"/>
                          </a:solidFill>
                          <a:latin typeface="OfficinaSansBookITC" pitchFamily="34" charset="0"/>
                        </a:rPr>
                        <a:t>C/FTXA-AT</a:t>
                      </a:r>
                      <a:endParaRPr lang="en-GB" sz="1600" dirty="0">
                        <a:solidFill>
                          <a:schemeClr val="tx1"/>
                        </a:solidFill>
                        <a:latin typeface="OfficinaSansBookITC" pitchFamily="34" charset="0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233444"/>
                  </a:ext>
                </a:extLst>
              </a:tr>
            </a:tbl>
          </a:graphicData>
        </a:graphic>
      </p:graphicFrame>
      <p:graphicFrame>
        <p:nvGraphicFramePr>
          <p:cNvPr id="31" name="Table 29">
            <a:extLst>
              <a:ext uri="{FF2B5EF4-FFF2-40B4-BE49-F238E27FC236}">
                <a16:creationId xmlns:a16="http://schemas.microsoft.com/office/drawing/2014/main" xmlns="" id="{402A268F-5D85-410E-ABD2-710E60C00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422280"/>
              </p:ext>
            </p:extLst>
          </p:nvPr>
        </p:nvGraphicFramePr>
        <p:xfrm>
          <a:off x="7350057" y="1513114"/>
          <a:ext cx="1542589" cy="4731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589">
                  <a:extLst>
                    <a:ext uri="{9D8B030D-6E8A-4147-A177-3AD203B41FA5}">
                      <a16:colId xmlns:a16="http://schemas.microsoft.com/office/drawing/2014/main" xmlns="" val="824479350"/>
                    </a:ext>
                  </a:extLst>
                </a:gridCol>
              </a:tblGrid>
              <a:tr h="427775">
                <a:tc>
                  <a:txBody>
                    <a:bodyPr/>
                    <a:lstStyle/>
                    <a:p>
                      <a:pPr marL="0" marR="0" indent="0" algn="ctr" defTabSz="9143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OfficinaSansBookITC" pitchFamily="34" charset="0"/>
                        </a:rPr>
                        <a:t>Модель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OfficinaSansBookITC" pitchFamily="34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B0F0"/>
                          </a:solidFill>
                          <a:latin typeface="OfficinaSansBookITC" pitchFamily="34" charset="0"/>
                        </a:rPr>
                        <a:t>20</a:t>
                      </a:r>
                      <a:r>
                        <a:rPr lang="ru-RU" sz="1600" b="1" dirty="0" smtClean="0">
                          <a:solidFill>
                            <a:srgbClr val="00B0F0"/>
                          </a:solidFill>
                          <a:latin typeface="OfficinaSansBookITC" pitchFamily="34" charset="0"/>
                        </a:rPr>
                        <a:t>20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783047"/>
                  </a:ext>
                </a:extLst>
              </a:tr>
              <a:tr h="726739"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tx1"/>
                          </a:solidFill>
                          <a:latin typeface="OfficinaSansBookITC" pitchFamily="34" charset="0"/>
                        </a:rPr>
                        <a:t>C/FTXA-AW</a:t>
                      </a:r>
                      <a:endParaRPr lang="en-GB" sz="1600" dirty="0">
                        <a:solidFill>
                          <a:schemeClr val="tx1"/>
                        </a:solidFill>
                        <a:latin typeface="OfficinaSansBookITC" pitchFamily="34" charset="0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29091071"/>
                  </a:ext>
                </a:extLst>
              </a:tr>
              <a:tr h="1192174"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tx1"/>
                          </a:solidFill>
                          <a:latin typeface="OfficinaSansBookITC" pitchFamily="34" charset="0"/>
                        </a:rPr>
                        <a:t>C/FTXA-</a:t>
                      </a:r>
                      <a:r>
                        <a:rPr lang="nl-BE" sz="1600" b="1" dirty="0">
                          <a:solidFill>
                            <a:srgbClr val="00B0F0"/>
                          </a:solidFill>
                          <a:latin typeface="OfficinaSansBookITC" pitchFamily="34" charset="0"/>
                        </a:rPr>
                        <a:t>BS</a:t>
                      </a:r>
                      <a:endParaRPr lang="en-GB" sz="1600" b="1" dirty="0">
                        <a:solidFill>
                          <a:srgbClr val="00B0F0"/>
                        </a:solidFill>
                        <a:latin typeface="OfficinaSansBookITC" pitchFamily="34" charset="0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64761573"/>
                  </a:ext>
                </a:extLst>
              </a:tr>
              <a:tr h="1192174"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tx1"/>
                          </a:solidFill>
                          <a:latin typeface="OfficinaSansBookITC" pitchFamily="34" charset="0"/>
                        </a:rPr>
                        <a:t>C/FTXA-</a:t>
                      </a:r>
                      <a:r>
                        <a:rPr lang="nl-BE" sz="1600" b="1" dirty="0">
                          <a:solidFill>
                            <a:srgbClr val="00B0F0"/>
                          </a:solidFill>
                          <a:latin typeface="OfficinaSansBookITC" pitchFamily="34" charset="0"/>
                        </a:rPr>
                        <a:t>BT</a:t>
                      </a:r>
                      <a:endParaRPr lang="en-GB" sz="1600" b="1" dirty="0">
                        <a:solidFill>
                          <a:srgbClr val="00B0F0"/>
                        </a:solidFill>
                        <a:latin typeface="OfficinaSansBookITC" pitchFamily="34" charset="0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233444"/>
                  </a:ext>
                </a:extLst>
              </a:tr>
              <a:tr h="1192174"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tx1"/>
                          </a:solidFill>
                          <a:latin typeface="OfficinaSansBookITC" pitchFamily="34" charset="0"/>
                        </a:rPr>
                        <a:t>C/FTXA-</a:t>
                      </a:r>
                      <a:r>
                        <a:rPr lang="nl-BE" sz="1600" b="1" dirty="0">
                          <a:solidFill>
                            <a:srgbClr val="00B0F0"/>
                          </a:solidFill>
                          <a:latin typeface="OfficinaSansBookITC" pitchFamily="34" charset="0"/>
                        </a:rPr>
                        <a:t>BB</a:t>
                      </a:r>
                      <a:endParaRPr lang="en-GB" sz="1600" b="1" dirty="0">
                        <a:solidFill>
                          <a:srgbClr val="00B0F0"/>
                        </a:solidFill>
                        <a:latin typeface="OfficinaSansBookITC" pitchFamily="34" charset="0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Arrow: Right 23">
            <a:extLst>
              <a:ext uri="{FF2B5EF4-FFF2-40B4-BE49-F238E27FC236}">
                <a16:creationId xmlns:a16="http://schemas.microsoft.com/office/drawing/2014/main" xmlns="" id="{1CBC66CC-8F84-452E-83C1-957A9CBA36DA}"/>
              </a:ext>
            </a:extLst>
          </p:cNvPr>
          <p:cNvSpPr/>
          <p:nvPr/>
        </p:nvSpPr>
        <p:spPr>
          <a:xfrm>
            <a:off x="3790492" y="3508501"/>
            <a:ext cx="1768371" cy="568571"/>
          </a:xfrm>
          <a:prstGeom prst="rightArrow">
            <a:avLst>
              <a:gd name="adj1" fmla="val 62275"/>
              <a:gd name="adj2" fmla="val 27615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OfficinaSansBookITC" pitchFamily="34" charset="0"/>
              </a:rPr>
              <a:t>Серый корпус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OfficinaSansBookITC" pitchFamily="34" charset="0"/>
              </a:rPr>
              <a:t> заменён серебристым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OfficinaSansBookITC" pitchFamily="34" charset="0"/>
            </a:endParaRPr>
          </a:p>
        </p:txBody>
      </p:sp>
      <p:sp>
        <p:nvSpPr>
          <p:cNvPr id="33" name="Arrow: Right 24">
            <a:extLst>
              <a:ext uri="{FF2B5EF4-FFF2-40B4-BE49-F238E27FC236}">
                <a16:creationId xmlns:a16="http://schemas.microsoft.com/office/drawing/2014/main" xmlns="" id="{E70B0A32-8E94-42D9-9ECB-E9DD2CD72D12}"/>
              </a:ext>
            </a:extLst>
          </p:cNvPr>
          <p:cNvSpPr/>
          <p:nvPr/>
        </p:nvSpPr>
        <p:spPr>
          <a:xfrm>
            <a:off x="3790492" y="5658007"/>
            <a:ext cx="1768371" cy="490772"/>
          </a:xfrm>
          <a:prstGeom prst="rightArrow">
            <a:avLst>
              <a:gd name="adj1" fmla="val 71104"/>
              <a:gd name="adj2" fmla="val 37498"/>
            </a:avLst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SansBookITC" pitchFamily="34" charset="0"/>
              </a:rPr>
              <a:t>НОВЫЙ чёрный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SansBookITC" pitchFamily="34" charset="0"/>
              </a:rPr>
              <a:t> блок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SansBookITC" pitchFamily="34" charset="0"/>
            </a:endParaRPr>
          </a:p>
        </p:txBody>
      </p:sp>
      <p:sp>
        <p:nvSpPr>
          <p:cNvPr id="34" name="Arrow: Right 27">
            <a:extLst>
              <a:ext uri="{FF2B5EF4-FFF2-40B4-BE49-F238E27FC236}">
                <a16:creationId xmlns:a16="http://schemas.microsoft.com/office/drawing/2014/main" xmlns="" id="{3EA4DB82-8906-4799-BEAE-1048054EEAEF}"/>
              </a:ext>
            </a:extLst>
          </p:cNvPr>
          <p:cNvSpPr/>
          <p:nvPr/>
        </p:nvSpPr>
        <p:spPr>
          <a:xfrm>
            <a:off x="3790492" y="4580341"/>
            <a:ext cx="1768371" cy="490772"/>
          </a:xfrm>
          <a:prstGeom prst="rightArrow">
            <a:avLst>
              <a:gd name="adj1" fmla="val 71104"/>
              <a:gd name="adj2" fmla="val 3272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 smtClean="0">
                <a:solidFill>
                  <a:srgbClr val="FFFFFF"/>
                </a:solidFill>
                <a:latin typeface="OfficinaSansBookITC" pitchFamily="34" charset="0"/>
              </a:rPr>
              <a:t>Серый корпус заменён чёрным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SansBookITC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E69D987-8E32-4E52-BA5A-E1B2513F39B6}"/>
              </a:ext>
            </a:extLst>
          </p:cNvPr>
          <p:cNvSpPr txBox="1"/>
          <p:nvPr/>
        </p:nvSpPr>
        <p:spPr>
          <a:xfrm>
            <a:off x="1959175" y="2996952"/>
            <a:ext cx="1058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OfficinaSansBookITC" pitchFamily="34" charset="0"/>
              </a:rPr>
              <a:t>Белая панель</a:t>
            </a:r>
            <a:endParaRPr lang="nl-BE" sz="800" dirty="0">
              <a:latin typeface="OfficinaSansBookITC" pitchFamily="34" charset="0"/>
            </a:endParaRPr>
          </a:p>
          <a:p>
            <a:r>
              <a:rPr lang="ru-RU" sz="800" dirty="0" smtClean="0">
                <a:latin typeface="OfficinaSansBookITC" pitchFamily="34" charset="0"/>
              </a:rPr>
              <a:t>Белый корпус</a:t>
            </a:r>
            <a:endParaRPr lang="en-GB" sz="800" dirty="0">
              <a:latin typeface="OfficinaSansBookITC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158FAC6-AF17-4512-98A2-2ED9BC903A65}"/>
              </a:ext>
            </a:extLst>
          </p:cNvPr>
          <p:cNvSpPr txBox="1"/>
          <p:nvPr/>
        </p:nvSpPr>
        <p:spPr>
          <a:xfrm>
            <a:off x="1949287" y="407707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OfficinaSansBookITC" pitchFamily="34" charset="0"/>
              </a:rPr>
              <a:t>Серебристая панель</a:t>
            </a:r>
            <a:endParaRPr lang="nl-BE" sz="800" dirty="0" smtClean="0">
              <a:latin typeface="OfficinaSansBookITC" pitchFamily="34" charset="0"/>
            </a:endParaRPr>
          </a:p>
          <a:p>
            <a:r>
              <a:rPr lang="ru-RU" sz="800" dirty="0" smtClean="0">
                <a:latin typeface="OfficinaSansBookITC" pitchFamily="34" charset="0"/>
              </a:rPr>
              <a:t>Тёмно-серый корпус</a:t>
            </a:r>
            <a:endParaRPr lang="en-GB" sz="800" dirty="0">
              <a:latin typeface="OfficinaSansBookITC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E741EED-A0E2-4476-BE9B-EEA9665C9C4E}"/>
              </a:ext>
            </a:extLst>
          </p:cNvPr>
          <p:cNvSpPr txBox="1"/>
          <p:nvPr/>
        </p:nvSpPr>
        <p:spPr>
          <a:xfrm>
            <a:off x="1929589" y="5215797"/>
            <a:ext cx="1594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OfficinaSansBookITC" pitchFamily="34" charset="0"/>
              </a:rPr>
              <a:t>Панель цвета чёрного дерева</a:t>
            </a:r>
            <a:endParaRPr lang="nl-BE" sz="800" dirty="0">
              <a:latin typeface="OfficinaSansBookITC" pitchFamily="34" charset="0"/>
            </a:endParaRPr>
          </a:p>
          <a:p>
            <a:r>
              <a:rPr lang="ru-RU" sz="800" dirty="0" smtClean="0">
                <a:latin typeface="OfficinaSansBookITC" pitchFamily="34" charset="0"/>
              </a:rPr>
              <a:t>Тёмно-серый корпус</a:t>
            </a:r>
            <a:endParaRPr lang="en-GB" sz="800" dirty="0">
              <a:latin typeface="OfficinaSansBookITC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E69D987-8E32-4E52-BA5A-E1B2513F39B6}"/>
              </a:ext>
            </a:extLst>
          </p:cNvPr>
          <p:cNvSpPr txBox="1"/>
          <p:nvPr/>
        </p:nvSpPr>
        <p:spPr>
          <a:xfrm>
            <a:off x="5920955" y="2996952"/>
            <a:ext cx="1058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OfficinaSansBookITC" pitchFamily="34" charset="0"/>
              </a:rPr>
              <a:t>Белая панель</a:t>
            </a:r>
            <a:endParaRPr lang="nl-BE" sz="800" dirty="0">
              <a:latin typeface="OfficinaSansBookITC" pitchFamily="34" charset="0"/>
            </a:endParaRPr>
          </a:p>
          <a:p>
            <a:r>
              <a:rPr lang="ru-RU" sz="800" dirty="0" smtClean="0">
                <a:latin typeface="OfficinaSansBookITC" pitchFamily="34" charset="0"/>
              </a:rPr>
              <a:t>Белый корпус</a:t>
            </a:r>
            <a:endParaRPr lang="en-GB" sz="800" dirty="0">
              <a:latin typeface="OfficinaSansBookITC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158FAC6-AF17-4512-98A2-2ED9BC903A65}"/>
              </a:ext>
            </a:extLst>
          </p:cNvPr>
          <p:cNvSpPr txBox="1"/>
          <p:nvPr/>
        </p:nvSpPr>
        <p:spPr>
          <a:xfrm>
            <a:off x="5911067" y="4077072"/>
            <a:ext cx="1244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OfficinaSansBookITC" pitchFamily="34" charset="0"/>
              </a:rPr>
              <a:t>Серебристая панель</a:t>
            </a:r>
            <a:endParaRPr lang="nl-BE" sz="800" dirty="0" smtClean="0">
              <a:latin typeface="OfficinaSansBookITC" pitchFamily="34" charset="0"/>
            </a:endParaRPr>
          </a:p>
          <a:p>
            <a:r>
              <a:rPr lang="ru-RU" sz="800" dirty="0" smtClean="0">
                <a:latin typeface="OfficinaSansBookITC" pitchFamily="34" charset="0"/>
              </a:rPr>
              <a:t>Тёмно-серый корпус</a:t>
            </a:r>
            <a:endParaRPr lang="en-GB" sz="800" dirty="0">
              <a:latin typeface="OfficinaSansBookITC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E741EED-A0E2-4476-BE9B-EEA9665C9C4E}"/>
              </a:ext>
            </a:extLst>
          </p:cNvPr>
          <p:cNvSpPr txBox="1"/>
          <p:nvPr/>
        </p:nvSpPr>
        <p:spPr>
          <a:xfrm>
            <a:off x="5901032" y="5157192"/>
            <a:ext cx="1594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OfficinaSansBookITC" pitchFamily="34" charset="0"/>
              </a:rPr>
              <a:t>Панель цвета чёрного дерева</a:t>
            </a:r>
            <a:endParaRPr lang="nl-BE" sz="800" dirty="0">
              <a:latin typeface="OfficinaSansBookITC" pitchFamily="34" charset="0"/>
            </a:endParaRPr>
          </a:p>
          <a:p>
            <a:r>
              <a:rPr lang="ru-RU" sz="800" dirty="0" smtClean="0">
                <a:latin typeface="OfficinaSansBookITC" pitchFamily="34" charset="0"/>
              </a:rPr>
              <a:t>Тёмно-серый корпус</a:t>
            </a:r>
            <a:endParaRPr lang="en-GB" sz="800" dirty="0">
              <a:latin typeface="OfficinaSansBookITC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E741EED-A0E2-4476-BE9B-EEA9665C9C4E}"/>
              </a:ext>
            </a:extLst>
          </p:cNvPr>
          <p:cNvSpPr txBox="1"/>
          <p:nvPr/>
        </p:nvSpPr>
        <p:spPr>
          <a:xfrm>
            <a:off x="5920955" y="6314071"/>
            <a:ext cx="1594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OfficinaSansBookITC" pitchFamily="34" charset="0"/>
              </a:rPr>
              <a:t>Чёрная панель</a:t>
            </a:r>
            <a:endParaRPr lang="nl-BE" sz="800" dirty="0">
              <a:latin typeface="OfficinaSansBookITC" pitchFamily="34" charset="0"/>
            </a:endParaRPr>
          </a:p>
          <a:p>
            <a:r>
              <a:rPr lang="ru-RU" sz="800" dirty="0" smtClean="0">
                <a:latin typeface="OfficinaSansBookITC" pitchFamily="34" charset="0"/>
              </a:rPr>
              <a:t>Чёрный </a:t>
            </a:r>
            <a:r>
              <a:rPr lang="ru-RU" sz="800" dirty="0">
                <a:latin typeface="OfficinaSansBookITC" pitchFamily="34" charset="0"/>
              </a:rPr>
              <a:t>корпус</a:t>
            </a:r>
            <a:endParaRPr lang="en-GB" sz="800" dirty="0">
              <a:latin typeface="OfficinaSansBook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1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67544" y="854950"/>
            <a:ext cx="6357664" cy="508918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rgbClr val="08538A"/>
                </a:solidFill>
                <a:latin typeface="OfficinaSansBoldITC" pitchFamily="34" charset="0"/>
              </a:rPr>
              <a:t>Обзор изменений 2020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643019" y="0"/>
            <a:ext cx="3262981" cy="1728000"/>
            <a:chOff x="6643019" y="0"/>
            <a:chExt cx="3262981" cy="1728000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916000" y="738000"/>
              <a:ext cx="1728000" cy="252000"/>
            </a:xfrm>
            <a:prstGeom prst="rect">
              <a:avLst/>
            </a:prstGeom>
            <a:solidFill>
              <a:srgbClr val="0853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9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ПРОДУКТОВЫЙ ПОРТФЕЛЬ</a:t>
              </a:r>
              <a:endParaRPr lang="ru-RU" sz="9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1352" y="218841"/>
              <a:ext cx="1080000" cy="25806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643019" y="245840"/>
              <a:ext cx="126230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900" dirty="0">
                  <a:latin typeface="Arial Narrow" panose="020B0606020202030204" pitchFamily="34" charset="0"/>
                </a:rPr>
                <a:t>ОБЪЕДИНЯЯ ЛУЧШЕЕ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7975951" y="218840"/>
              <a:ext cx="0" cy="258063"/>
            </a:xfrm>
            <a:prstGeom prst="line">
              <a:avLst/>
            </a:prstGeom>
            <a:ln>
              <a:solidFill>
                <a:srgbClr val="0853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81" y="218840"/>
            <a:ext cx="1440160" cy="300646"/>
          </a:xfrm>
          <a:prstGeom prst="rect">
            <a:avLst/>
          </a:prstGeom>
        </p:spPr>
      </p:pic>
      <p:sp>
        <p:nvSpPr>
          <p:cNvPr id="17" name="Text Placeholder 1">
            <a:extLst>
              <a:ext uri="{FF2B5EF4-FFF2-40B4-BE49-F238E27FC236}">
                <a16:creationId xmlns:a16="http://schemas.microsoft.com/office/drawing/2014/main" xmlns="" id="{25ED3633-85C5-7C49-9D9A-874F4B01FD9B}"/>
              </a:ext>
            </a:extLst>
          </p:cNvPr>
          <p:cNvSpPr txBox="1">
            <a:spLocks/>
          </p:cNvSpPr>
          <p:nvPr/>
        </p:nvSpPr>
        <p:spPr>
          <a:xfrm>
            <a:off x="657575" y="2251851"/>
            <a:ext cx="2376264" cy="385057"/>
          </a:xfrm>
          <a:prstGeom prst="rect">
            <a:avLst/>
          </a:prstGeom>
        </p:spPr>
        <p:txBody>
          <a:bodyPr/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atin typeface="OfficinaSansBookITC" pitchFamily="34" charset="0"/>
              </a:rPr>
              <a:t>Обновление</a:t>
            </a:r>
            <a:endParaRPr lang="en-US" sz="1600" b="1" dirty="0">
              <a:latin typeface="OfficinaSansBookITC" pitchFamily="34" charset="0"/>
            </a:endParaRPr>
          </a:p>
        </p:txBody>
      </p:sp>
      <p:pic>
        <p:nvPicPr>
          <p:cNvPr id="21" name="Picture 2" descr="\\sp.gl.rus\spb_dc\Profiles\MIvanova\Downloads\FTXA-BB_left.jpg">
            <a:hlinkClick r:id="rId5" action="ppaction://hlinksldjump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96" y="3429000"/>
            <a:ext cx="2815618" cy="146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Объект 7">
            <a:hlinkClick r:id="rId7" action="ppaction://hlinksldjump"/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3202" y="2708920"/>
            <a:ext cx="1656299" cy="3236181"/>
          </a:xfrm>
          <a:prstGeom prst="rect">
            <a:avLst/>
          </a:prstGeom>
        </p:spPr>
      </p:pic>
      <p:pic>
        <p:nvPicPr>
          <p:cNvPr id="23" name="Picture 4" descr="\\sp.gl.rus\spb_dc\Profiles\MIvanova\Downloads\ATXP20-35M_L (1)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1521" y="3501008"/>
            <a:ext cx="2986885" cy="144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680" y="2276872"/>
            <a:ext cx="756084" cy="249160"/>
          </a:xfrm>
          <a:prstGeom prst="rect">
            <a:avLst/>
          </a:prstGeom>
        </p:spPr>
      </p:pic>
      <p:sp>
        <p:nvSpPr>
          <p:cNvPr id="24" name="Text Placeholder 1">
            <a:extLst>
              <a:ext uri="{FF2B5EF4-FFF2-40B4-BE49-F238E27FC236}">
                <a16:creationId xmlns:a16="http://schemas.microsoft.com/office/drawing/2014/main" xmlns="" id="{25ED3633-85C5-7C49-9D9A-874F4B01FD9B}"/>
              </a:ext>
            </a:extLst>
          </p:cNvPr>
          <p:cNvSpPr txBox="1">
            <a:spLocks/>
          </p:cNvSpPr>
          <p:nvPr/>
        </p:nvSpPr>
        <p:spPr>
          <a:xfrm>
            <a:off x="4016896" y="2208923"/>
            <a:ext cx="2376264" cy="385057"/>
          </a:xfrm>
          <a:prstGeom prst="rect">
            <a:avLst/>
          </a:prstGeom>
        </p:spPr>
        <p:txBody>
          <a:bodyPr/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latin typeface="OfficinaSansBookITC" pitchFamily="34" charset="0"/>
              </a:rPr>
              <a:t>Переход </a:t>
            </a:r>
            <a:r>
              <a:rPr lang="ru-RU" sz="1600" b="1" dirty="0" smtClean="0">
                <a:latin typeface="OfficinaSansBookITC" pitchFamily="34" charset="0"/>
              </a:rPr>
              <a:t>на</a:t>
            </a:r>
            <a:endParaRPr lang="en-US" sz="1600" b="1" dirty="0">
              <a:latin typeface="OfficinaSansBookITC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963" y="2276872"/>
            <a:ext cx="576064" cy="207526"/>
          </a:xfrm>
          <a:prstGeom prst="rect">
            <a:avLst/>
          </a:prstGeom>
        </p:spPr>
      </p:pic>
      <p:sp>
        <p:nvSpPr>
          <p:cNvPr id="25" name="Text Placeholder 1">
            <a:extLst>
              <a:ext uri="{FF2B5EF4-FFF2-40B4-BE49-F238E27FC236}">
                <a16:creationId xmlns:a16="http://schemas.microsoft.com/office/drawing/2014/main" xmlns="" id="{25ED3633-85C5-7C49-9D9A-874F4B01FD9B}"/>
              </a:ext>
            </a:extLst>
          </p:cNvPr>
          <p:cNvSpPr txBox="1">
            <a:spLocks/>
          </p:cNvSpPr>
          <p:nvPr/>
        </p:nvSpPr>
        <p:spPr>
          <a:xfrm>
            <a:off x="6933220" y="2058628"/>
            <a:ext cx="2376264" cy="644014"/>
          </a:xfrm>
          <a:prstGeom prst="rect">
            <a:avLst/>
          </a:prstGeom>
        </p:spPr>
        <p:txBody>
          <a:bodyPr/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latin typeface="OfficinaSansBookITC" pitchFamily="34" charset="0"/>
              </a:rPr>
              <a:t>Новый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latin typeface="OfficinaSansBookITC" pitchFamily="34" charset="0"/>
              </a:rPr>
              <a:t>воздухоочиститель</a:t>
            </a:r>
          </a:p>
        </p:txBody>
      </p:sp>
    </p:spTree>
    <p:extLst>
      <p:ext uri="{BB962C8B-B14F-4D97-AF65-F5344CB8AC3E}">
        <p14:creationId xmlns:p14="http://schemas.microsoft.com/office/powerpoint/2010/main" val="19802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197A3F1D-2193-4403-81FC-B84534FC7E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568" y="5868089"/>
            <a:ext cx="2226514" cy="73775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67544" y="854950"/>
            <a:ext cx="8301880" cy="508918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rgbClr val="08538A"/>
                </a:solidFill>
                <a:latin typeface="OfficinaSansBoldITC" pitchFamily="34" charset="0"/>
              </a:rPr>
              <a:t>Воздухоочиститель с функцией увлажнения MCK55W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643019" y="0"/>
            <a:ext cx="3262981" cy="1728000"/>
            <a:chOff x="6643019" y="0"/>
            <a:chExt cx="3262981" cy="1728000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916000" y="738000"/>
              <a:ext cx="1728000" cy="252000"/>
            </a:xfrm>
            <a:prstGeom prst="rect">
              <a:avLst/>
            </a:prstGeom>
            <a:solidFill>
              <a:srgbClr val="0853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9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ПРОДУКТОВЫЙ ПОРТФЕЛЬ</a:t>
              </a:r>
              <a:endParaRPr lang="ru-RU" sz="9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1352" y="218841"/>
              <a:ext cx="1080000" cy="25806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643019" y="245840"/>
              <a:ext cx="126230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900" dirty="0">
                  <a:latin typeface="Arial Narrow" panose="020B0606020202030204" pitchFamily="34" charset="0"/>
                </a:rPr>
                <a:t>ОБЪЕДИНЯЯ ЛУЧШЕЕ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7975951" y="218840"/>
              <a:ext cx="0" cy="258063"/>
            </a:xfrm>
            <a:prstGeom prst="line">
              <a:avLst/>
            </a:prstGeom>
            <a:ln>
              <a:solidFill>
                <a:srgbClr val="0853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81" y="218840"/>
            <a:ext cx="1440160" cy="300646"/>
          </a:xfrm>
          <a:prstGeom prst="rect">
            <a:avLst/>
          </a:prstGeom>
        </p:spPr>
      </p:pic>
      <p:sp>
        <p:nvSpPr>
          <p:cNvPr id="17" name="Text Placeholder 1">
            <a:extLst>
              <a:ext uri="{FF2B5EF4-FFF2-40B4-BE49-F238E27FC236}">
                <a16:creationId xmlns:a16="http://schemas.microsoft.com/office/drawing/2014/main" xmlns="" id="{25ED3633-85C5-7C49-9D9A-874F4B01FD9B}"/>
              </a:ext>
            </a:extLst>
          </p:cNvPr>
          <p:cNvSpPr txBox="1">
            <a:spLocks/>
          </p:cNvSpPr>
          <p:nvPr/>
        </p:nvSpPr>
        <p:spPr>
          <a:xfrm>
            <a:off x="400514" y="1561316"/>
            <a:ext cx="2376264" cy="385057"/>
          </a:xfrm>
          <a:prstGeom prst="rect">
            <a:avLst/>
          </a:prstGeom>
        </p:spPr>
        <p:txBody>
          <a:bodyPr/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latin typeface="OfficinaSansBookITC" pitchFamily="34" charset="0"/>
              </a:rPr>
              <a:t>Что нового?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latin typeface="OfficinaSansBookITC" pitchFamily="34" charset="0"/>
            </a:endParaRPr>
          </a:p>
        </p:txBody>
      </p:sp>
      <p:pic>
        <p:nvPicPr>
          <p:cNvPr id="22" name="Объект 7">
            <a:hlinkClick r:id="rId6" action="ppaction://hlinksldjump"/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6756" y="2486144"/>
            <a:ext cx="1656299" cy="3236181"/>
          </a:xfrm>
          <a:prstGeom prst="rect">
            <a:avLst/>
          </a:prstGeom>
        </p:spPr>
      </p:pic>
      <p:sp>
        <p:nvSpPr>
          <p:cNvPr id="25" name="Text Placeholder 1">
            <a:extLst>
              <a:ext uri="{FF2B5EF4-FFF2-40B4-BE49-F238E27FC236}">
                <a16:creationId xmlns:a16="http://schemas.microsoft.com/office/drawing/2014/main" xmlns="" id="{25ED3633-85C5-7C49-9D9A-874F4B01FD9B}"/>
              </a:ext>
            </a:extLst>
          </p:cNvPr>
          <p:cNvSpPr txBox="1">
            <a:spLocks/>
          </p:cNvSpPr>
          <p:nvPr/>
        </p:nvSpPr>
        <p:spPr>
          <a:xfrm>
            <a:off x="5961112" y="1561316"/>
            <a:ext cx="3348372" cy="715556"/>
          </a:xfrm>
          <a:prstGeom prst="rect">
            <a:avLst/>
          </a:prstGeom>
        </p:spPr>
        <p:txBody>
          <a:bodyPr/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latin typeface="OfficinaSansBookITC" pitchFamily="34" charset="0"/>
              </a:rPr>
              <a:t>Как это выглядит: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85072" y="1986373"/>
            <a:ext cx="5432024" cy="4473707"/>
          </a:xfrm>
          <a:prstGeom prst="rect">
            <a:avLst/>
          </a:prstGeom>
        </p:spPr>
        <p:txBody>
          <a:bodyPr vert="horz" lIns="91433" tIns="45716" rIns="91433" bIns="45716" rtlCol="0">
            <a:noAutofit/>
          </a:bodyPr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</a:pPr>
            <a:r>
              <a:rPr lang="ru-RU" sz="2000" b="1" dirty="0">
                <a:latin typeface="OfficinaSansBookITC" pitchFamily="34" charset="0"/>
              </a:rPr>
              <a:t>Сравнение</a:t>
            </a:r>
          </a:p>
          <a:p>
            <a:pPr>
              <a:spcBef>
                <a:spcPts val="900"/>
              </a:spcBef>
            </a:pPr>
            <a:r>
              <a:rPr lang="ru-RU" sz="2000" dirty="0">
                <a:latin typeface="OfficinaSansBookITC" pitchFamily="34" charset="0"/>
              </a:rPr>
              <a:t>занимает на 30% меньше места на полу</a:t>
            </a:r>
          </a:p>
          <a:p>
            <a:pPr>
              <a:spcBef>
                <a:spcPts val="900"/>
              </a:spcBef>
            </a:pPr>
            <a:r>
              <a:rPr lang="ru-RU" sz="2000" dirty="0">
                <a:latin typeface="OfficinaSansBookITC" pitchFamily="34" charset="0"/>
              </a:rPr>
              <a:t>весит на 13% меньше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ru-RU" sz="2000" b="1" dirty="0" smtClean="0">
                <a:latin typeface="OfficinaSansBookITC" pitchFamily="34" charset="0"/>
              </a:rPr>
              <a:t>Гигиена</a:t>
            </a:r>
            <a:endParaRPr lang="ru-RU" sz="2000" b="1" dirty="0">
              <a:latin typeface="OfficinaSansBookITC" pitchFamily="34" charset="0"/>
            </a:endParaRPr>
          </a:p>
          <a:p>
            <a:pPr>
              <a:spcBef>
                <a:spcPts val="900"/>
              </a:spcBef>
            </a:pPr>
            <a:r>
              <a:rPr lang="ru-RU" sz="2000" dirty="0" err="1">
                <a:latin typeface="OfficinaSansBookITC" pitchFamily="34" charset="0"/>
              </a:rPr>
              <a:t>Flash</a:t>
            </a:r>
            <a:r>
              <a:rPr lang="ru-RU" sz="2000" dirty="0">
                <a:latin typeface="OfficinaSansBookITC" pitchFamily="34" charset="0"/>
              </a:rPr>
              <a:t> </a:t>
            </a:r>
            <a:r>
              <a:rPr lang="ru-RU" sz="2000" dirty="0" err="1">
                <a:latin typeface="OfficinaSansBookITC" pitchFamily="34" charset="0"/>
              </a:rPr>
              <a:t>Streamer</a:t>
            </a:r>
            <a:r>
              <a:rPr lang="ru-RU" sz="2000" dirty="0">
                <a:latin typeface="OfficinaSansBookITC" pitchFamily="34" charset="0"/>
              </a:rPr>
              <a:t> помогает защитить увлажняющий фильтр от бактерий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ru-RU" sz="2000" b="1" dirty="0" smtClean="0">
                <a:latin typeface="OfficinaSansBookITC" pitchFamily="34" charset="0"/>
              </a:rPr>
              <a:t>Улучшенная </a:t>
            </a:r>
            <a:r>
              <a:rPr lang="ru-RU" sz="2000" b="1" dirty="0">
                <a:latin typeface="OfficinaSansBookITC" pitchFamily="34" charset="0"/>
              </a:rPr>
              <a:t>функциональность</a:t>
            </a:r>
          </a:p>
          <a:p>
            <a:pPr>
              <a:spcBef>
                <a:spcPts val="900"/>
              </a:spcBef>
            </a:pPr>
            <a:r>
              <a:rPr lang="ru-RU" sz="2000" dirty="0">
                <a:latin typeface="OfficinaSansBookITC" pitchFamily="34" charset="0"/>
              </a:rPr>
              <a:t>Добавлены колеса (ролики)</a:t>
            </a:r>
          </a:p>
          <a:p>
            <a:pPr>
              <a:spcBef>
                <a:spcPts val="900"/>
              </a:spcBef>
            </a:pPr>
            <a:r>
              <a:rPr lang="ru-RU" sz="2000" dirty="0">
                <a:latin typeface="OfficinaSansBookITC" pitchFamily="34" charset="0"/>
              </a:rPr>
              <a:t>Добавлен индикатор содержания PM</a:t>
            </a:r>
            <a:r>
              <a:rPr lang="ru-RU" sz="2000" baseline="-25000" dirty="0">
                <a:latin typeface="OfficinaSansBookITC" pitchFamily="34" charset="0"/>
              </a:rPr>
              <a:t>2.5</a:t>
            </a:r>
            <a:r>
              <a:rPr lang="ru-RU" sz="2000" dirty="0">
                <a:latin typeface="OfficinaSansBookITC" pitchFamily="34" charset="0"/>
              </a:rPr>
              <a:t> частиц</a:t>
            </a:r>
          </a:p>
        </p:txBody>
      </p:sp>
      <p:pic>
        <p:nvPicPr>
          <p:cNvPr id="20" name="Объект 10"/>
          <p:cNvPicPr>
            <a:picLocks noGrp="1" noChangeAspect="1"/>
          </p:cNvPicPr>
          <p:nvPr>
            <p:ph sz="half" idx="4294967295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7082" y="2833357"/>
            <a:ext cx="2012222" cy="2541754"/>
          </a:xfrm>
          <a:prstGeom prst="rect">
            <a:avLst/>
          </a:prstGeom>
        </p:spPr>
      </p:pic>
      <p:sp>
        <p:nvSpPr>
          <p:cNvPr id="26" name="Стрелка вправо 25"/>
          <p:cNvSpPr/>
          <p:nvPr/>
        </p:nvSpPr>
        <p:spPr>
          <a:xfrm>
            <a:off x="7470028" y="3834691"/>
            <a:ext cx="723332" cy="539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xmlns="" id="{25ED3633-85C5-7C49-9D9A-874F4B01FD9B}"/>
              </a:ext>
            </a:extLst>
          </p:cNvPr>
          <p:cNvSpPr txBox="1">
            <a:spLocks/>
          </p:cNvSpPr>
          <p:nvPr/>
        </p:nvSpPr>
        <p:spPr>
          <a:xfrm>
            <a:off x="6210971" y="5898673"/>
            <a:ext cx="1063202" cy="385057"/>
          </a:xfrm>
          <a:prstGeom prst="rect">
            <a:avLst/>
          </a:prstGeom>
        </p:spPr>
        <p:txBody>
          <a:bodyPr/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OfficinaSansBookITC" pitchFamily="34" charset="0"/>
              </a:rPr>
              <a:t>MCK75J</a:t>
            </a:r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xmlns="" id="{25ED3633-85C5-7C49-9D9A-874F4B01FD9B}"/>
              </a:ext>
            </a:extLst>
          </p:cNvPr>
          <p:cNvSpPr txBox="1">
            <a:spLocks/>
          </p:cNvSpPr>
          <p:nvPr/>
        </p:nvSpPr>
        <p:spPr>
          <a:xfrm>
            <a:off x="8382840" y="5901643"/>
            <a:ext cx="1106663" cy="385057"/>
          </a:xfrm>
          <a:prstGeom prst="rect">
            <a:avLst/>
          </a:prstGeom>
        </p:spPr>
        <p:txBody>
          <a:bodyPr/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OfficinaSansBookITC" pitchFamily="34" charset="0"/>
              </a:rPr>
              <a:t>MCK55W</a:t>
            </a:r>
          </a:p>
        </p:txBody>
      </p:sp>
      <p:cxnSp>
        <p:nvCxnSpPr>
          <p:cNvPr id="30" name="Straight Arrow Connector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046F7793-CDB4-4F1B-BC23-0188420A2E4D}"/>
              </a:ext>
            </a:extLst>
          </p:cNvPr>
          <p:cNvCxnSpPr>
            <a:cxnSpLocks/>
          </p:cNvCxnSpPr>
          <p:nvPr/>
        </p:nvCxnSpPr>
        <p:spPr>
          <a:xfrm flipH="1">
            <a:off x="3391232" y="5622074"/>
            <a:ext cx="1264256" cy="469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3">
            <a:extLst>
              <a:ext uri="{FF2B5EF4-FFF2-40B4-BE49-F238E27FC236}">
                <a16:creationId xmlns="" xmlns:a16="http://schemas.microsoft.com/office/drawing/2014/main" id="{3E1DD74A-670E-4C39-994B-E19316A0884F}"/>
              </a:ext>
            </a:extLst>
          </p:cNvPr>
          <p:cNvGrpSpPr/>
          <p:nvPr/>
        </p:nvGrpSpPr>
        <p:grpSpPr>
          <a:xfrm>
            <a:off x="8486171" y="639110"/>
            <a:ext cx="900000" cy="900000"/>
            <a:chOff x="7588214" y="152182"/>
            <a:chExt cx="1440000" cy="1440000"/>
          </a:xfrm>
        </p:grpSpPr>
        <p:pic>
          <p:nvPicPr>
            <p:cNvPr id="23" name="Picture 2">
              <a:extLst>
                <a:ext uri="{FF2B5EF4-FFF2-40B4-BE49-F238E27FC236}">
                  <a16:creationId xmlns="" xmlns:a16="http://schemas.microsoft.com/office/drawing/2014/main" id="{7AF07133-D9A5-4DE3-98A2-213030794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4164" y="380169"/>
              <a:ext cx="1005436" cy="1008608"/>
            </a:xfrm>
            <a:prstGeom prst="rect">
              <a:avLst/>
            </a:prstGeom>
          </p:spPr>
        </p:pic>
        <p:sp>
          <p:nvSpPr>
            <p:cNvPr id="24" name="Oval 18">
              <a:extLst>
                <a:ext uri="{FF2B5EF4-FFF2-40B4-BE49-F238E27FC236}">
                  <a16:creationId xmlns="" xmlns:a16="http://schemas.microsoft.com/office/drawing/2014/main" id="{29036759-4162-495A-A921-C51331CB6FDA}"/>
                </a:ext>
              </a:extLst>
            </p:cNvPr>
            <p:cNvSpPr/>
            <p:nvPr/>
          </p:nvSpPr>
          <p:spPr>
            <a:xfrm>
              <a:off x="7588214" y="152182"/>
              <a:ext cx="1440000" cy="14400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68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848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67544" y="854950"/>
            <a:ext cx="6357664" cy="508918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rgbClr val="08538A"/>
                </a:solidFill>
                <a:latin typeface="OfficinaSansBoldITC" pitchFamily="34" charset="0"/>
              </a:rPr>
              <a:t>Обзор изменений 2020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643019" y="0"/>
            <a:ext cx="3262981" cy="1728000"/>
            <a:chOff x="6643019" y="0"/>
            <a:chExt cx="3262981" cy="1728000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916000" y="738000"/>
              <a:ext cx="1728000" cy="252000"/>
            </a:xfrm>
            <a:prstGeom prst="rect">
              <a:avLst/>
            </a:prstGeom>
            <a:solidFill>
              <a:srgbClr val="0853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9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ПРОДУКТОВЫЙ ПОРТФЕЛЬ</a:t>
              </a:r>
              <a:endParaRPr lang="ru-RU" sz="9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1352" y="218841"/>
              <a:ext cx="1080000" cy="25806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643019" y="245840"/>
              <a:ext cx="126230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900" dirty="0">
                  <a:latin typeface="Arial Narrow" panose="020B0606020202030204" pitchFamily="34" charset="0"/>
                </a:rPr>
                <a:t>ОБЪЕДИНЯЯ ЛУЧШЕЕ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7975951" y="218840"/>
              <a:ext cx="0" cy="258063"/>
            </a:xfrm>
            <a:prstGeom prst="line">
              <a:avLst/>
            </a:prstGeom>
            <a:ln>
              <a:solidFill>
                <a:srgbClr val="0853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81" y="218840"/>
            <a:ext cx="1440160" cy="300646"/>
          </a:xfrm>
          <a:prstGeom prst="rect">
            <a:avLst/>
          </a:prstGeom>
        </p:spPr>
      </p:pic>
      <p:sp>
        <p:nvSpPr>
          <p:cNvPr id="17" name="Text Placeholder 1">
            <a:extLst>
              <a:ext uri="{FF2B5EF4-FFF2-40B4-BE49-F238E27FC236}">
                <a16:creationId xmlns:a16="http://schemas.microsoft.com/office/drawing/2014/main" xmlns="" id="{25ED3633-85C5-7C49-9D9A-874F4B01FD9B}"/>
              </a:ext>
            </a:extLst>
          </p:cNvPr>
          <p:cNvSpPr txBox="1">
            <a:spLocks/>
          </p:cNvSpPr>
          <p:nvPr/>
        </p:nvSpPr>
        <p:spPr>
          <a:xfrm>
            <a:off x="657575" y="2251851"/>
            <a:ext cx="2376264" cy="385057"/>
          </a:xfrm>
          <a:prstGeom prst="rect">
            <a:avLst/>
          </a:prstGeom>
        </p:spPr>
        <p:txBody>
          <a:bodyPr/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atin typeface="OfficinaSansBookITC" pitchFamily="34" charset="0"/>
              </a:rPr>
              <a:t>Обновление</a:t>
            </a:r>
            <a:endParaRPr lang="en-US" sz="1600" b="1" dirty="0">
              <a:latin typeface="OfficinaSansBookITC" pitchFamily="34" charset="0"/>
            </a:endParaRPr>
          </a:p>
        </p:txBody>
      </p:sp>
      <p:pic>
        <p:nvPicPr>
          <p:cNvPr id="21" name="Picture 2" descr="\\sp.gl.rus\spb_dc\Profiles\MIvanova\Downloads\FTXA-BB_left.jpg">
            <a:hlinkClick r:id="rId5" action="ppaction://hlinksldjump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96" y="3429000"/>
            <a:ext cx="2815618" cy="146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Объект 7">
            <a:hlinkClick r:id="rId7" action="ppaction://hlinksldjump"/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3202" y="2708920"/>
            <a:ext cx="1656299" cy="3236181"/>
          </a:xfrm>
          <a:prstGeom prst="rect">
            <a:avLst/>
          </a:prstGeom>
        </p:spPr>
      </p:pic>
      <p:pic>
        <p:nvPicPr>
          <p:cNvPr id="23" name="Picture 4" descr="\\sp.gl.rus\spb_dc\Profiles\MIvanova\Downloads\ATXP20-35M_L (1)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1521" y="3501008"/>
            <a:ext cx="2986885" cy="144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688" y="2276872"/>
            <a:ext cx="756084" cy="249160"/>
          </a:xfrm>
          <a:prstGeom prst="rect">
            <a:avLst/>
          </a:prstGeom>
        </p:spPr>
      </p:pic>
      <p:sp>
        <p:nvSpPr>
          <p:cNvPr id="24" name="Text Placeholder 1">
            <a:extLst>
              <a:ext uri="{FF2B5EF4-FFF2-40B4-BE49-F238E27FC236}">
                <a16:creationId xmlns:a16="http://schemas.microsoft.com/office/drawing/2014/main" xmlns="" id="{25ED3633-85C5-7C49-9D9A-874F4B01FD9B}"/>
              </a:ext>
            </a:extLst>
          </p:cNvPr>
          <p:cNvSpPr txBox="1">
            <a:spLocks/>
          </p:cNvSpPr>
          <p:nvPr/>
        </p:nvSpPr>
        <p:spPr>
          <a:xfrm>
            <a:off x="4016896" y="2208923"/>
            <a:ext cx="2376264" cy="385057"/>
          </a:xfrm>
          <a:prstGeom prst="rect">
            <a:avLst/>
          </a:prstGeom>
        </p:spPr>
        <p:txBody>
          <a:bodyPr/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latin typeface="OfficinaSansBookITC" pitchFamily="34" charset="0"/>
              </a:rPr>
              <a:t>Переход </a:t>
            </a:r>
            <a:r>
              <a:rPr lang="ru-RU" sz="1600" b="1" dirty="0" smtClean="0">
                <a:latin typeface="OfficinaSansBookITC" pitchFamily="34" charset="0"/>
              </a:rPr>
              <a:t>на</a:t>
            </a:r>
            <a:endParaRPr lang="en-US" sz="1600" b="1" dirty="0">
              <a:latin typeface="OfficinaSansBookITC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3485" y="2288356"/>
            <a:ext cx="576064" cy="207526"/>
          </a:xfrm>
          <a:prstGeom prst="rect">
            <a:avLst/>
          </a:prstGeom>
        </p:spPr>
      </p:pic>
      <p:sp>
        <p:nvSpPr>
          <p:cNvPr id="25" name="Text Placeholder 1">
            <a:extLst>
              <a:ext uri="{FF2B5EF4-FFF2-40B4-BE49-F238E27FC236}">
                <a16:creationId xmlns:a16="http://schemas.microsoft.com/office/drawing/2014/main" xmlns="" id="{25ED3633-85C5-7C49-9D9A-874F4B01FD9B}"/>
              </a:ext>
            </a:extLst>
          </p:cNvPr>
          <p:cNvSpPr txBox="1">
            <a:spLocks/>
          </p:cNvSpPr>
          <p:nvPr/>
        </p:nvSpPr>
        <p:spPr>
          <a:xfrm>
            <a:off x="6933220" y="2058628"/>
            <a:ext cx="2376264" cy="644014"/>
          </a:xfrm>
          <a:prstGeom prst="rect">
            <a:avLst/>
          </a:prstGeom>
        </p:spPr>
        <p:txBody>
          <a:bodyPr/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latin typeface="OfficinaSansBookITC" pitchFamily="34" charset="0"/>
              </a:rPr>
              <a:t>Новый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latin typeface="OfficinaSansBookITC" pitchFamily="34" charset="0"/>
              </a:rPr>
              <a:t>воздухоочиститель</a:t>
            </a:r>
          </a:p>
        </p:txBody>
      </p:sp>
    </p:spTree>
    <p:extLst>
      <p:ext uri="{BB962C8B-B14F-4D97-AF65-F5344CB8AC3E}">
        <p14:creationId xmlns:p14="http://schemas.microsoft.com/office/powerpoint/2010/main" val="46319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6643019" y="0"/>
            <a:ext cx="3262981" cy="1728000"/>
            <a:chOff x="6643019" y="0"/>
            <a:chExt cx="3262981" cy="1728000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916000" y="738000"/>
              <a:ext cx="1728000" cy="252000"/>
            </a:xfrm>
            <a:prstGeom prst="rect">
              <a:avLst/>
            </a:prstGeom>
            <a:solidFill>
              <a:srgbClr val="0853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9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ПРОДУКТОВЫЙ ПОРТФЕЛЬ</a:t>
              </a:r>
              <a:endParaRPr lang="ru-RU" sz="9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1352" y="218841"/>
              <a:ext cx="1080000" cy="25806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643019" y="245840"/>
              <a:ext cx="126230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900" dirty="0">
                  <a:latin typeface="Arial Narrow" panose="020B0606020202030204" pitchFamily="34" charset="0"/>
                </a:rPr>
                <a:t>ОБЪЕДИНЯЯ ЛУЧШЕЕ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7975951" y="218840"/>
              <a:ext cx="0" cy="258063"/>
            </a:xfrm>
            <a:prstGeom prst="line">
              <a:avLst/>
            </a:prstGeom>
            <a:ln>
              <a:solidFill>
                <a:srgbClr val="0853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81" y="218840"/>
            <a:ext cx="1440160" cy="300646"/>
          </a:xfrm>
          <a:prstGeom prst="rect">
            <a:avLst/>
          </a:prstGeom>
        </p:spPr>
      </p:pic>
      <p:sp>
        <p:nvSpPr>
          <p:cNvPr id="17" name="Text Placeholder 1">
            <a:extLst>
              <a:ext uri="{FF2B5EF4-FFF2-40B4-BE49-F238E27FC236}">
                <a16:creationId xmlns:a16="http://schemas.microsoft.com/office/drawing/2014/main" xmlns="" id="{25ED3633-85C5-7C49-9D9A-874F4B01FD9B}"/>
              </a:ext>
            </a:extLst>
          </p:cNvPr>
          <p:cNvSpPr txBox="1">
            <a:spLocks/>
          </p:cNvSpPr>
          <p:nvPr/>
        </p:nvSpPr>
        <p:spPr>
          <a:xfrm>
            <a:off x="1400820" y="3483921"/>
            <a:ext cx="2376264" cy="385057"/>
          </a:xfrm>
          <a:prstGeom prst="rect">
            <a:avLst/>
          </a:prstGeom>
        </p:spPr>
        <p:txBody>
          <a:bodyPr/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OfficinaSansBookITC" pitchFamily="34" charset="0"/>
              </a:rPr>
              <a:t>ATXS-K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672" y="938515"/>
            <a:ext cx="875019" cy="3152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93" y="784499"/>
            <a:ext cx="920515" cy="644126"/>
          </a:xfrm>
          <a:prstGeom prst="rect">
            <a:avLst/>
          </a:prstGeom>
        </p:spPr>
      </p:pic>
      <p:sp>
        <p:nvSpPr>
          <p:cNvPr id="26" name="Стрелка вправо 25"/>
          <p:cNvSpPr/>
          <p:nvPr/>
        </p:nvSpPr>
        <p:spPr>
          <a:xfrm>
            <a:off x="1536668" y="998874"/>
            <a:ext cx="391996" cy="21537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4" descr="\\sp.gl.rus\spb_dc\Profiles\MIvanova\Downloads\ATXP20-35M_L (1).jpg">
            <a:hlinkClick r:id="rId7" action="ppaction://hlinksldjump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5128" y="4565163"/>
            <a:ext cx="2803217" cy="135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O:\FTP\ftp.uelements.com\Departments\Marketing\uel_landing\Daikin\Правки 1\Фото\ATX\блок-1-Заглавный-640х430px\блок1)ATX-прозрачный-фон-640х430px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249" y="4231427"/>
            <a:ext cx="2800634" cy="18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O:\FTP\ftp.uelements.com\Departments\Marketing\uel_landing\Daikin\Правки 1\Фото\ATXS\блок-1-Заглавный-640х430px\блок1)ATXS-прозрачный-фон-640х430px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837" y="1852951"/>
            <a:ext cx="2714045" cy="182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O:\FTP\ftp.uelements.com\Departments\Marketing\uel_landing\Daikin\Правки 1\Фото\ATXM\блок-1-Заглавный-640х430px\блок1)ATXM-640х430px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445" y="1772816"/>
            <a:ext cx="2952585" cy="19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трелка вправо 30"/>
          <p:cNvSpPr/>
          <p:nvPr/>
        </p:nvSpPr>
        <p:spPr>
          <a:xfrm>
            <a:off x="4376936" y="2375334"/>
            <a:ext cx="962108" cy="69971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4438249" y="4977673"/>
            <a:ext cx="962108" cy="69971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xmlns="" id="{25ED3633-85C5-7C49-9D9A-874F4B01FD9B}"/>
              </a:ext>
            </a:extLst>
          </p:cNvPr>
          <p:cNvSpPr txBox="1">
            <a:spLocks/>
          </p:cNvSpPr>
          <p:nvPr/>
        </p:nvSpPr>
        <p:spPr>
          <a:xfrm>
            <a:off x="6318605" y="3483921"/>
            <a:ext cx="2376264" cy="385057"/>
          </a:xfrm>
          <a:prstGeom prst="rect">
            <a:avLst/>
          </a:prstGeom>
        </p:spPr>
        <p:txBody>
          <a:bodyPr/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OfficinaSansBookITC" pitchFamily="34" charset="0"/>
              </a:rPr>
              <a:t>ATXM-N</a:t>
            </a:r>
          </a:p>
        </p:txBody>
      </p:sp>
      <p:sp>
        <p:nvSpPr>
          <p:cNvPr id="35" name="Text Placeholder 1">
            <a:extLst>
              <a:ext uri="{FF2B5EF4-FFF2-40B4-BE49-F238E27FC236}">
                <a16:creationId xmlns:a16="http://schemas.microsoft.com/office/drawing/2014/main" xmlns="" id="{25ED3633-85C5-7C49-9D9A-874F4B01FD9B}"/>
              </a:ext>
            </a:extLst>
          </p:cNvPr>
          <p:cNvSpPr txBox="1">
            <a:spLocks/>
          </p:cNvSpPr>
          <p:nvPr/>
        </p:nvSpPr>
        <p:spPr>
          <a:xfrm>
            <a:off x="1456637" y="5920574"/>
            <a:ext cx="2376264" cy="385057"/>
          </a:xfrm>
          <a:prstGeom prst="rect">
            <a:avLst/>
          </a:prstGeom>
        </p:spPr>
        <p:txBody>
          <a:bodyPr/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OfficinaSansBookITC" pitchFamily="34" charset="0"/>
              </a:rPr>
              <a:t>ATX-KV</a:t>
            </a:r>
          </a:p>
        </p:txBody>
      </p:sp>
      <p:sp>
        <p:nvSpPr>
          <p:cNvPr id="36" name="Text Placeholder 1">
            <a:extLst>
              <a:ext uri="{FF2B5EF4-FFF2-40B4-BE49-F238E27FC236}">
                <a16:creationId xmlns:a16="http://schemas.microsoft.com/office/drawing/2014/main" xmlns="" id="{25ED3633-85C5-7C49-9D9A-874F4B01FD9B}"/>
              </a:ext>
            </a:extLst>
          </p:cNvPr>
          <p:cNvSpPr txBox="1">
            <a:spLocks/>
          </p:cNvSpPr>
          <p:nvPr/>
        </p:nvSpPr>
        <p:spPr>
          <a:xfrm>
            <a:off x="6374422" y="5920574"/>
            <a:ext cx="2376264" cy="385057"/>
          </a:xfrm>
          <a:prstGeom prst="rect">
            <a:avLst/>
          </a:prstGeom>
        </p:spPr>
        <p:txBody>
          <a:bodyPr/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OfficinaSansBookITC" pitchFamily="34" charset="0"/>
              </a:rPr>
              <a:t>ATXP-M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>
              <a:latin typeface="OfficinaSansBook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52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\\sp.gl.rus\spb_dc\Profiles\MIvanova\Downloads\ATXC-B_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450" y="4289604"/>
            <a:ext cx="2879505" cy="163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O:\FTP\ftp.uelements.com\Departments\Marketing\uel_landing\Daikin\Правки 1\Фото\ATXM\блок-1-Заглавный-640х430px\блок1)ATXM-640х430px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709" y="1857545"/>
            <a:ext cx="2782120" cy="186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Объект 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1719" y="1780567"/>
            <a:ext cx="3913245" cy="1703353"/>
          </a:xfrm>
          <a:prstGeom prst="rect">
            <a:avLst/>
          </a:prstGeom>
        </p:spPr>
      </p:pic>
      <p:pic>
        <p:nvPicPr>
          <p:cNvPr id="25" name="Picture 2" descr="\\sp.gl.rus\spb_dc\Profiles\MIvanova\Downloads\ATXC-C_Open (1).jp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59572" y="4075193"/>
            <a:ext cx="3702779" cy="180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6643019" y="0"/>
            <a:ext cx="3262981" cy="1728000"/>
            <a:chOff x="6643019" y="0"/>
            <a:chExt cx="3262981" cy="1728000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916000" y="738000"/>
              <a:ext cx="1728000" cy="252000"/>
            </a:xfrm>
            <a:prstGeom prst="rect">
              <a:avLst/>
            </a:prstGeom>
            <a:solidFill>
              <a:srgbClr val="0853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9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ПРОДУКТОВЫЙ ПОРТФЕЛЬ</a:t>
              </a:r>
              <a:endParaRPr lang="ru-RU" sz="9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1352" y="218841"/>
              <a:ext cx="1080000" cy="25806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643019" y="245840"/>
              <a:ext cx="126230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900" dirty="0">
                  <a:latin typeface="Arial Narrow" panose="020B0606020202030204" pitchFamily="34" charset="0"/>
                </a:rPr>
                <a:t>ОБЪЕДИНЯЯ ЛУЧШЕЕ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7975951" y="218840"/>
              <a:ext cx="0" cy="258063"/>
            </a:xfrm>
            <a:prstGeom prst="line">
              <a:avLst/>
            </a:prstGeom>
            <a:ln>
              <a:solidFill>
                <a:srgbClr val="0853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81" y="218840"/>
            <a:ext cx="1440160" cy="300646"/>
          </a:xfrm>
          <a:prstGeom prst="rect">
            <a:avLst/>
          </a:prstGeom>
        </p:spPr>
      </p:pic>
      <p:sp>
        <p:nvSpPr>
          <p:cNvPr id="17" name="Text Placeholder 1">
            <a:extLst>
              <a:ext uri="{FF2B5EF4-FFF2-40B4-BE49-F238E27FC236}">
                <a16:creationId xmlns:a16="http://schemas.microsoft.com/office/drawing/2014/main" xmlns="" id="{25ED3633-85C5-7C49-9D9A-874F4B01FD9B}"/>
              </a:ext>
            </a:extLst>
          </p:cNvPr>
          <p:cNvSpPr txBox="1">
            <a:spLocks/>
          </p:cNvSpPr>
          <p:nvPr/>
        </p:nvSpPr>
        <p:spPr>
          <a:xfrm>
            <a:off x="1400820" y="3483921"/>
            <a:ext cx="2376264" cy="385057"/>
          </a:xfrm>
          <a:prstGeom prst="rect">
            <a:avLst/>
          </a:prstGeom>
        </p:spPr>
        <p:txBody>
          <a:bodyPr/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OfficinaSansBookITC" pitchFamily="34" charset="0"/>
              </a:rPr>
              <a:t>ATXM-N</a:t>
            </a:r>
          </a:p>
        </p:txBody>
      </p:sp>
      <p:sp>
        <p:nvSpPr>
          <p:cNvPr id="31" name="Стрелка вправо 30"/>
          <p:cNvSpPr/>
          <p:nvPr/>
        </p:nvSpPr>
        <p:spPr>
          <a:xfrm>
            <a:off x="4376936" y="2375334"/>
            <a:ext cx="962108" cy="69971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4438249" y="4977673"/>
            <a:ext cx="962108" cy="69971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xmlns="" id="{25ED3633-85C5-7C49-9D9A-874F4B01FD9B}"/>
              </a:ext>
            </a:extLst>
          </p:cNvPr>
          <p:cNvSpPr txBox="1">
            <a:spLocks/>
          </p:cNvSpPr>
          <p:nvPr/>
        </p:nvSpPr>
        <p:spPr>
          <a:xfrm>
            <a:off x="6318605" y="3483921"/>
            <a:ext cx="2376264" cy="385057"/>
          </a:xfrm>
          <a:prstGeom prst="rect">
            <a:avLst/>
          </a:prstGeom>
        </p:spPr>
        <p:txBody>
          <a:bodyPr/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OfficinaSansBookITC" pitchFamily="34" charset="0"/>
              </a:rPr>
              <a:t>ATXM-R</a:t>
            </a:r>
            <a:endParaRPr lang="en-US" sz="1600" b="1" dirty="0">
              <a:latin typeface="OfficinaSansBookITC" pitchFamily="34" charset="0"/>
            </a:endParaRPr>
          </a:p>
        </p:txBody>
      </p:sp>
      <p:sp>
        <p:nvSpPr>
          <p:cNvPr id="35" name="Text Placeholder 1">
            <a:extLst>
              <a:ext uri="{FF2B5EF4-FFF2-40B4-BE49-F238E27FC236}">
                <a16:creationId xmlns:a16="http://schemas.microsoft.com/office/drawing/2014/main" xmlns="" id="{25ED3633-85C5-7C49-9D9A-874F4B01FD9B}"/>
              </a:ext>
            </a:extLst>
          </p:cNvPr>
          <p:cNvSpPr txBox="1">
            <a:spLocks/>
          </p:cNvSpPr>
          <p:nvPr/>
        </p:nvSpPr>
        <p:spPr>
          <a:xfrm>
            <a:off x="1456637" y="5920574"/>
            <a:ext cx="2376264" cy="385057"/>
          </a:xfrm>
          <a:prstGeom prst="rect">
            <a:avLst/>
          </a:prstGeom>
        </p:spPr>
        <p:txBody>
          <a:bodyPr/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OfficinaSansBookITC" pitchFamily="34" charset="0"/>
              </a:rPr>
              <a:t>ATXC-B</a:t>
            </a:r>
            <a:endParaRPr lang="en-US" sz="1600" b="1" dirty="0">
              <a:latin typeface="OfficinaSansBookITC" pitchFamily="34" charset="0"/>
            </a:endParaRPr>
          </a:p>
        </p:txBody>
      </p:sp>
      <p:sp>
        <p:nvSpPr>
          <p:cNvPr id="36" name="Text Placeholder 1">
            <a:extLst>
              <a:ext uri="{FF2B5EF4-FFF2-40B4-BE49-F238E27FC236}">
                <a16:creationId xmlns:a16="http://schemas.microsoft.com/office/drawing/2014/main" xmlns="" id="{25ED3633-85C5-7C49-9D9A-874F4B01FD9B}"/>
              </a:ext>
            </a:extLst>
          </p:cNvPr>
          <p:cNvSpPr txBox="1">
            <a:spLocks/>
          </p:cNvSpPr>
          <p:nvPr/>
        </p:nvSpPr>
        <p:spPr>
          <a:xfrm>
            <a:off x="6374422" y="5920574"/>
            <a:ext cx="2376264" cy="385057"/>
          </a:xfrm>
          <a:prstGeom prst="rect">
            <a:avLst/>
          </a:prstGeom>
        </p:spPr>
        <p:txBody>
          <a:bodyPr/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OfficinaSansBookITC" pitchFamily="34" charset="0"/>
              </a:rPr>
              <a:t>ATXC-C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67543" y="854950"/>
            <a:ext cx="7039193" cy="508918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rgbClr val="08538A"/>
                </a:solidFill>
                <a:latin typeface="OfficinaSansBoldITC" pitchFamily="34" charset="0"/>
              </a:rPr>
              <a:t>Обзор изменений 2021. Настенные </a:t>
            </a:r>
            <a:r>
              <a:rPr lang="ru-RU" sz="2400" dirty="0" smtClean="0">
                <a:solidFill>
                  <a:srgbClr val="08538A"/>
                </a:solidFill>
                <a:latin typeface="OfficinaSansBoldITC" pitchFamily="34" charset="0"/>
              </a:rPr>
              <a:t>модели</a:t>
            </a:r>
            <a:endParaRPr lang="ru-RU" sz="2400" dirty="0">
              <a:solidFill>
                <a:srgbClr val="08538A"/>
              </a:solidFill>
              <a:latin typeface="OfficinaSansBold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96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Объект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1719" y="1780567"/>
            <a:ext cx="3913245" cy="170335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6643019" y="0"/>
            <a:ext cx="3262981" cy="1728000"/>
            <a:chOff x="6643019" y="0"/>
            <a:chExt cx="3262981" cy="1728000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916000" y="738000"/>
              <a:ext cx="1728000" cy="252000"/>
            </a:xfrm>
            <a:prstGeom prst="rect">
              <a:avLst/>
            </a:prstGeom>
            <a:solidFill>
              <a:srgbClr val="0853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9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ПРОДУКТОВЫЙ ПОРТФЕЛЬ</a:t>
              </a:r>
              <a:endParaRPr lang="ru-RU" sz="9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1352" y="218841"/>
              <a:ext cx="1080000" cy="25806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643019" y="245840"/>
              <a:ext cx="126230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900" dirty="0">
                  <a:latin typeface="Arial Narrow" panose="020B0606020202030204" pitchFamily="34" charset="0"/>
                </a:rPr>
                <a:t>ОБЪЕДИНЯЯ ЛУЧШЕЕ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7975951" y="218840"/>
              <a:ext cx="0" cy="258063"/>
            </a:xfrm>
            <a:prstGeom prst="line">
              <a:avLst/>
            </a:prstGeom>
            <a:ln>
              <a:solidFill>
                <a:srgbClr val="0853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81" y="218840"/>
            <a:ext cx="1440160" cy="300646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67543" y="854950"/>
            <a:ext cx="7039193" cy="508918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rgbClr val="08538A"/>
                </a:solidFill>
                <a:latin typeface="OfficinaSansBoldITC" pitchFamily="34" charset="0"/>
              </a:rPr>
              <a:t>Серия </a:t>
            </a:r>
            <a:r>
              <a:rPr lang="en-US" sz="2400" dirty="0">
                <a:solidFill>
                  <a:srgbClr val="08538A"/>
                </a:solidFill>
                <a:latin typeface="OfficinaSansBoldITC" pitchFamily="34" charset="0"/>
              </a:rPr>
              <a:t>ATXM-R</a:t>
            </a:r>
            <a:endParaRPr lang="ru-RU" sz="2400" dirty="0">
              <a:solidFill>
                <a:srgbClr val="08538A"/>
              </a:solidFill>
              <a:latin typeface="OfficinaSansBoldITC" pitchFamily="34" charset="0"/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xmlns="" id="{25ED3633-85C5-7C49-9D9A-874F4B01FD9B}"/>
              </a:ext>
            </a:extLst>
          </p:cNvPr>
          <p:cNvSpPr txBox="1">
            <a:spLocks/>
          </p:cNvSpPr>
          <p:nvPr/>
        </p:nvSpPr>
        <p:spPr>
          <a:xfrm>
            <a:off x="400514" y="1561316"/>
            <a:ext cx="2376264" cy="385057"/>
          </a:xfrm>
          <a:prstGeom prst="rect">
            <a:avLst/>
          </a:prstGeom>
        </p:spPr>
        <p:txBody>
          <a:bodyPr/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latin typeface="OfficinaSansBookITC" pitchFamily="34" charset="0"/>
              </a:rPr>
              <a:t>Что нового?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latin typeface="OfficinaSansBookITC" pitchFamily="34" charset="0"/>
            </a:endParaRP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xmlns="" id="{25ED3633-85C5-7C49-9D9A-874F4B01FD9B}"/>
              </a:ext>
            </a:extLst>
          </p:cNvPr>
          <p:cNvSpPr txBox="1">
            <a:spLocks/>
          </p:cNvSpPr>
          <p:nvPr/>
        </p:nvSpPr>
        <p:spPr>
          <a:xfrm>
            <a:off x="5961112" y="1561316"/>
            <a:ext cx="3348372" cy="715556"/>
          </a:xfrm>
          <a:prstGeom prst="rect">
            <a:avLst/>
          </a:prstGeom>
        </p:spPr>
        <p:txBody>
          <a:bodyPr/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latin typeface="OfficinaSansBookITC" pitchFamily="34" charset="0"/>
              </a:rPr>
              <a:t>Как это выглядит:</a:t>
            </a: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385072" y="2286164"/>
            <a:ext cx="5326647" cy="3170819"/>
          </a:xfrm>
          <a:prstGeom prst="rect">
            <a:avLst/>
          </a:prstGeom>
        </p:spPr>
        <p:txBody>
          <a:bodyPr vert="horz" lIns="91433" tIns="45716" rIns="91433" bIns="45716" rtlCol="0">
            <a:noAutofit/>
          </a:bodyPr>
          <a:lstStyle>
            <a:lvl1pPr marL="342873" indent="-34287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6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1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5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0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4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9" indent="-228583" algn="l" defTabSz="9143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ru-RU" sz="2000" dirty="0">
                <a:latin typeface="OfficinaSansBookITC" pitchFamily="34" charset="0"/>
              </a:rPr>
              <a:t>Новый дизайн</a:t>
            </a:r>
          </a:p>
          <a:p>
            <a:pPr marL="342900" indent="-342900"/>
            <a:r>
              <a:rPr lang="ru-RU" sz="2000" dirty="0">
                <a:latin typeface="OfficinaSansBookITC" pitchFamily="34" charset="0"/>
              </a:rPr>
              <a:t>Более широкая заслонка -</a:t>
            </a:r>
            <a:r>
              <a:rPr lang="en-US" sz="2000" dirty="0">
                <a:latin typeface="OfficinaSansBookITC" pitchFamily="34" charset="0"/>
              </a:rPr>
              <a:t>&gt; </a:t>
            </a:r>
            <a:r>
              <a:rPr lang="ru-RU" sz="2000" dirty="0" smtClean="0">
                <a:latin typeface="OfficinaSansBookITC" pitchFamily="34" charset="0"/>
              </a:rPr>
              <a:t/>
            </a:r>
            <a:br>
              <a:rPr lang="ru-RU" sz="2000" dirty="0" smtClean="0">
                <a:latin typeface="OfficinaSansBookITC" pitchFamily="34" charset="0"/>
              </a:rPr>
            </a:br>
            <a:r>
              <a:rPr lang="ru-RU" sz="2000" dirty="0" smtClean="0">
                <a:latin typeface="OfficinaSansBookITC" pitchFamily="34" charset="0"/>
              </a:rPr>
              <a:t>сильнее </a:t>
            </a:r>
            <a:r>
              <a:rPr lang="ru-RU" sz="2000" dirty="0">
                <a:latin typeface="OfficinaSansBookITC" pitchFamily="34" charset="0"/>
              </a:rPr>
              <a:t>воздушный поток -</a:t>
            </a:r>
            <a:r>
              <a:rPr lang="en-US" sz="2000" dirty="0">
                <a:latin typeface="OfficinaSansBookITC" pitchFamily="34" charset="0"/>
              </a:rPr>
              <a:t>&gt;</a:t>
            </a:r>
            <a:r>
              <a:rPr lang="ru-RU" sz="2000" dirty="0">
                <a:latin typeface="OfficinaSansBookITC" pitchFamily="34" charset="0"/>
              </a:rPr>
              <a:t> </a:t>
            </a:r>
            <a:r>
              <a:rPr lang="ru-RU" sz="2000" dirty="0" smtClean="0">
                <a:latin typeface="OfficinaSansBookITC" pitchFamily="34" charset="0"/>
              </a:rPr>
              <a:t/>
            </a:r>
            <a:br>
              <a:rPr lang="ru-RU" sz="2000" dirty="0" smtClean="0">
                <a:latin typeface="OfficinaSansBookITC" pitchFamily="34" charset="0"/>
              </a:rPr>
            </a:br>
            <a:r>
              <a:rPr lang="ru-RU" sz="2000" dirty="0" smtClean="0">
                <a:latin typeface="OfficinaSansBookITC" pitchFamily="34" charset="0"/>
              </a:rPr>
              <a:t>равномернее </a:t>
            </a:r>
            <a:r>
              <a:rPr lang="ru-RU" sz="2000" dirty="0">
                <a:latin typeface="OfficinaSansBookITC" pitchFamily="34" charset="0"/>
              </a:rPr>
              <a:t>распределение воздуха</a:t>
            </a:r>
          </a:p>
          <a:p>
            <a:pPr marL="342900" indent="-342900"/>
            <a:r>
              <a:rPr lang="ru-RU" sz="2000" dirty="0">
                <a:latin typeface="OfficinaSansBookITC" pitchFamily="34" charset="0"/>
              </a:rPr>
              <a:t>Более компактный корпус</a:t>
            </a:r>
            <a:endParaRPr lang="en-US" sz="2000" dirty="0">
              <a:latin typeface="OfficinaSansBookITC" pitchFamily="34" charset="0"/>
            </a:endParaRPr>
          </a:p>
          <a:p>
            <a:pPr marL="342900" indent="-342900"/>
            <a:r>
              <a:rPr lang="ru-RU" sz="2000" dirty="0">
                <a:latin typeface="OfficinaSansBookITC" pitchFamily="34" charset="0"/>
              </a:rPr>
              <a:t>Тепловой бустер быстро обогревает помещения при включении кондиционера</a:t>
            </a:r>
            <a:r>
              <a:rPr lang="en-US" sz="2000" dirty="0">
                <a:latin typeface="OfficinaSansBookITC" pitchFamily="34" charset="0"/>
              </a:rPr>
              <a:t> </a:t>
            </a:r>
            <a:r>
              <a:rPr lang="ru-RU" sz="2000" dirty="0">
                <a:latin typeface="OfficinaSansBookITC" pitchFamily="34" charset="0"/>
              </a:rPr>
              <a:t>в режиме </a:t>
            </a:r>
            <a:r>
              <a:rPr lang="ru-RU" sz="2000" dirty="0" smtClean="0">
                <a:latin typeface="OfficinaSansBookITC" pitchFamily="34" charset="0"/>
              </a:rPr>
              <a:t>нагрева</a:t>
            </a:r>
            <a:endParaRPr lang="en-US" sz="2000" dirty="0">
              <a:latin typeface="OfficinaSansBookITC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019" y="3645024"/>
            <a:ext cx="1819845" cy="194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60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</TotalTime>
  <Words>653</Words>
  <Application>Microsoft Office PowerPoint</Application>
  <PresentationFormat>Лист A4 (210x297 мм)</PresentationFormat>
  <Paragraphs>176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Бытовые кондиционеры Daikin модельный ряд 2021</vt:lpstr>
      <vt:lpstr>Обзор изменений 2020</vt:lpstr>
      <vt:lpstr>Серия </vt:lpstr>
      <vt:lpstr>Обзор изменений 2020</vt:lpstr>
      <vt:lpstr>Воздухоочиститель с функцией увлажнения MCK55W</vt:lpstr>
      <vt:lpstr>Обзор изменений 2020</vt:lpstr>
      <vt:lpstr>Презентация PowerPoint</vt:lpstr>
      <vt:lpstr>Обзор изменений 2021. Настенные модели</vt:lpstr>
      <vt:lpstr>Серия ATXM-R</vt:lpstr>
      <vt:lpstr>Обзор изменений 2021. Настенные модели</vt:lpstr>
      <vt:lpstr>Серия ATXC-С</vt:lpstr>
      <vt:lpstr>Обзор изменений 2021. Напольный внутренний блок</vt:lpstr>
      <vt:lpstr>Напольный блок                    FVXM-A</vt:lpstr>
      <vt:lpstr>Презентация PowerPoint</vt:lpstr>
    </vt:vector>
  </TitlesOfParts>
  <Company>UEG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Shchetinina</dc:creator>
  <cp:lastModifiedBy>Installer</cp:lastModifiedBy>
  <cp:revision>115</cp:revision>
  <dcterms:created xsi:type="dcterms:W3CDTF">2021-04-20T08:13:36Z</dcterms:created>
  <dcterms:modified xsi:type="dcterms:W3CDTF">2021-07-26T07:54:15Z</dcterms:modified>
</cp:coreProperties>
</file>