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36.xml" ContentType="application/vnd.openxmlformats-officedocument.presentationml.notesSlide+xml"/>
  <Override PartName="/ppt/charts/chart3.xml" ContentType="application/vnd.openxmlformats-officedocument.drawingml.chart+xml"/>
  <Override PartName="/ppt/notesSlides/notesSlide37.xml" ContentType="application/vnd.openxmlformats-officedocument.presentationml.notesSlide+xml"/>
  <Override PartName="/ppt/charts/chart4.xml" ContentType="application/vnd.openxmlformats-officedocument.drawingml.chart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0" r:id="rId2"/>
    <p:sldMasterId id="2147483687" r:id="rId3"/>
    <p:sldMasterId id="2147483709" r:id="rId4"/>
    <p:sldMasterId id="2147483711" r:id="rId5"/>
  </p:sldMasterIdLst>
  <p:notesMasterIdLst>
    <p:notesMasterId r:id="rId60"/>
  </p:notesMasterIdLst>
  <p:sldIdLst>
    <p:sldId id="326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327" r:id="rId25"/>
    <p:sldId id="328" r:id="rId26"/>
    <p:sldId id="318" r:id="rId27"/>
    <p:sldId id="319" r:id="rId28"/>
    <p:sldId id="320" r:id="rId29"/>
    <p:sldId id="276" r:id="rId30"/>
    <p:sldId id="277" r:id="rId31"/>
    <p:sldId id="278" r:id="rId32"/>
    <p:sldId id="279" r:id="rId33"/>
    <p:sldId id="280" r:id="rId34"/>
    <p:sldId id="283" r:id="rId35"/>
    <p:sldId id="321" r:id="rId36"/>
    <p:sldId id="323" r:id="rId37"/>
    <p:sldId id="325" r:id="rId38"/>
    <p:sldId id="284" r:id="rId39"/>
    <p:sldId id="285" r:id="rId40"/>
    <p:sldId id="286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01" r:id="rId55"/>
    <p:sldId id="302" r:id="rId56"/>
    <p:sldId id="303" r:id="rId57"/>
    <p:sldId id="305" r:id="rId58"/>
    <p:sldId id="304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448" autoAdjust="0"/>
  </p:normalViewPr>
  <p:slideViewPr>
    <p:cSldViewPr>
      <p:cViewPr>
        <p:scale>
          <a:sx n="80" d="100"/>
          <a:sy n="80" d="100"/>
        </p:scale>
        <p:origin x="-2430" y="-7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557976011518162"/>
          <c:y val="0.18329948887967951"/>
          <c:w val="0.57623668789294336"/>
          <c:h val="0.57867212322143946"/>
        </c:manualLayout>
      </c:layout>
      <c:scatterChart>
        <c:scatterStyle val="lineMarker"/>
        <c:varyColors val="0"/>
        <c:ser>
          <c:idx val="2"/>
          <c:order val="0"/>
          <c:tx>
            <c:v>Light Migration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'Free Cooling'!$H$12:$O$12</c:f>
              <c:numCache>
                <c:formatCode>0.0</c:formatCode>
                <c:ptCount val="8"/>
                <c:pt idx="0">
                  <c:v>4</c:v>
                </c:pt>
                <c:pt idx="1">
                  <c:v>6</c:v>
                </c:pt>
                <c:pt idx="2">
                  <c:v>7.5</c:v>
                </c:pt>
                <c:pt idx="3">
                  <c:v>9.5</c:v>
                </c:pt>
                <c:pt idx="4">
                  <c:v>11.5</c:v>
                </c:pt>
                <c:pt idx="5">
                  <c:v>13</c:v>
                </c:pt>
                <c:pt idx="6">
                  <c:v>15</c:v>
                </c:pt>
                <c:pt idx="7">
                  <c:v>20</c:v>
                </c:pt>
              </c:numCache>
            </c:numRef>
          </c:xVal>
          <c:yVal>
            <c:numRef>
              <c:f>'Free Cooling'!$H$11:$O$11</c:f>
              <c:numCache>
                <c:formatCode>0.0%</c:formatCode>
                <c:ptCount val="8"/>
                <c:pt idx="0">
                  <c:v>7.1999999999999995E-2</c:v>
                </c:pt>
                <c:pt idx="1">
                  <c:v>0.121</c:v>
                </c:pt>
                <c:pt idx="2">
                  <c:v>0.16800000000000001</c:v>
                </c:pt>
                <c:pt idx="3">
                  <c:v>0.17899999999999999</c:v>
                </c:pt>
                <c:pt idx="4">
                  <c:v>0.21</c:v>
                </c:pt>
                <c:pt idx="5">
                  <c:v>0.24</c:v>
                </c:pt>
                <c:pt idx="6">
                  <c:v>0.24</c:v>
                </c:pt>
                <c:pt idx="7">
                  <c:v>0.24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0235-43B4-8EEC-63C0F48054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5743872"/>
        <c:axId val="145744448"/>
      </c:scatterChart>
      <c:valAx>
        <c:axId val="145743872"/>
        <c:scaling>
          <c:orientation val="minMax"/>
          <c:max val="16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 rtl="0"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000" b="0" i="0" u="none" baseline="0">
                    <a:effectLst/>
                  </a:rPr>
                  <a:t>Температура воздуха — уставка для холодной воды, °С</a:t>
                </a:r>
                <a:endParaRPr lang="ru" sz="1000" dirty="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5744448"/>
        <c:crosses val="autoZero"/>
        <c:crossBetween val="midCat"/>
        <c:majorUnit val="2"/>
      </c:valAx>
      <c:valAx>
        <c:axId val="145744448"/>
        <c:scaling>
          <c:orientation val="minMax"/>
          <c:max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rtl="0"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b="0" i="0" u="none" baseline="0"/>
                  <a:t>Производительность свободного охлаждения</a:t>
                </a:r>
                <a:endParaRPr lang="ru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5743872"/>
        <c:crosses val="autoZero"/>
        <c:crossBetween val="midCat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 rtl="0">
        <a:defRPr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557976011518162"/>
          <c:y val="0.18329948887967951"/>
          <c:w val="0.57623668789294336"/>
          <c:h val="0.57867212322143946"/>
        </c:manualLayout>
      </c:layout>
      <c:scatterChart>
        <c:scatterStyle val="lineMarker"/>
        <c:varyColors val="0"/>
        <c:ser>
          <c:idx val="0"/>
          <c:order val="0"/>
          <c:tx>
            <c:v>Full Migration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'Free Cooling'!$R$12:$AA$12</c:f>
              <c:numCache>
                <c:formatCode>0.0</c:formatCode>
                <c:ptCount val="10"/>
                <c:pt idx="0">
                  <c:v>1.5116662979125977</c:v>
                </c:pt>
                <c:pt idx="1">
                  <c:v>2.7299995422363281</c:v>
                </c:pt>
                <c:pt idx="2">
                  <c:v>3.3600006103515625</c:v>
                </c:pt>
                <c:pt idx="3">
                  <c:v>4.5166666507720947</c:v>
                </c:pt>
                <c:pt idx="4">
                  <c:v>10.042500019073486</c:v>
                </c:pt>
                <c:pt idx="5">
                  <c:v>12.013332843780518</c:v>
                </c:pt>
                <c:pt idx="6">
                  <c:v>13.439998149871826</c:v>
                </c:pt>
                <c:pt idx="7">
                  <c:v>13.693332672119141</c:v>
                </c:pt>
                <c:pt idx="8" formatCode="General">
                  <c:v>15</c:v>
                </c:pt>
                <c:pt idx="9" formatCode="General">
                  <c:v>20</c:v>
                </c:pt>
              </c:numCache>
            </c:numRef>
          </c:xVal>
          <c:yVal>
            <c:numRef>
              <c:f>'Free Cooling'!$R$11:$AA$11</c:f>
              <c:numCache>
                <c:formatCode>0.0%</c:formatCode>
                <c:ptCount val="10"/>
                <c:pt idx="0">
                  <c:v>0.10915897914341517</c:v>
                </c:pt>
                <c:pt idx="1">
                  <c:v>0.16123639787946431</c:v>
                </c:pt>
                <c:pt idx="2">
                  <c:v>0.19998406546456476</c:v>
                </c:pt>
                <c:pt idx="3">
                  <c:v>0.24660731724330359</c:v>
                </c:pt>
                <c:pt idx="4">
                  <c:v>0.62857142857142856</c:v>
                </c:pt>
                <c:pt idx="5">
                  <c:v>0.75568272181919649</c:v>
                </c:pt>
                <c:pt idx="6">
                  <c:v>0.76891366141183037</c:v>
                </c:pt>
                <c:pt idx="7">
                  <c:v>0.76773332868303579</c:v>
                </c:pt>
                <c:pt idx="8" formatCode="General">
                  <c:v>0.76800000000000002</c:v>
                </c:pt>
                <c:pt idx="9" formatCode="General">
                  <c:v>0.76800000000000002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F77-4B3F-8363-85E0C4BCC4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5748480"/>
        <c:axId val="145749056"/>
      </c:scatterChart>
      <c:valAx>
        <c:axId val="145748480"/>
        <c:scaling>
          <c:orientation val="minMax"/>
          <c:max val="16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 rtl="0"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000" b="0" i="0" u="none" baseline="0">
                    <a:effectLst/>
                  </a:rPr>
                  <a:t>Температура воздуха — уставка для холодной воды, °С</a:t>
                </a:r>
                <a:endParaRPr lang="ru" sz="1000" dirty="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5749056"/>
        <c:crosses val="autoZero"/>
        <c:crossBetween val="midCat"/>
        <c:majorUnit val="2"/>
      </c:valAx>
      <c:valAx>
        <c:axId val="14574905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rtl="0"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b="0" i="0" u="none" baseline="0"/>
                  <a:t>Производительность свободного охлаждения</a:t>
                </a:r>
                <a:endParaRPr lang="ru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5748480"/>
        <c:crosses val="autoZero"/>
        <c:crossBetween val="midCat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 rtl="0">
        <a:defRPr/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557976011518162"/>
          <c:y val="0.18329948887967951"/>
          <c:w val="0.78053784607569232"/>
          <c:h val="0.57867212322143946"/>
        </c:manualLayout>
      </c:layout>
      <c:scatterChart>
        <c:scatterStyle val="lineMarker"/>
        <c:varyColors val="0"/>
        <c:ser>
          <c:idx val="0"/>
          <c:order val="0"/>
          <c:tx>
            <c:v>Full Migration</c:v>
          </c:tx>
          <c:spPr>
            <a:ln w="95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xVal>
            <c:numRef>
              <c:f>'Free Cooling'!$R$12:$AA$12</c:f>
              <c:numCache>
                <c:formatCode>0.0</c:formatCode>
                <c:ptCount val="10"/>
                <c:pt idx="0">
                  <c:v>1.5116662979125977</c:v>
                </c:pt>
                <c:pt idx="1">
                  <c:v>2.7299995422363281</c:v>
                </c:pt>
                <c:pt idx="2">
                  <c:v>3.3600006103515625</c:v>
                </c:pt>
                <c:pt idx="3">
                  <c:v>4.5166666507720947</c:v>
                </c:pt>
                <c:pt idx="4">
                  <c:v>10.042500019073486</c:v>
                </c:pt>
                <c:pt idx="5">
                  <c:v>12.013332843780518</c:v>
                </c:pt>
                <c:pt idx="6">
                  <c:v>13.439998149871826</c:v>
                </c:pt>
                <c:pt idx="7">
                  <c:v>13.693332672119141</c:v>
                </c:pt>
                <c:pt idx="8" formatCode="General">
                  <c:v>15</c:v>
                </c:pt>
                <c:pt idx="9" formatCode="General">
                  <c:v>20</c:v>
                </c:pt>
              </c:numCache>
            </c:numRef>
          </c:xVal>
          <c:yVal>
            <c:numRef>
              <c:f>'Free Cooling'!$R$11:$AA$11</c:f>
              <c:numCache>
                <c:formatCode>0.0%</c:formatCode>
                <c:ptCount val="10"/>
                <c:pt idx="0">
                  <c:v>0.10915897914341517</c:v>
                </c:pt>
                <c:pt idx="1">
                  <c:v>0.16123639787946431</c:v>
                </c:pt>
                <c:pt idx="2">
                  <c:v>0.19998406546456476</c:v>
                </c:pt>
                <c:pt idx="3">
                  <c:v>0.24660731724330359</c:v>
                </c:pt>
                <c:pt idx="4">
                  <c:v>0.62857142857142856</c:v>
                </c:pt>
                <c:pt idx="5">
                  <c:v>0.75568272181919649</c:v>
                </c:pt>
                <c:pt idx="6">
                  <c:v>0.76891366141183037</c:v>
                </c:pt>
                <c:pt idx="7">
                  <c:v>0.76773332868303579</c:v>
                </c:pt>
                <c:pt idx="8" formatCode="General">
                  <c:v>0.76800000000000002</c:v>
                </c:pt>
                <c:pt idx="9" formatCode="General">
                  <c:v>0.76800000000000002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5848-4B27-BD30-59C404ADC39C}"/>
            </c:ext>
          </c:extLst>
        </c:ser>
        <c:ser>
          <c:idx val="1"/>
          <c:order val="1"/>
          <c:tx>
            <c:v>Competitors</c:v>
          </c:tx>
          <c:spPr>
            <a:ln w="9525" cap="rnd">
              <a:solidFill>
                <a:srgbClr val="E96E1F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5"/>
            <c:spPr>
              <a:solidFill>
                <a:srgbClr val="E96E1F"/>
              </a:solidFill>
              <a:ln w="9525">
                <a:solidFill>
                  <a:srgbClr val="E96E1F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xVal>
            <c:numRef>
              <c:f>'Free Cooling'!$B$12:$E$12</c:f>
              <c:numCache>
                <c:formatCode>General</c:formatCode>
                <c:ptCount val="4"/>
                <c:pt idx="0">
                  <c:v>8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</c:numCache>
            </c:numRef>
          </c:xVal>
          <c:yVal>
            <c:numRef>
              <c:f>'Free Cooling'!$B$11:$E$11</c:f>
              <c:numCache>
                <c:formatCode>0%</c:formatCode>
                <c:ptCount val="4"/>
                <c:pt idx="0">
                  <c:v>0</c:v>
                </c:pt>
                <c:pt idx="1">
                  <c:v>0.50202429149797567</c:v>
                </c:pt>
                <c:pt idx="2">
                  <c:v>0.55668016194331982</c:v>
                </c:pt>
                <c:pt idx="3">
                  <c:v>0.59311740890688258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5848-4B27-BD30-59C404ADC39C}"/>
            </c:ext>
          </c:extLst>
        </c:ser>
        <c:ser>
          <c:idx val="2"/>
          <c:order val="2"/>
          <c:tx>
            <c:v>Light Migration</c:v>
          </c:tx>
          <c:spPr>
            <a:ln w="9525" cap="rnd">
              <a:solidFill>
                <a:srgbClr val="00D3F8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5"/>
            <c:spPr>
              <a:solidFill>
                <a:srgbClr val="0DCFFE"/>
              </a:solidFill>
              <a:ln w="9525">
                <a:solidFill>
                  <a:srgbClr val="00D3F8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xVal>
            <c:numRef>
              <c:f>'Free Cooling'!$H$12:$O$12</c:f>
              <c:numCache>
                <c:formatCode>0.0</c:formatCode>
                <c:ptCount val="8"/>
                <c:pt idx="0">
                  <c:v>4</c:v>
                </c:pt>
                <c:pt idx="1">
                  <c:v>6</c:v>
                </c:pt>
                <c:pt idx="2">
                  <c:v>7.5</c:v>
                </c:pt>
                <c:pt idx="3">
                  <c:v>9.5</c:v>
                </c:pt>
                <c:pt idx="4">
                  <c:v>11.5</c:v>
                </c:pt>
                <c:pt idx="5">
                  <c:v>13</c:v>
                </c:pt>
                <c:pt idx="6">
                  <c:v>15</c:v>
                </c:pt>
                <c:pt idx="7">
                  <c:v>20</c:v>
                </c:pt>
              </c:numCache>
            </c:numRef>
          </c:xVal>
          <c:yVal>
            <c:numRef>
              <c:f>'Free Cooling'!$H$11:$O$11</c:f>
              <c:numCache>
                <c:formatCode>0.0%</c:formatCode>
                <c:ptCount val="8"/>
                <c:pt idx="0">
                  <c:v>7.1999999999999995E-2</c:v>
                </c:pt>
                <c:pt idx="1">
                  <c:v>0.121</c:v>
                </c:pt>
                <c:pt idx="2">
                  <c:v>0.16800000000000001</c:v>
                </c:pt>
                <c:pt idx="3">
                  <c:v>0.17899999999999999</c:v>
                </c:pt>
                <c:pt idx="4">
                  <c:v>0.21</c:v>
                </c:pt>
                <c:pt idx="5">
                  <c:v>0.24</c:v>
                </c:pt>
                <c:pt idx="6">
                  <c:v>0.24</c:v>
                </c:pt>
                <c:pt idx="7">
                  <c:v>0.24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5848-4B27-BD30-59C404ADC3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1006464"/>
        <c:axId val="145747904"/>
      </c:scatterChart>
      <c:valAx>
        <c:axId val="1310064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 rtl="0"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b="0" i="0" u="none" baseline="0"/>
                  <a:t>Температура воздуха — уставка для холодной воды, °С</a:t>
                </a:r>
              </a:p>
            </c:rich>
          </c:tx>
          <c:layout>
            <c:manualLayout>
              <c:xMode val="edge"/>
              <c:yMode val="edge"/>
              <c:x val="0.21477330454660906"/>
              <c:y val="0.834568987197859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5747904"/>
        <c:crosses val="autoZero"/>
        <c:crossBetween val="midCat"/>
        <c:majorUnit val="2"/>
      </c:valAx>
      <c:valAx>
        <c:axId val="145747904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rtl="0"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b="0" i="0" u="none" baseline="0" dirty="0"/>
                  <a:t>Производительность свободного охлаждения</a:t>
                </a:r>
              </a:p>
            </c:rich>
          </c:tx>
          <c:layout>
            <c:manualLayout>
              <c:xMode val="edge"/>
              <c:yMode val="edge"/>
              <c:x val="1.9763779527559051E-2"/>
              <c:y val="0.1580947324180645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1006464"/>
        <c:crosses val="autoZero"/>
        <c:crossBetween val="midCat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 rtl="0"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557976011518162"/>
          <c:y val="0.18329948887967951"/>
          <c:w val="0.78053784607569232"/>
          <c:h val="0.57867212322143946"/>
        </c:manualLayout>
      </c:layout>
      <c:scatterChart>
        <c:scatterStyle val="lineMarker"/>
        <c:varyColors val="0"/>
        <c:ser>
          <c:idx val="0"/>
          <c:order val="0"/>
          <c:tx>
            <c:v>Full Migration</c:v>
          </c:tx>
          <c:spPr>
            <a:ln w="95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xVal>
            <c:numRef>
              <c:f>'Free Cooling'!$R$12:$AA$12</c:f>
              <c:numCache>
                <c:formatCode>0.0</c:formatCode>
                <c:ptCount val="10"/>
                <c:pt idx="0">
                  <c:v>1.5116662979125977</c:v>
                </c:pt>
                <c:pt idx="1">
                  <c:v>2.7299995422363281</c:v>
                </c:pt>
                <c:pt idx="2">
                  <c:v>3.3600006103515625</c:v>
                </c:pt>
                <c:pt idx="3">
                  <c:v>4.5166666507720947</c:v>
                </c:pt>
                <c:pt idx="4">
                  <c:v>10.042500019073486</c:v>
                </c:pt>
                <c:pt idx="5">
                  <c:v>12.013332843780518</c:v>
                </c:pt>
                <c:pt idx="6">
                  <c:v>13.439998149871826</c:v>
                </c:pt>
                <c:pt idx="7">
                  <c:v>13.693332672119141</c:v>
                </c:pt>
                <c:pt idx="8" formatCode="General">
                  <c:v>15</c:v>
                </c:pt>
                <c:pt idx="9" formatCode="General">
                  <c:v>20</c:v>
                </c:pt>
              </c:numCache>
            </c:numRef>
          </c:xVal>
          <c:yVal>
            <c:numRef>
              <c:f>'Free Cooling'!$R$11:$AA$11</c:f>
              <c:numCache>
                <c:formatCode>0.0%</c:formatCode>
                <c:ptCount val="10"/>
                <c:pt idx="0">
                  <c:v>0.10915897914341517</c:v>
                </c:pt>
                <c:pt idx="1">
                  <c:v>0.16123639787946431</c:v>
                </c:pt>
                <c:pt idx="2">
                  <c:v>0.19998406546456476</c:v>
                </c:pt>
                <c:pt idx="3">
                  <c:v>0.24660731724330359</c:v>
                </c:pt>
                <c:pt idx="4">
                  <c:v>0.62857142857142856</c:v>
                </c:pt>
                <c:pt idx="5">
                  <c:v>0.75568272181919649</c:v>
                </c:pt>
                <c:pt idx="6">
                  <c:v>0.76891366141183037</c:v>
                </c:pt>
                <c:pt idx="7">
                  <c:v>0.76773332868303579</c:v>
                </c:pt>
                <c:pt idx="8" formatCode="General">
                  <c:v>0.76800000000000002</c:v>
                </c:pt>
                <c:pt idx="9" formatCode="General">
                  <c:v>0.76800000000000002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5848-4B27-BD30-59C404ADC39C}"/>
            </c:ext>
          </c:extLst>
        </c:ser>
        <c:ser>
          <c:idx val="1"/>
          <c:order val="1"/>
          <c:tx>
            <c:v>Competitors</c:v>
          </c:tx>
          <c:spPr>
            <a:ln w="9525" cap="rnd">
              <a:solidFill>
                <a:srgbClr val="E96E1F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5"/>
            <c:spPr>
              <a:solidFill>
                <a:srgbClr val="E96E1F"/>
              </a:solidFill>
              <a:ln w="9525">
                <a:solidFill>
                  <a:srgbClr val="E96E1F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xVal>
            <c:numRef>
              <c:f>'Free Cooling'!$B$12:$E$12</c:f>
              <c:numCache>
                <c:formatCode>General</c:formatCode>
                <c:ptCount val="4"/>
                <c:pt idx="0">
                  <c:v>8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</c:numCache>
            </c:numRef>
          </c:xVal>
          <c:yVal>
            <c:numRef>
              <c:f>'Free Cooling'!$B$11:$E$11</c:f>
              <c:numCache>
                <c:formatCode>0%</c:formatCode>
                <c:ptCount val="4"/>
                <c:pt idx="0">
                  <c:v>0</c:v>
                </c:pt>
                <c:pt idx="1">
                  <c:v>0.50202429149797567</c:v>
                </c:pt>
                <c:pt idx="2">
                  <c:v>0.55668016194331982</c:v>
                </c:pt>
                <c:pt idx="3">
                  <c:v>0.59311740890688258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5848-4B27-BD30-59C404ADC39C}"/>
            </c:ext>
          </c:extLst>
        </c:ser>
        <c:ser>
          <c:idx val="2"/>
          <c:order val="2"/>
          <c:tx>
            <c:v>Light Migration</c:v>
          </c:tx>
          <c:spPr>
            <a:ln w="9525" cap="rnd">
              <a:solidFill>
                <a:srgbClr val="00D3F8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5"/>
            <c:spPr>
              <a:solidFill>
                <a:srgbClr val="0DCFFE"/>
              </a:solidFill>
              <a:ln w="9525">
                <a:solidFill>
                  <a:srgbClr val="00D3F8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xVal>
            <c:numRef>
              <c:f>'Free Cooling'!$H$12:$O$12</c:f>
              <c:numCache>
                <c:formatCode>0.0</c:formatCode>
                <c:ptCount val="8"/>
                <c:pt idx="0">
                  <c:v>4</c:v>
                </c:pt>
                <c:pt idx="1">
                  <c:v>6</c:v>
                </c:pt>
                <c:pt idx="2">
                  <c:v>7.5</c:v>
                </c:pt>
                <c:pt idx="3">
                  <c:v>9.5</c:v>
                </c:pt>
                <c:pt idx="4">
                  <c:v>11.5</c:v>
                </c:pt>
                <c:pt idx="5">
                  <c:v>13</c:v>
                </c:pt>
                <c:pt idx="6">
                  <c:v>15</c:v>
                </c:pt>
                <c:pt idx="7">
                  <c:v>20</c:v>
                </c:pt>
              </c:numCache>
            </c:numRef>
          </c:xVal>
          <c:yVal>
            <c:numRef>
              <c:f>'Free Cooling'!$H$11:$O$11</c:f>
              <c:numCache>
                <c:formatCode>0.0%</c:formatCode>
                <c:ptCount val="8"/>
                <c:pt idx="0">
                  <c:v>7.1999999999999995E-2</c:v>
                </c:pt>
                <c:pt idx="1">
                  <c:v>0.121</c:v>
                </c:pt>
                <c:pt idx="2">
                  <c:v>0.16800000000000001</c:v>
                </c:pt>
                <c:pt idx="3">
                  <c:v>0.17899999999999999</c:v>
                </c:pt>
                <c:pt idx="4">
                  <c:v>0.21</c:v>
                </c:pt>
                <c:pt idx="5">
                  <c:v>0.24</c:v>
                </c:pt>
                <c:pt idx="6">
                  <c:v>0.24</c:v>
                </c:pt>
                <c:pt idx="7">
                  <c:v>0.24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5848-4B27-BD30-59C404ADC3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1013376"/>
        <c:axId val="131007040"/>
      </c:scatterChart>
      <c:valAx>
        <c:axId val="1310133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 rtl="0"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b="0" i="0" u="none" baseline="0"/>
                  <a:t>Температура воздуха — уставка для холодной воды, °С</a:t>
                </a:r>
              </a:p>
            </c:rich>
          </c:tx>
          <c:layout>
            <c:manualLayout>
              <c:xMode val="edge"/>
              <c:yMode val="edge"/>
              <c:x val="0.21477330454660906"/>
              <c:y val="0.834568987197859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1007040"/>
        <c:crosses val="autoZero"/>
        <c:crossBetween val="midCat"/>
        <c:majorUnit val="2"/>
      </c:valAx>
      <c:valAx>
        <c:axId val="13100704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rtl="0"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b="0" i="0" u="none" baseline="0" dirty="0"/>
                  <a:t>Производительность свободного охлаждения</a:t>
                </a:r>
              </a:p>
            </c:rich>
          </c:tx>
          <c:layout>
            <c:manualLayout>
              <c:xMode val="edge"/>
              <c:yMode val="edge"/>
              <c:x val="3.8580983828634327E-2"/>
              <c:y val="0.1580947324180645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1013376"/>
        <c:crosses val="autoZero"/>
        <c:crossBetween val="midCat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 rtl="0"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0" i="0" u="none" baseline="0"/>
              <a:t>Окупаемость вложений</a:t>
            </a:r>
          </a:p>
          <a:p>
            <a:pPr rtl="0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0" i="0" u="none" baseline="0"/>
              <a:t>г. Страсбург, дата-центр</a:t>
            </a:r>
            <a:endParaRPr lang="ru" dirty="0"/>
          </a:p>
        </c:rich>
      </c:tx>
      <c:layout>
        <c:manualLayout>
          <c:xMode val="edge"/>
          <c:yMode val="edge"/>
          <c:x val="0.28621867246937271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7.4085093405731051E-2"/>
          <c:y val="0.12615646258503402"/>
          <c:w val="0.88867659937722421"/>
          <c:h val="0.69450452621993675"/>
        </c:manualLayout>
      </c:layout>
      <c:scatterChart>
        <c:scatterStyle val="lineMarker"/>
        <c:varyColors val="0"/>
        <c:ser>
          <c:idx val="0"/>
          <c:order val="0"/>
          <c:tx>
            <c:v>Free Cooling - Light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'Riass Data Cent'!$S$3:$X$3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xVal>
          <c:yVal>
            <c:numRef>
              <c:f>'Riass Data Cent'!$S$10:$X$10</c:f>
              <c:numCache>
                <c:formatCode>_-* #,##0\ "€"_-;\-* #,##0\ "€"_-;_-* "-"??\ "€"_-;_-@_-</c:formatCode>
                <c:ptCount val="6"/>
                <c:pt idx="0">
                  <c:v>-5000</c:v>
                </c:pt>
                <c:pt idx="1">
                  <c:v>-2853.2002445684038</c:v>
                </c:pt>
                <c:pt idx="2">
                  <c:v>-706.40048913680766</c:v>
                </c:pt>
                <c:pt idx="3">
                  <c:v>1440.3992662947885</c:v>
                </c:pt>
                <c:pt idx="4">
                  <c:v>3587.1990217263847</c:v>
                </c:pt>
                <c:pt idx="5">
                  <c:v>5733.9987771579808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F8E-4393-B5DC-8715A2062CDE}"/>
            </c:ext>
          </c:extLst>
        </c:ser>
        <c:ser>
          <c:idx val="1"/>
          <c:order val="1"/>
          <c:tx>
            <c:v>Free Cooling - Full</c:v>
          </c:tx>
          <c:spPr>
            <a:ln w="19050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'Riass Data Cent'!$S$3:$X$3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xVal>
          <c:yVal>
            <c:numRef>
              <c:f>'Riass Data Cent'!$S$11:$X$11</c:f>
              <c:numCache>
                <c:formatCode>_-* #,##0\ "€"_-;\-* #,##0\ "€"_-;_-* "-"??\ "€"_-;_-@_-</c:formatCode>
                <c:ptCount val="6"/>
                <c:pt idx="0">
                  <c:v>-10000</c:v>
                </c:pt>
                <c:pt idx="1">
                  <c:v>1035.7745563104581</c:v>
                </c:pt>
                <c:pt idx="2">
                  <c:v>12071.549112620916</c:v>
                </c:pt>
                <c:pt idx="3">
                  <c:v>23107.323668931374</c:v>
                </c:pt>
                <c:pt idx="4">
                  <c:v>34143.098225241833</c:v>
                </c:pt>
                <c:pt idx="5">
                  <c:v>45178.872781552287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4F8E-4393-B5DC-8715A2062CDE}"/>
            </c:ext>
          </c:extLst>
        </c:ser>
        <c:ser>
          <c:idx val="2"/>
          <c:order val="2"/>
          <c:tx>
            <c:v>Water Free Cooling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'Riass Data Cent'!$S$3:$X$3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xVal>
          <c:yVal>
            <c:numRef>
              <c:f>'Riass Data Cent'!$S$12:$X$12</c:f>
              <c:numCache>
                <c:formatCode>_-* #,##0\ "€"_-;\-* #,##0\ "€"_-;_-* "-"??\ "€"_-;_-@_-</c:formatCode>
                <c:ptCount val="6"/>
                <c:pt idx="0">
                  <c:v>-25000</c:v>
                </c:pt>
                <c:pt idx="1">
                  <c:v>-6083.0884834770332</c:v>
                </c:pt>
                <c:pt idx="2">
                  <c:v>12833.823033045934</c:v>
                </c:pt>
                <c:pt idx="3">
                  <c:v>31750.734549568901</c:v>
                </c:pt>
                <c:pt idx="4">
                  <c:v>50667.646066091867</c:v>
                </c:pt>
                <c:pt idx="5">
                  <c:v>69584.557582614827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4F8E-4393-B5DC-8715A2062C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6725632"/>
        <c:axId val="146726208"/>
      </c:scatterChart>
      <c:valAx>
        <c:axId val="146725632"/>
        <c:scaling>
          <c:orientation val="minMax"/>
          <c:max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 rtl="0"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100" b="0" i="0" u="none" baseline="0"/>
                  <a:t>Лет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rtl="0"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6726208"/>
        <c:crosses val="autoZero"/>
        <c:crossBetween val="midCat"/>
      </c:valAx>
      <c:valAx>
        <c:axId val="1467262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rtl="0"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100" b="0" i="0" u="none" baseline="0"/>
                  <a:t>Движение денежных средств [€]</a:t>
                </a:r>
              </a:p>
            </c:rich>
          </c:tx>
          <c:layout>
            <c:manualLayout>
              <c:xMode val="edge"/>
              <c:yMode val="edge"/>
              <c:x val="1.3504391798346893E-2"/>
              <c:y val="0.3649817879907867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_-* #,##0\ &quot;€&quot;_-;\-* #,##0\ &quot;€&quot;_-;_-* &quot;-&quot;??\ &quot;€&quot;_-;_-@_-" sourceLinked="1"/>
        <c:majorTickMark val="none"/>
        <c:minorTickMark val="none"/>
        <c:tickLblPos val="nextTo"/>
        <c:crossAx val="146725632"/>
        <c:crosses val="autoZero"/>
        <c:crossBetween val="midCat"/>
      </c:valAx>
    </c:plotArea>
    <c:legend>
      <c:legendPos val="b"/>
      <c:layout>
        <c:manualLayout>
          <c:xMode val="edge"/>
          <c:yMode val="edge"/>
          <c:x val="4.1125491775184285E-2"/>
          <c:y val="0.81157240269545394"/>
          <c:w val="0.92618157670050283"/>
          <c:h val="0.181154278792074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 rtl="0">
        <a:defRPr/>
      </a:pPr>
      <a:endParaRPr lang="ru-RU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09EFBA-2D9F-4C0D-B3E4-8B8EF2FB7AFD}" type="datetimeFigureOut">
              <a:rPr lang="ru-RU" smtClean="0"/>
              <a:t>11.03.2019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30A29F-BE20-47A7-8EEE-9BE25BB12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026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6DD13075-5948-4027-87F0-FBB2D3F291D8}" type="slidenum">
              <a:rPr>
                <a:solidFill>
                  <a:prstClr val="black"/>
                </a:solidFill>
              </a:rPr>
              <a:pPr algn="l"/>
              <a:t>1</a:t>
            </a:fld>
            <a:endParaRPr lang="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7061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6DD13075-5948-4027-87F0-FBB2D3F291D8}" type="slidenum">
              <a:rPr>
                <a:solidFill>
                  <a:prstClr val="black"/>
                </a:solidFill>
              </a:rPr>
              <a:pPr algn="l"/>
              <a:t>10</a:t>
            </a:fld>
            <a:endParaRPr lang="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604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6DD13075-5948-4027-87F0-FBB2D3F291D8}" type="slidenum">
              <a:rPr>
                <a:solidFill>
                  <a:prstClr val="black"/>
                </a:solidFill>
              </a:rPr>
              <a:pPr algn="l"/>
              <a:t>11</a:t>
            </a:fld>
            <a:endParaRPr lang="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7061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6DD13075-5948-4027-87F0-FBB2D3F291D8}" type="slidenum">
              <a:rPr>
                <a:solidFill>
                  <a:prstClr val="black"/>
                </a:solidFill>
              </a:rPr>
              <a:pPr algn="l"/>
              <a:t>12</a:t>
            </a:fld>
            <a:endParaRPr lang="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904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6DD13075-5948-4027-87F0-FBB2D3F291D8}" type="slidenum">
              <a:rPr>
                <a:solidFill>
                  <a:prstClr val="black"/>
                </a:solidFill>
              </a:rPr>
              <a:pPr algn="l"/>
              <a:t>13</a:t>
            </a:fld>
            <a:endParaRPr lang="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5586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6DD13075-5948-4027-87F0-FBB2D3F291D8}" type="slidenum">
              <a:rPr>
                <a:solidFill>
                  <a:prstClr val="black"/>
                </a:solidFill>
              </a:rPr>
              <a:pPr algn="l"/>
              <a:t>14</a:t>
            </a:fld>
            <a:endParaRPr lang="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9572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6DD13075-5948-4027-87F0-FBB2D3F291D8}" type="slidenum">
              <a:rPr>
                <a:solidFill>
                  <a:prstClr val="black"/>
                </a:solidFill>
              </a:rPr>
              <a:pPr algn="l"/>
              <a:t>15</a:t>
            </a:fld>
            <a:endParaRPr lang="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5049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6DD13075-5948-4027-87F0-FBB2D3F291D8}" type="slidenum">
              <a:rPr>
                <a:solidFill>
                  <a:prstClr val="black"/>
                </a:solidFill>
              </a:rPr>
              <a:pPr algn="l"/>
              <a:t>16</a:t>
            </a:fld>
            <a:endParaRPr lang="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949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6DD13075-5948-4027-87F0-FBB2D3F291D8}" type="slidenum">
              <a:rPr>
                <a:solidFill>
                  <a:prstClr val="black"/>
                </a:solidFill>
              </a:rPr>
              <a:pPr algn="l"/>
              <a:t>17</a:t>
            </a:fld>
            <a:endParaRPr lang="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870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6DD13075-5948-4027-87F0-FBB2D3F291D8}" type="slidenum">
              <a:rPr>
                <a:solidFill>
                  <a:prstClr val="black"/>
                </a:solidFill>
              </a:rPr>
              <a:pPr algn="l"/>
              <a:t>18</a:t>
            </a:fld>
            <a:endParaRPr lang="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0079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6DD13075-5948-4027-87F0-FBB2D3F291D8}" type="slidenum">
              <a:rPr>
                <a:solidFill>
                  <a:prstClr val="black"/>
                </a:solidFill>
              </a:rPr>
              <a:pPr algn="l"/>
              <a:t>19</a:t>
            </a:fld>
            <a:endParaRPr lang="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64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6DD13075-5948-4027-87F0-FBB2D3F291D8}" type="slidenum">
              <a:rPr>
                <a:solidFill>
                  <a:prstClr val="black"/>
                </a:solidFill>
              </a:rPr>
              <a:pPr algn="l"/>
              <a:t>2</a:t>
            </a:fld>
            <a:endParaRPr lang="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981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6DD13075-5948-4027-87F0-FBB2D3F291D8}" type="slidenum">
              <a:rPr>
                <a:solidFill>
                  <a:prstClr val="black"/>
                </a:solidFill>
              </a:rPr>
              <a:pPr algn="l"/>
              <a:t>20</a:t>
            </a:fld>
            <a:endParaRPr lang="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239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6DD13075-5948-4027-87F0-FBB2D3F291D8}" type="slidenum">
              <a:rPr>
                <a:solidFill>
                  <a:prstClr val="black"/>
                </a:solidFill>
              </a:rPr>
              <a:pPr algn="l"/>
              <a:t>21</a:t>
            </a:fld>
            <a:endParaRPr lang="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0533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6DD13075-5948-4027-87F0-FBB2D3F291D8}" type="slidenum">
              <a:rPr>
                <a:solidFill>
                  <a:prstClr val="black"/>
                </a:solidFill>
              </a:rPr>
              <a:pPr algn="l"/>
              <a:t>25</a:t>
            </a:fld>
            <a:endParaRPr lang="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185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6DD13075-5948-4027-87F0-FBB2D3F291D8}" type="slidenum">
              <a:rPr>
                <a:solidFill>
                  <a:prstClr val="black"/>
                </a:solidFill>
              </a:rPr>
              <a:pPr algn="l"/>
              <a:t>26</a:t>
            </a:fld>
            <a:endParaRPr lang="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5874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6DD13075-5948-4027-87F0-FBB2D3F291D8}" type="slidenum">
              <a:rPr>
                <a:solidFill>
                  <a:prstClr val="black"/>
                </a:solidFill>
              </a:rPr>
              <a:pPr algn="l"/>
              <a:t>27</a:t>
            </a:fld>
            <a:endParaRPr lang="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4152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6DD13075-5948-4027-87F0-FBB2D3F291D8}" type="slidenum">
              <a:rPr>
                <a:solidFill>
                  <a:prstClr val="black"/>
                </a:solidFill>
              </a:rPr>
              <a:pPr algn="l"/>
              <a:t>28</a:t>
            </a:fld>
            <a:endParaRPr lang="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21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6DD13075-5948-4027-87F0-FBB2D3F291D8}" type="slidenum">
              <a:rPr>
                <a:solidFill>
                  <a:prstClr val="black"/>
                </a:solidFill>
              </a:rPr>
              <a:pPr algn="l"/>
              <a:t>29</a:t>
            </a:fld>
            <a:endParaRPr lang="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4543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6DD13075-5948-4027-87F0-FBB2D3F291D8}" type="slidenum">
              <a:rPr>
                <a:solidFill>
                  <a:prstClr val="black"/>
                </a:solidFill>
              </a:rPr>
              <a:pPr algn="l"/>
              <a:t>30</a:t>
            </a:fld>
            <a:endParaRPr lang="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4656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6DD13075-5948-4027-87F0-FBB2D3F291D8}" type="slidenum">
              <a:rPr>
                <a:solidFill>
                  <a:prstClr val="black"/>
                </a:solidFill>
              </a:rPr>
              <a:pPr algn="l"/>
              <a:t>34</a:t>
            </a:fld>
            <a:endParaRPr lang="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29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6DD13075-5948-4027-87F0-FBB2D3F291D8}" type="slidenum">
              <a:rPr>
                <a:solidFill>
                  <a:prstClr val="black"/>
                </a:solidFill>
              </a:rPr>
              <a:pPr algn="l"/>
              <a:t>35</a:t>
            </a:fld>
            <a:endParaRPr lang="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684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6DD13075-5948-4027-87F0-FBB2D3F291D8}" type="slidenum">
              <a:rPr>
                <a:solidFill>
                  <a:prstClr val="black"/>
                </a:solidFill>
              </a:rPr>
              <a:pPr algn="l"/>
              <a:t>3</a:t>
            </a:fld>
            <a:endParaRPr lang="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973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6DD13075-5948-4027-87F0-FBB2D3F291D8}" type="slidenum">
              <a:rPr>
                <a:solidFill>
                  <a:prstClr val="black"/>
                </a:solidFill>
              </a:rPr>
              <a:pPr algn="l"/>
              <a:t>36</a:t>
            </a:fld>
            <a:endParaRPr lang="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5279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6DD13075-5948-4027-87F0-FBB2D3F291D8}" type="slidenum">
              <a:rPr>
                <a:solidFill>
                  <a:prstClr val="black"/>
                </a:solidFill>
              </a:rPr>
              <a:pPr algn="l"/>
              <a:t>37</a:t>
            </a:fld>
            <a:endParaRPr lang="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7560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6DD13075-5948-4027-87F0-FBB2D3F291D8}" type="slidenum">
              <a:rPr>
                <a:solidFill>
                  <a:prstClr val="black"/>
                </a:solidFill>
              </a:rPr>
              <a:pPr algn="l"/>
              <a:t>38</a:t>
            </a:fld>
            <a:endParaRPr lang="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493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6DD13075-5948-4027-87F0-FBB2D3F291D8}" type="slidenum">
              <a:rPr>
                <a:solidFill>
                  <a:prstClr val="black"/>
                </a:solidFill>
              </a:rPr>
              <a:pPr algn="l"/>
              <a:t>39</a:t>
            </a:fld>
            <a:endParaRPr lang="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9447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6DD13075-5948-4027-87F0-FBB2D3F291D8}" type="slidenum">
              <a:rPr>
                <a:solidFill>
                  <a:prstClr val="black"/>
                </a:solidFill>
              </a:rPr>
              <a:pPr algn="l"/>
              <a:t>40</a:t>
            </a:fld>
            <a:endParaRPr lang="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3674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6DD13075-5948-4027-87F0-FBB2D3F291D8}" type="slidenum">
              <a:rPr>
                <a:solidFill>
                  <a:prstClr val="black"/>
                </a:solidFill>
              </a:rPr>
              <a:pPr algn="l"/>
              <a:t>41</a:t>
            </a:fld>
            <a:endParaRPr lang="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7069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6DD13075-5948-4027-87F0-FBB2D3F291D8}" type="slidenum">
              <a:rPr>
                <a:solidFill>
                  <a:prstClr val="black"/>
                </a:solidFill>
              </a:rPr>
              <a:pPr algn="l"/>
              <a:t>42</a:t>
            </a:fld>
            <a:endParaRPr lang="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6502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6DD13075-5948-4027-87F0-FBB2D3F291D8}" type="slidenum">
              <a:rPr>
                <a:solidFill>
                  <a:prstClr val="black"/>
                </a:solidFill>
              </a:rPr>
              <a:pPr algn="l"/>
              <a:t>43</a:t>
            </a:fld>
            <a:endParaRPr lang="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9158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6DD13075-5948-4027-87F0-FBB2D3F291D8}" type="slidenum">
              <a:rPr>
                <a:solidFill>
                  <a:prstClr val="black"/>
                </a:solidFill>
              </a:rPr>
              <a:pPr algn="l"/>
              <a:t>44</a:t>
            </a:fld>
            <a:endParaRPr lang="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7881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6DD13075-5948-4027-87F0-FBB2D3F291D8}" type="slidenum">
              <a:rPr>
                <a:solidFill>
                  <a:prstClr val="black"/>
                </a:solidFill>
              </a:rPr>
              <a:pPr algn="l"/>
              <a:t>45</a:t>
            </a:fld>
            <a:endParaRPr lang="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83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6DD13075-5948-4027-87F0-FBB2D3F291D8}" type="slidenum">
              <a:rPr>
                <a:solidFill>
                  <a:prstClr val="black"/>
                </a:solidFill>
              </a:rPr>
              <a:pPr algn="l"/>
              <a:t>4</a:t>
            </a:fld>
            <a:endParaRPr lang="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6274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6DD13075-5948-4027-87F0-FBB2D3F291D8}" type="slidenum">
              <a:rPr>
                <a:solidFill>
                  <a:prstClr val="black"/>
                </a:solidFill>
              </a:rPr>
              <a:pPr algn="l"/>
              <a:t>46</a:t>
            </a:fld>
            <a:endParaRPr lang="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9097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6DD13075-5948-4027-87F0-FBB2D3F291D8}" type="slidenum">
              <a:rPr>
                <a:solidFill>
                  <a:prstClr val="black"/>
                </a:solidFill>
              </a:rPr>
              <a:pPr algn="l"/>
              <a:t>47</a:t>
            </a:fld>
            <a:endParaRPr lang="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4602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6DD13075-5948-4027-87F0-FBB2D3F291D8}" type="slidenum">
              <a:rPr>
                <a:solidFill>
                  <a:prstClr val="black"/>
                </a:solidFill>
              </a:rPr>
              <a:pPr algn="l"/>
              <a:t>48</a:t>
            </a:fld>
            <a:endParaRPr lang="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0102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6DD13075-5948-4027-87F0-FBB2D3F291D8}" type="slidenum">
              <a:rPr>
                <a:solidFill>
                  <a:prstClr val="black"/>
                </a:solidFill>
              </a:rPr>
              <a:pPr algn="l"/>
              <a:t>49</a:t>
            </a:fld>
            <a:endParaRPr lang="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7093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6DD13075-5948-4027-87F0-FBB2D3F291D8}" type="slidenum">
              <a:rPr>
                <a:solidFill>
                  <a:prstClr val="black"/>
                </a:solidFill>
              </a:rPr>
              <a:pPr algn="l"/>
              <a:t>50</a:t>
            </a:fld>
            <a:endParaRPr lang="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76134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6DD13075-5948-4027-87F0-FBB2D3F291D8}" type="slidenum">
              <a:rPr>
                <a:solidFill>
                  <a:prstClr val="black"/>
                </a:solidFill>
              </a:rPr>
              <a:pPr algn="l"/>
              <a:t>51</a:t>
            </a:fld>
            <a:endParaRPr lang="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7495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6DD13075-5948-4027-87F0-FBB2D3F291D8}" type="slidenum">
              <a:rPr>
                <a:solidFill>
                  <a:prstClr val="black"/>
                </a:solidFill>
              </a:rPr>
              <a:pPr algn="l"/>
              <a:t>52</a:t>
            </a:fld>
            <a:endParaRPr lang="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795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6DD13075-5948-4027-87F0-FBB2D3F291D8}" type="slidenum">
              <a:rPr>
                <a:solidFill>
                  <a:prstClr val="black"/>
                </a:solidFill>
              </a:rPr>
              <a:pPr algn="l"/>
              <a:t>5</a:t>
            </a:fld>
            <a:endParaRPr lang="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970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6DD13075-5948-4027-87F0-FBB2D3F291D8}" type="slidenum">
              <a:rPr>
                <a:solidFill>
                  <a:prstClr val="black"/>
                </a:solidFill>
              </a:rPr>
              <a:pPr algn="l"/>
              <a:t>6</a:t>
            </a:fld>
            <a:endParaRPr lang="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81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6DD13075-5948-4027-87F0-FBB2D3F291D8}" type="slidenum">
              <a:rPr>
                <a:solidFill>
                  <a:prstClr val="black"/>
                </a:solidFill>
              </a:rPr>
              <a:pPr algn="l"/>
              <a:t>7</a:t>
            </a:fld>
            <a:endParaRPr lang="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607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6DD13075-5948-4027-87F0-FBB2D3F291D8}" type="slidenum">
              <a:rPr>
                <a:solidFill>
                  <a:prstClr val="black"/>
                </a:solidFill>
              </a:rPr>
              <a:pPr algn="l"/>
              <a:t>8</a:t>
            </a:fld>
            <a:endParaRPr lang="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978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6DD13075-5948-4027-87F0-FBB2D3F291D8}" type="slidenum">
              <a:rPr>
                <a:solidFill>
                  <a:prstClr val="black"/>
                </a:solidFill>
              </a:rPr>
              <a:pPr algn="l"/>
              <a:t>9</a:t>
            </a:fld>
            <a:endParaRPr lang="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173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3"/>
          </p:nvPr>
        </p:nvSpPr>
        <p:spPr>
          <a:xfrm>
            <a:off x="533400" y="584200"/>
            <a:ext cx="8305800" cy="2844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400" cap="all" baseline="0"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4"/>
          </p:nvPr>
        </p:nvSpPr>
        <p:spPr>
          <a:xfrm>
            <a:off x="533400" y="3429000"/>
            <a:ext cx="8305800" cy="2133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383937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375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3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3"/>
          </p:nvPr>
        </p:nvSpPr>
        <p:spPr>
          <a:xfrm>
            <a:off x="533400" y="584200"/>
            <a:ext cx="8305800" cy="2844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4"/>
          </p:nvPr>
        </p:nvSpPr>
        <p:spPr>
          <a:xfrm>
            <a:off x="533400" y="3429000"/>
            <a:ext cx="8305800" cy="2133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602380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cxnSp>
        <p:nvCxnSpPr>
          <p:cNvPr id="5" name="Rechte verbindingslijn 2"/>
          <p:cNvCxnSpPr/>
          <p:nvPr userDrawn="1"/>
        </p:nvCxnSpPr>
        <p:spPr>
          <a:xfrm>
            <a:off x="2984033" y="-431800"/>
            <a:ext cx="550171" cy="21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3"/>
          <p:cNvCxnSpPr/>
          <p:nvPr userDrawn="1"/>
        </p:nvCxnSpPr>
        <p:spPr>
          <a:xfrm>
            <a:off x="2984033" y="266692"/>
            <a:ext cx="550171" cy="21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4"/>
          <p:cNvCxnSpPr/>
          <p:nvPr userDrawn="1"/>
        </p:nvCxnSpPr>
        <p:spPr>
          <a:xfrm>
            <a:off x="2984033" y="965180"/>
            <a:ext cx="550171" cy="21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5"/>
          <p:cNvCxnSpPr/>
          <p:nvPr userDrawn="1"/>
        </p:nvCxnSpPr>
        <p:spPr>
          <a:xfrm>
            <a:off x="2984033" y="1663672"/>
            <a:ext cx="550171" cy="21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6"/>
          <p:cNvCxnSpPr/>
          <p:nvPr userDrawn="1"/>
        </p:nvCxnSpPr>
        <p:spPr>
          <a:xfrm>
            <a:off x="2984033" y="2362164"/>
            <a:ext cx="550171" cy="21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7"/>
          <p:cNvCxnSpPr/>
          <p:nvPr userDrawn="1"/>
        </p:nvCxnSpPr>
        <p:spPr>
          <a:xfrm>
            <a:off x="2984033" y="3759144"/>
            <a:ext cx="550171" cy="21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8"/>
          <p:cNvCxnSpPr/>
          <p:nvPr userDrawn="1"/>
        </p:nvCxnSpPr>
        <p:spPr>
          <a:xfrm>
            <a:off x="2984033" y="3060652"/>
            <a:ext cx="550171" cy="21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9"/>
          <p:cNvCxnSpPr/>
          <p:nvPr userDrawn="1"/>
        </p:nvCxnSpPr>
        <p:spPr>
          <a:xfrm>
            <a:off x="2984033" y="5854628"/>
            <a:ext cx="550171" cy="21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0"/>
          <p:cNvCxnSpPr/>
          <p:nvPr userDrawn="1"/>
        </p:nvCxnSpPr>
        <p:spPr>
          <a:xfrm>
            <a:off x="2984033" y="5156124"/>
            <a:ext cx="550171" cy="21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1"/>
          <p:cNvCxnSpPr/>
          <p:nvPr userDrawn="1"/>
        </p:nvCxnSpPr>
        <p:spPr>
          <a:xfrm>
            <a:off x="2984033" y="4457636"/>
            <a:ext cx="550171" cy="21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2"/>
          <p:cNvCxnSpPr/>
          <p:nvPr userDrawn="1"/>
        </p:nvCxnSpPr>
        <p:spPr>
          <a:xfrm>
            <a:off x="3205122" y="-84925"/>
            <a:ext cx="329074" cy="68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3"/>
          <p:cNvCxnSpPr/>
          <p:nvPr userDrawn="1"/>
        </p:nvCxnSpPr>
        <p:spPr>
          <a:xfrm>
            <a:off x="3205122" y="613565"/>
            <a:ext cx="329074" cy="68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4"/>
          <p:cNvCxnSpPr/>
          <p:nvPr userDrawn="1"/>
        </p:nvCxnSpPr>
        <p:spPr>
          <a:xfrm>
            <a:off x="3205122" y="1312056"/>
            <a:ext cx="329074" cy="68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5"/>
          <p:cNvCxnSpPr/>
          <p:nvPr userDrawn="1"/>
        </p:nvCxnSpPr>
        <p:spPr>
          <a:xfrm>
            <a:off x="3205122" y="2010547"/>
            <a:ext cx="329074" cy="68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6"/>
          <p:cNvCxnSpPr/>
          <p:nvPr userDrawn="1"/>
        </p:nvCxnSpPr>
        <p:spPr>
          <a:xfrm>
            <a:off x="3205122" y="2709039"/>
            <a:ext cx="329074" cy="68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7"/>
          <p:cNvCxnSpPr/>
          <p:nvPr userDrawn="1"/>
        </p:nvCxnSpPr>
        <p:spPr>
          <a:xfrm>
            <a:off x="3205122" y="3407529"/>
            <a:ext cx="329074" cy="68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18"/>
          <p:cNvCxnSpPr/>
          <p:nvPr userDrawn="1"/>
        </p:nvCxnSpPr>
        <p:spPr>
          <a:xfrm>
            <a:off x="3205122" y="4106019"/>
            <a:ext cx="329074" cy="68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19"/>
          <p:cNvCxnSpPr/>
          <p:nvPr userDrawn="1"/>
        </p:nvCxnSpPr>
        <p:spPr>
          <a:xfrm>
            <a:off x="3205122" y="4804509"/>
            <a:ext cx="329074" cy="68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20"/>
          <p:cNvCxnSpPr/>
          <p:nvPr userDrawn="1"/>
        </p:nvCxnSpPr>
        <p:spPr>
          <a:xfrm>
            <a:off x="3205122" y="5503000"/>
            <a:ext cx="329074" cy="68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8"/>
          <p:cNvCxnSpPr/>
          <p:nvPr userDrawn="1"/>
        </p:nvCxnSpPr>
        <p:spPr>
          <a:xfrm>
            <a:off x="2984033" y="3757025"/>
            <a:ext cx="550171" cy="21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Rechte verbindingslijn 20"/>
          <p:cNvCxnSpPr/>
          <p:nvPr userDrawn="1"/>
        </p:nvCxnSpPr>
        <p:spPr>
          <a:xfrm>
            <a:off x="3205123" y="6233929"/>
            <a:ext cx="329074" cy="68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3733800" y="247039"/>
            <a:ext cx="5105400" cy="562036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2000" cap="all" baseline="0">
                <a:solidFill>
                  <a:schemeClr val="tx2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82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83C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83C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>
        <p:tmplLst>
          <p:tmpl lvl="1">
            <p:tnLst>
              <p:par>
                <p:cTn presetID="16" presetClass="emph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4000"/>
                  </p:iterate>
                  <p:childTnLst>
                    <p:set>
                      <p:cBhvr override="childStyle">
                        <p:cTn dur="1000" fill="hold"/>
                        <p:tgtEl>
                          <p:spTgt spid="31"/>
                        </p:tgtEl>
                        <p:attrNameLst>
                          <p:attrName>style.color</p:attrName>
                        </p:attrNameLst>
                      </p:cBhvr>
                      <p:to>
                        <p:clrVal>
                          <a:srgbClr val="0083C1"/>
                        </p:clrVal>
                      </p:to>
                    </p:set>
                    <p:set>
                      <p:cBhvr>
                        <p:cTn dur="1000" fill="hold"/>
                        <p:tgtEl>
                          <p:spTgt spid="31"/>
                        </p:tgtEl>
                        <p:attrNameLst>
                          <p:attrName>fillcolor</p:attrName>
                        </p:attrNameLst>
                      </p:cBhvr>
                      <p:to>
                        <p:clrVal>
                          <a:srgbClr val="0083C1"/>
                        </p:clrVal>
                      </p:to>
                    </p:set>
                    <p:set>
                      <p:cBhvr>
                        <p:cTn dur="1000" fill="hold"/>
                        <p:tgtEl>
                          <p:spTgt spid="31"/>
                        </p:tgtEl>
                        <p:attrNameLst>
                          <p:attrName>fill.type</p:attrName>
                        </p:attrNameLst>
                      </p:cBhvr>
                      <p:to>
                        <p:strVal val="solid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835699" y="242774"/>
            <a:ext cx="1064491" cy="6132628"/>
            <a:chOff x="1835695" y="259103"/>
            <a:chExt cx="1064491" cy="4599471"/>
          </a:xfrm>
        </p:grpSpPr>
        <p:cxnSp>
          <p:nvCxnSpPr>
            <p:cNvPr id="6" name="Rechte verbindingslijn 6"/>
            <p:cNvCxnSpPr/>
            <p:nvPr/>
          </p:nvCxnSpPr>
          <p:spPr>
            <a:xfrm>
              <a:off x="1835695" y="259103"/>
              <a:ext cx="1064491" cy="1991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65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Rechte verbindingslijn 7"/>
            <p:cNvCxnSpPr/>
            <p:nvPr/>
          </p:nvCxnSpPr>
          <p:spPr>
            <a:xfrm>
              <a:off x="1835695" y="915886"/>
              <a:ext cx="1064491" cy="1991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65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Rechte verbindingslijn 8"/>
            <p:cNvCxnSpPr/>
            <p:nvPr/>
          </p:nvCxnSpPr>
          <p:spPr>
            <a:xfrm>
              <a:off x="1835695" y="1572669"/>
              <a:ext cx="1064491" cy="1991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65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Rechte verbindingslijn 9"/>
            <p:cNvCxnSpPr/>
            <p:nvPr/>
          </p:nvCxnSpPr>
          <p:spPr>
            <a:xfrm>
              <a:off x="1835695" y="2229452"/>
              <a:ext cx="1064491" cy="1991"/>
            </a:xfrm>
            <a:prstGeom prst="line">
              <a:avLst/>
            </a:prstGeom>
            <a:noFill/>
            <a:ln w="28575" cap="flat" cmpd="sng" algn="ctr">
              <a:solidFill>
                <a:srgbClr val="0083C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Rechte verbindingslijn 10"/>
            <p:cNvCxnSpPr/>
            <p:nvPr/>
          </p:nvCxnSpPr>
          <p:spPr>
            <a:xfrm>
              <a:off x="1835695" y="2886235"/>
              <a:ext cx="1064491" cy="1991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65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Rechte verbindingslijn 11"/>
            <p:cNvCxnSpPr/>
            <p:nvPr/>
          </p:nvCxnSpPr>
          <p:spPr>
            <a:xfrm>
              <a:off x="1835695" y="4199800"/>
              <a:ext cx="1064491" cy="1991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65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Rechte verbindingslijn 12"/>
            <p:cNvCxnSpPr/>
            <p:nvPr/>
          </p:nvCxnSpPr>
          <p:spPr>
            <a:xfrm>
              <a:off x="1835695" y="3543017"/>
              <a:ext cx="1064491" cy="1991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65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Rechte verbindingslijn 15"/>
            <p:cNvCxnSpPr/>
            <p:nvPr/>
          </p:nvCxnSpPr>
          <p:spPr>
            <a:xfrm>
              <a:off x="1835695" y="4856583"/>
              <a:ext cx="1064491" cy="1991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65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Rechte verbindingslijn 16"/>
            <p:cNvCxnSpPr/>
            <p:nvPr/>
          </p:nvCxnSpPr>
          <p:spPr>
            <a:xfrm>
              <a:off x="2263480" y="585267"/>
              <a:ext cx="636706" cy="6447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65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Rechte verbindingslijn 17"/>
            <p:cNvCxnSpPr/>
            <p:nvPr/>
          </p:nvCxnSpPr>
          <p:spPr>
            <a:xfrm>
              <a:off x="2263480" y="1242049"/>
              <a:ext cx="636706" cy="6447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65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Rechte verbindingslijn 18"/>
            <p:cNvCxnSpPr/>
            <p:nvPr/>
          </p:nvCxnSpPr>
          <p:spPr>
            <a:xfrm>
              <a:off x="2263480" y="1898832"/>
              <a:ext cx="636706" cy="6447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65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Rechte verbindingslijn 19"/>
            <p:cNvCxnSpPr/>
            <p:nvPr/>
          </p:nvCxnSpPr>
          <p:spPr>
            <a:xfrm>
              <a:off x="2263480" y="2555615"/>
              <a:ext cx="636706" cy="6447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65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Rechte verbindingslijn 20"/>
            <p:cNvCxnSpPr/>
            <p:nvPr/>
          </p:nvCxnSpPr>
          <p:spPr>
            <a:xfrm>
              <a:off x="2263480" y="3212398"/>
              <a:ext cx="636706" cy="6447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65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Rechte verbindingslijn 21"/>
            <p:cNvCxnSpPr/>
            <p:nvPr/>
          </p:nvCxnSpPr>
          <p:spPr>
            <a:xfrm>
              <a:off x="2263480" y="3869181"/>
              <a:ext cx="636706" cy="6447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65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Rechte verbindingslijn 22"/>
            <p:cNvCxnSpPr/>
            <p:nvPr/>
          </p:nvCxnSpPr>
          <p:spPr>
            <a:xfrm>
              <a:off x="2263480" y="4525964"/>
              <a:ext cx="636706" cy="6447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65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3" name="Text Placeholder 22"/>
          <p:cNvSpPr>
            <a:spLocks noGrp="1"/>
          </p:cNvSpPr>
          <p:nvPr>
            <p:ph type="body" sz="quarter" idx="12"/>
          </p:nvPr>
        </p:nvSpPr>
        <p:spPr>
          <a:xfrm>
            <a:off x="3124200" y="2429077"/>
            <a:ext cx="5486400" cy="1077218"/>
          </a:xfrm>
          <a:prstGeom prst="rect">
            <a:avLst/>
          </a:prstGeom>
        </p:spPr>
        <p:txBody>
          <a:bodyPr anchor="t">
            <a:spAutoFit/>
          </a:bodyPr>
          <a:lstStyle>
            <a:lvl1pPr>
              <a:defRPr sz="3200" cap="all" baseline="0">
                <a:latin typeface="+mj-lt"/>
              </a:defRPr>
            </a:lvl1pPr>
            <a:lvl2pPr>
              <a:defRPr sz="3200" cap="all" baseline="0">
                <a:latin typeface="+mj-lt"/>
              </a:defRPr>
            </a:lvl2pPr>
            <a:lvl3pPr>
              <a:defRPr sz="3200" cap="all" baseline="0">
                <a:latin typeface="+mj-lt"/>
              </a:defRPr>
            </a:lvl3pPr>
            <a:lvl4pPr>
              <a:defRPr sz="3200" cap="all" baseline="0">
                <a:latin typeface="+mj-lt"/>
              </a:defRPr>
            </a:lvl4pPr>
            <a:lvl5pPr>
              <a:defRPr sz="3200" cap="all" baseline="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308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228601" y="193005"/>
            <a:ext cx="8664575" cy="594395"/>
          </a:xfrm>
          <a:prstGeom prst="rect">
            <a:avLst/>
          </a:prstGeom>
        </p:spPr>
        <p:txBody>
          <a:bodyPr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1371600" y="1193800"/>
            <a:ext cx="6400800" cy="48768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7086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_2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8600" y="1193800"/>
            <a:ext cx="4191000" cy="49784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724400" y="1193800"/>
            <a:ext cx="4191000" cy="49784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228601" y="193005"/>
            <a:ext cx="8664575" cy="594395"/>
          </a:xfrm>
          <a:prstGeom prst="rect">
            <a:avLst/>
          </a:prstGeom>
        </p:spPr>
        <p:txBody>
          <a:bodyPr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13835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8" name="Rectangle 51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3975103" y="1051099"/>
            <a:ext cx="4940299" cy="512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sz="1800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1pPr>
            <a:lvl2pPr marL="252000" indent="-198000">
              <a:buFont typeface="Calibri" panose="020F0502020204030204" pitchFamily="34" charset="0"/>
              <a:buChar char="→"/>
              <a:defRPr sz="1600">
                <a:solidFill>
                  <a:schemeClr val="tx2"/>
                </a:solidFill>
                <a:latin typeface="+mn-lt"/>
                <a:cs typeface="Myriad Pro"/>
              </a:defRPr>
            </a:lvl2pPr>
            <a:lvl3pPr>
              <a:defRPr sz="1800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3pPr>
            <a:lvl4pPr>
              <a:defRPr sz="1800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4pPr>
            <a:lvl5pPr>
              <a:defRPr sz="1800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5pPr>
          </a:lstStyle>
          <a:p>
            <a:pPr lvl="1"/>
            <a:r>
              <a:rPr lang="en-GB" dirty="0"/>
              <a:t>Features</a:t>
            </a:r>
          </a:p>
        </p:txBody>
      </p:sp>
      <p:sp>
        <p:nvSpPr>
          <p:cNvPr id="9" name="Tijdelijke aanduiding voor afbeelding 10"/>
          <p:cNvSpPr>
            <a:spLocks noGrp="1"/>
          </p:cNvSpPr>
          <p:nvPr>
            <p:ph type="pic" sz="quarter" idx="13" hasCustomPrompt="1"/>
          </p:nvPr>
        </p:nvSpPr>
        <p:spPr>
          <a:xfrm>
            <a:off x="228600" y="1059163"/>
            <a:ext cx="3581400" cy="5113036"/>
          </a:xfrm>
          <a:prstGeom prst="rect">
            <a:avLst/>
          </a:prstGeom>
        </p:spPr>
        <p:txBody>
          <a:bodyPr vert="horz" anchor="t"/>
          <a:lstStyle>
            <a:lvl1pPr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nl-NL"/>
              <a:t>Insert picture</a:t>
            </a:r>
          </a:p>
        </p:txBody>
      </p:sp>
      <p:sp>
        <p:nvSpPr>
          <p:cNvPr id="11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228601" y="193005"/>
            <a:ext cx="8664575" cy="594395"/>
          </a:xfrm>
          <a:prstGeom prst="rect">
            <a:avLst/>
          </a:prstGeom>
        </p:spPr>
        <p:txBody>
          <a:bodyPr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42952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228601" y="193005"/>
            <a:ext cx="8664575" cy="5943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0072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5154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background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428"/>
            <a:ext cx="9144000" cy="6309751"/>
          </a:xfrm>
          <a:prstGeom prst="rect">
            <a:avLst/>
          </a:prstGeom>
        </p:spPr>
        <p:txBody>
          <a:bodyPr vert="horz"/>
          <a:lstStyle>
            <a:lvl1pPr>
              <a:buNone/>
              <a:defRPr sz="1600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1pPr>
          </a:lstStyle>
          <a:p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theme</a:t>
            </a:r>
            <a:r>
              <a:rPr lang="nl-NL"/>
              <a:t> picture</a:t>
            </a:r>
          </a:p>
        </p:txBody>
      </p:sp>
      <p:sp>
        <p:nvSpPr>
          <p:cNvPr id="9" name="Titel 7"/>
          <p:cNvSpPr>
            <a:spLocks noGrp="1"/>
          </p:cNvSpPr>
          <p:nvPr>
            <p:ph type="title" hasCustomPrompt="1"/>
          </p:nvPr>
        </p:nvSpPr>
        <p:spPr>
          <a:xfrm>
            <a:off x="0" y="889000"/>
            <a:ext cx="9144000" cy="4775200"/>
          </a:xfrm>
          <a:prstGeom prst="rect">
            <a:avLst/>
          </a:prstGeom>
        </p:spPr>
        <p:txBody>
          <a:bodyPr vert="horz" anchor="ctr"/>
          <a:lstStyle>
            <a:lvl1pPr algn="ctr">
              <a:defRPr sz="5400" cap="all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Myriad Pro"/>
              </a:defRPr>
            </a:lvl1pPr>
          </a:lstStyle>
          <a:p>
            <a:r>
              <a:rPr lang="nl-BE" dirty="0"/>
              <a:t>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634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428"/>
            <a:ext cx="9144000" cy="6309751"/>
          </a:xfrm>
          <a:prstGeom prst="rect">
            <a:avLst/>
          </a:prstGeom>
        </p:spPr>
        <p:txBody>
          <a:bodyPr vert="horz"/>
          <a:lstStyle>
            <a:lvl1pPr>
              <a:buNone/>
              <a:defRPr sz="1600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1pPr>
          </a:lstStyle>
          <a:p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theme</a:t>
            </a:r>
            <a:r>
              <a:rPr lang="nl-NL"/>
              <a:t> picture</a:t>
            </a:r>
          </a:p>
        </p:txBody>
      </p:sp>
    </p:spTree>
    <p:extLst>
      <p:ext uri="{BB962C8B-B14F-4D97-AF65-F5344CB8AC3E}">
        <p14:creationId xmlns:p14="http://schemas.microsoft.com/office/powerpoint/2010/main" val="31636952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on pictur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-428"/>
            <a:ext cx="9144000" cy="6309751"/>
          </a:xfrm>
          <a:prstGeom prst="rect">
            <a:avLst/>
          </a:prstGeom>
        </p:spPr>
        <p:txBody>
          <a:bodyPr vert="horz"/>
          <a:lstStyle>
            <a:lvl1pPr>
              <a:buNone/>
              <a:defRPr sz="1600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1pPr>
          </a:lstStyle>
          <a:p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theme</a:t>
            </a:r>
            <a:r>
              <a:rPr lang="nl-NL"/>
              <a:t> picture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51408" y="584203"/>
            <a:ext cx="4068192" cy="664797"/>
          </a:xfrm>
          <a:prstGeom prst="rect">
            <a:avLst/>
          </a:prstGeom>
          <a:solidFill>
            <a:srgbClr val="0083C1">
              <a:alpha val="80000"/>
            </a:srgbClr>
          </a:solidFill>
        </p:spPr>
        <p:txBody>
          <a:bodyPr wrap="square">
            <a:spAutoFit/>
          </a:bodyPr>
          <a:lstStyle>
            <a:lvl1pPr>
              <a:defRPr cap="all" baseline="0">
                <a:solidFill>
                  <a:schemeClr val="bg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cap="all" baseline="0">
                <a:solidFill>
                  <a:schemeClr val="bg1"/>
                </a:solidFill>
              </a:defRPr>
            </a:lvl2pPr>
            <a:lvl3pPr>
              <a:defRPr cap="all" baseline="0">
                <a:solidFill>
                  <a:schemeClr val="bg1"/>
                </a:solidFill>
              </a:defRPr>
            </a:lvl3pPr>
            <a:lvl4pPr>
              <a:defRPr cap="all" baseline="0">
                <a:solidFill>
                  <a:schemeClr val="bg1"/>
                </a:solidFill>
              </a:defRPr>
            </a:lvl4pPr>
            <a:lvl5pPr>
              <a:defRPr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9499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>
        <p:tmplLst>
          <p:tmpl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249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249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249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"/>
            <a:ext cx="9144000" cy="6375399"/>
          </a:xfrm>
          <a:prstGeom prst="rect">
            <a:avLst/>
          </a:prstGeom>
        </p:spPr>
        <p:txBody>
          <a:bodyPr vert="horz" anchor="ctr"/>
          <a:lstStyle>
            <a:lvl1pPr algn="ctr">
              <a:buNone/>
              <a:defRPr sz="5400" cap="all">
                <a:solidFill>
                  <a:schemeClr val="tx1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BE" dirty="0"/>
              <a:t>keypoint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517097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point on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375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3C1"/>
              </a:solidFill>
            </a:endParaRPr>
          </a:p>
        </p:txBody>
      </p:sp>
      <p:sp>
        <p:nvSpPr>
          <p:cNvPr id="8" name="Tijdelijke aanduiding voor tekst 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"/>
            <a:ext cx="9144000" cy="6375399"/>
          </a:xfrm>
          <a:prstGeom prst="rect">
            <a:avLst/>
          </a:prstGeom>
        </p:spPr>
        <p:txBody>
          <a:bodyPr vert="horz" anchor="ctr"/>
          <a:lstStyle>
            <a:lvl1pPr algn="ctr">
              <a:buNone/>
              <a:defRPr sz="5400" cap="all">
                <a:solidFill>
                  <a:schemeClr val="bg1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BE" dirty="0"/>
              <a:t>keypoint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197213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entered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375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3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228601" y="193005"/>
            <a:ext cx="8664575" cy="5943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1409700" y="1295400"/>
            <a:ext cx="6324600" cy="4673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04068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itle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375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3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1409700" y="584200"/>
            <a:ext cx="6324600" cy="538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45034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entered gra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375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3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228601" y="193005"/>
            <a:ext cx="8664575" cy="5943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1409700" y="1295400"/>
            <a:ext cx="6324600" cy="4673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52916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 title gra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375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3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1409700" y="584200"/>
            <a:ext cx="6324600" cy="538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4248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_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375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3C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0494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_gray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375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3C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2594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8" name="Tijdelijke aanduiding voor tekst 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 anchor="ctr"/>
          <a:lstStyle>
            <a:lvl1pPr algn="ctr">
              <a:buNone/>
              <a:defRPr sz="5400" cap="all">
                <a:solidFill>
                  <a:schemeClr val="bg1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BE" dirty="0"/>
              <a:t>Thank you</a:t>
            </a:r>
            <a:endParaRPr lang="nl-NL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cap="all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" y="2813447"/>
            <a:ext cx="9143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BE" sz="5400" cap="all">
                <a:solidFill>
                  <a:srgbClr val="FFFFFF"/>
                </a:solidFill>
              </a:rPr>
              <a:t>Thank you</a:t>
            </a:r>
            <a:endParaRPr lang="en-US" sz="5400" cap="al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26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48225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41764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11">
            <a:extLst>
              <a:ext uri="{FF2B5EF4-FFF2-40B4-BE49-F238E27FC236}">
                <a16:creationId xmlns:a16="http://schemas.microsoft.com/office/drawing/2014/main" xmlns="" id="{EF0AF320-D655-46FA-A5AC-045810D980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94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thermometer">
            <a:extLst>
              <a:ext uri="{FF2B5EF4-FFF2-40B4-BE49-F238E27FC236}">
                <a16:creationId xmlns:a16="http://schemas.microsoft.com/office/drawing/2014/main" xmlns="" id="{342ECAEC-0176-46F6-A1B8-582376AC74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524000"/>
            <a:ext cx="14605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xmlns="" id="{639E539B-BDD5-49DB-A79B-847AD2C64B0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40488" y="1371600"/>
            <a:ext cx="2209800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>
              <a:lnSpc>
                <a:spcPct val="230000"/>
              </a:lnSpc>
              <a:defRPr/>
            </a:pPr>
            <a:r>
              <a:rPr lang="en-GB" altLang="it-IT" sz="675">
                <a:solidFill>
                  <a:srgbClr val="BEB9AE"/>
                </a:solidFill>
                <a:cs typeface="Arial" pitchFamily="34" charset="0"/>
              </a:rPr>
              <a:t>Heating</a:t>
            </a:r>
          </a:p>
          <a:p>
            <a:pPr>
              <a:lnSpc>
                <a:spcPct val="280000"/>
              </a:lnSpc>
              <a:defRPr/>
            </a:pPr>
            <a:r>
              <a:rPr lang="en-GB" altLang="it-IT" sz="675">
                <a:solidFill>
                  <a:srgbClr val="BEB9AE"/>
                </a:solidFill>
                <a:cs typeface="Arial" pitchFamily="34" charset="0"/>
              </a:rPr>
              <a:t>Air Conditioning</a:t>
            </a:r>
          </a:p>
          <a:p>
            <a:pPr>
              <a:lnSpc>
                <a:spcPct val="190000"/>
              </a:lnSpc>
              <a:defRPr/>
            </a:pPr>
            <a:r>
              <a:rPr lang="en-GB" altLang="it-IT" sz="900">
                <a:solidFill>
                  <a:srgbClr val="0083A0"/>
                </a:solidFill>
                <a:cs typeface="Arial" pitchFamily="34" charset="0"/>
              </a:rPr>
              <a:t>Applied Systems</a:t>
            </a:r>
          </a:p>
          <a:p>
            <a:pPr>
              <a:lnSpc>
                <a:spcPct val="260000"/>
              </a:lnSpc>
              <a:defRPr/>
            </a:pPr>
            <a:r>
              <a:rPr lang="en-GB" altLang="it-IT" sz="675">
                <a:solidFill>
                  <a:srgbClr val="BEB9AE"/>
                </a:solidFill>
                <a:cs typeface="Arial" pitchFamily="34" charset="0"/>
              </a:rPr>
              <a:t>Refrigeration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xmlns="" id="{EC7D1CF8-E277-49C1-A530-09F2B82E6E0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97500" y="99060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>
              <a:defRPr/>
            </a:pPr>
            <a:r>
              <a:rPr lang="en-GB" altLang="it-IT" sz="2700" baseline="8000">
                <a:solidFill>
                  <a:srgbClr val="BEB9AE"/>
                </a:solidFill>
                <a:cs typeface="Arial" pitchFamily="34" charset="0"/>
              </a:rPr>
              <a:t>°</a:t>
            </a:r>
            <a:endParaRPr lang="en-GB" altLang="it-IT" sz="2700" baseline="14000">
              <a:solidFill>
                <a:srgbClr val="BEB9AE"/>
              </a:solidFill>
              <a:cs typeface="Arial" pitchFamily="34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xmlns="" id="{9FD1197B-9F33-46A5-9263-E834491F4B5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410200" y="790575"/>
            <a:ext cx="4038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>
              <a:defRPr/>
            </a:pPr>
            <a:r>
              <a:rPr lang="en-GB" altLang="it-IT" sz="675">
                <a:solidFill>
                  <a:srgbClr val="BEB9AE"/>
                </a:solidFill>
                <a:cs typeface="Arial" pitchFamily="34" charset="0"/>
              </a:rPr>
              <a:t>         </a:t>
            </a:r>
            <a:r>
              <a:rPr lang="en-GB" altLang="it-IT" sz="900">
                <a:solidFill>
                  <a:srgbClr val="BEB9AE"/>
                </a:solidFill>
                <a:cs typeface="Arial" pitchFamily="34" charset="0"/>
              </a:rPr>
              <a:t>All Seasons</a:t>
            </a:r>
            <a:endParaRPr lang="en-GB" altLang="it-IT" sz="675">
              <a:solidFill>
                <a:srgbClr val="BEB9AE"/>
              </a:solidFill>
              <a:cs typeface="Arial" pitchFamily="34" charset="0"/>
            </a:endParaRPr>
          </a:p>
          <a:p>
            <a:pPr>
              <a:defRPr/>
            </a:pPr>
            <a:r>
              <a:rPr lang="en-GB" altLang="it-IT" sz="2700" baseline="4000">
                <a:solidFill>
                  <a:srgbClr val="BEB9AE"/>
                </a:solidFill>
                <a:cs typeface="Arial" pitchFamily="34" charset="0"/>
              </a:rPr>
              <a:t> </a:t>
            </a:r>
            <a:r>
              <a:rPr lang="en-GB" altLang="it-IT" sz="1425">
                <a:solidFill>
                  <a:srgbClr val="BEB9AE"/>
                </a:solidFill>
                <a:cs typeface="Arial" pitchFamily="34" charset="0"/>
              </a:rPr>
              <a:t>CLIMATE COMFORT</a:t>
            </a:r>
            <a:endParaRPr lang="en-GB" altLang="it-IT" sz="675">
              <a:solidFill>
                <a:srgbClr val="BEB9AE"/>
              </a:solidFill>
              <a:cs typeface="Arial" pitchFamily="34" charset="0"/>
            </a:endParaRPr>
          </a:p>
        </p:txBody>
      </p:sp>
      <p:sp>
        <p:nvSpPr>
          <p:cNvPr id="3635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65113" y="1981200"/>
            <a:ext cx="5181600" cy="457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Click to edit Master title style</a:t>
            </a:r>
          </a:p>
        </p:txBody>
      </p:sp>
      <p:sp>
        <p:nvSpPr>
          <p:cNvPr id="3635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3400" y="2590800"/>
            <a:ext cx="4572000" cy="381000"/>
          </a:xfrm>
        </p:spPr>
        <p:txBody>
          <a:bodyPr/>
          <a:lstStyle>
            <a:lvl1pPr marL="0" indent="0">
              <a:buFont typeface="Arial" charset="0"/>
              <a:buNone/>
              <a:defRPr/>
            </a:lvl1pPr>
          </a:lstStyle>
          <a:p>
            <a:pPr lvl="0"/>
            <a:r>
              <a:rPr lang="en-GB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5137203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65180"/>
            <a:ext cx="8382000" cy="6524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382000" cy="49530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63782471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65180"/>
            <a:ext cx="8382000" cy="6524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14800" cy="49530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724400" y="1600203"/>
            <a:ext cx="4114800" cy="24003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724400" y="4152903"/>
            <a:ext cx="4114800" cy="24003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113930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3"/>
          </p:nvPr>
        </p:nvSpPr>
        <p:spPr>
          <a:xfrm>
            <a:off x="533400" y="584200"/>
            <a:ext cx="8305800" cy="2844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400" cap="all" baseline="0"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4"/>
          </p:nvPr>
        </p:nvSpPr>
        <p:spPr>
          <a:xfrm>
            <a:off x="533400" y="3429000"/>
            <a:ext cx="8305800" cy="2133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3562666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375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3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3"/>
          </p:nvPr>
        </p:nvSpPr>
        <p:spPr>
          <a:xfrm>
            <a:off x="533400" y="584200"/>
            <a:ext cx="8305800" cy="2844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4"/>
          </p:nvPr>
        </p:nvSpPr>
        <p:spPr>
          <a:xfrm>
            <a:off x="533400" y="3429000"/>
            <a:ext cx="8305800" cy="2133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99614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cxnSp>
        <p:nvCxnSpPr>
          <p:cNvPr id="5" name="Rechte verbindingslijn 2"/>
          <p:cNvCxnSpPr/>
          <p:nvPr userDrawn="1"/>
        </p:nvCxnSpPr>
        <p:spPr>
          <a:xfrm>
            <a:off x="2984033" y="-431800"/>
            <a:ext cx="550171" cy="21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3"/>
          <p:cNvCxnSpPr/>
          <p:nvPr userDrawn="1"/>
        </p:nvCxnSpPr>
        <p:spPr>
          <a:xfrm>
            <a:off x="2984033" y="266692"/>
            <a:ext cx="550171" cy="21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4"/>
          <p:cNvCxnSpPr/>
          <p:nvPr userDrawn="1"/>
        </p:nvCxnSpPr>
        <p:spPr>
          <a:xfrm>
            <a:off x="2984033" y="965180"/>
            <a:ext cx="550171" cy="21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5"/>
          <p:cNvCxnSpPr/>
          <p:nvPr userDrawn="1"/>
        </p:nvCxnSpPr>
        <p:spPr>
          <a:xfrm>
            <a:off x="2984033" y="1663672"/>
            <a:ext cx="550171" cy="21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6"/>
          <p:cNvCxnSpPr/>
          <p:nvPr userDrawn="1"/>
        </p:nvCxnSpPr>
        <p:spPr>
          <a:xfrm>
            <a:off x="2984033" y="2362164"/>
            <a:ext cx="550171" cy="21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7"/>
          <p:cNvCxnSpPr/>
          <p:nvPr userDrawn="1"/>
        </p:nvCxnSpPr>
        <p:spPr>
          <a:xfrm>
            <a:off x="2984033" y="3759144"/>
            <a:ext cx="550171" cy="21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8"/>
          <p:cNvCxnSpPr/>
          <p:nvPr userDrawn="1"/>
        </p:nvCxnSpPr>
        <p:spPr>
          <a:xfrm>
            <a:off x="2984033" y="3060652"/>
            <a:ext cx="550171" cy="21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9"/>
          <p:cNvCxnSpPr/>
          <p:nvPr userDrawn="1"/>
        </p:nvCxnSpPr>
        <p:spPr>
          <a:xfrm>
            <a:off x="2984033" y="5854628"/>
            <a:ext cx="550171" cy="21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0"/>
          <p:cNvCxnSpPr/>
          <p:nvPr userDrawn="1"/>
        </p:nvCxnSpPr>
        <p:spPr>
          <a:xfrm>
            <a:off x="2984033" y="5156124"/>
            <a:ext cx="550171" cy="21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1"/>
          <p:cNvCxnSpPr/>
          <p:nvPr userDrawn="1"/>
        </p:nvCxnSpPr>
        <p:spPr>
          <a:xfrm>
            <a:off x="2984033" y="4457636"/>
            <a:ext cx="550171" cy="21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2"/>
          <p:cNvCxnSpPr/>
          <p:nvPr userDrawn="1"/>
        </p:nvCxnSpPr>
        <p:spPr>
          <a:xfrm>
            <a:off x="3205122" y="-84925"/>
            <a:ext cx="329074" cy="68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3"/>
          <p:cNvCxnSpPr/>
          <p:nvPr userDrawn="1"/>
        </p:nvCxnSpPr>
        <p:spPr>
          <a:xfrm>
            <a:off x="3205122" y="613565"/>
            <a:ext cx="329074" cy="68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4"/>
          <p:cNvCxnSpPr/>
          <p:nvPr userDrawn="1"/>
        </p:nvCxnSpPr>
        <p:spPr>
          <a:xfrm>
            <a:off x="3205122" y="1312056"/>
            <a:ext cx="329074" cy="68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5"/>
          <p:cNvCxnSpPr/>
          <p:nvPr userDrawn="1"/>
        </p:nvCxnSpPr>
        <p:spPr>
          <a:xfrm>
            <a:off x="3205122" y="2010547"/>
            <a:ext cx="329074" cy="68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6"/>
          <p:cNvCxnSpPr/>
          <p:nvPr userDrawn="1"/>
        </p:nvCxnSpPr>
        <p:spPr>
          <a:xfrm>
            <a:off x="3205122" y="2709039"/>
            <a:ext cx="329074" cy="68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7"/>
          <p:cNvCxnSpPr/>
          <p:nvPr userDrawn="1"/>
        </p:nvCxnSpPr>
        <p:spPr>
          <a:xfrm>
            <a:off x="3205122" y="3407529"/>
            <a:ext cx="329074" cy="68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18"/>
          <p:cNvCxnSpPr/>
          <p:nvPr userDrawn="1"/>
        </p:nvCxnSpPr>
        <p:spPr>
          <a:xfrm>
            <a:off x="3205122" y="4106019"/>
            <a:ext cx="329074" cy="68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19"/>
          <p:cNvCxnSpPr/>
          <p:nvPr userDrawn="1"/>
        </p:nvCxnSpPr>
        <p:spPr>
          <a:xfrm>
            <a:off x="3205122" y="4804509"/>
            <a:ext cx="329074" cy="68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20"/>
          <p:cNvCxnSpPr/>
          <p:nvPr userDrawn="1"/>
        </p:nvCxnSpPr>
        <p:spPr>
          <a:xfrm>
            <a:off x="3205122" y="5503000"/>
            <a:ext cx="329074" cy="68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8"/>
          <p:cNvCxnSpPr/>
          <p:nvPr userDrawn="1"/>
        </p:nvCxnSpPr>
        <p:spPr>
          <a:xfrm>
            <a:off x="2984033" y="3757025"/>
            <a:ext cx="550171" cy="21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Rechte verbindingslijn 20"/>
          <p:cNvCxnSpPr/>
          <p:nvPr userDrawn="1"/>
        </p:nvCxnSpPr>
        <p:spPr>
          <a:xfrm>
            <a:off x="3205123" y="6233929"/>
            <a:ext cx="329074" cy="68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3733800" y="247039"/>
            <a:ext cx="5105400" cy="562036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2000" cap="all" baseline="0">
                <a:solidFill>
                  <a:schemeClr val="tx2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35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83C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83C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>
        <p:tmplLst>
          <p:tmpl lvl="1">
            <p:tnLst>
              <p:par>
                <p:cTn presetID="16" presetClass="emph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4000"/>
                  </p:iterate>
                  <p:childTnLst>
                    <p:set>
                      <p:cBhvr override="childStyle">
                        <p:cTn dur="1000" fill="hold"/>
                        <p:tgtEl>
                          <p:spTgt spid="31"/>
                        </p:tgtEl>
                        <p:attrNameLst>
                          <p:attrName>style.color</p:attrName>
                        </p:attrNameLst>
                      </p:cBhvr>
                      <p:to>
                        <p:clrVal>
                          <a:srgbClr val="0083C1"/>
                        </p:clrVal>
                      </p:to>
                    </p:set>
                    <p:set>
                      <p:cBhvr>
                        <p:cTn dur="1000" fill="hold"/>
                        <p:tgtEl>
                          <p:spTgt spid="31"/>
                        </p:tgtEl>
                        <p:attrNameLst>
                          <p:attrName>fillcolor</p:attrName>
                        </p:attrNameLst>
                      </p:cBhvr>
                      <p:to>
                        <p:clrVal>
                          <a:srgbClr val="0083C1"/>
                        </p:clrVal>
                      </p:to>
                    </p:set>
                    <p:set>
                      <p:cBhvr>
                        <p:cTn dur="1000" fill="hold"/>
                        <p:tgtEl>
                          <p:spTgt spid="31"/>
                        </p:tgtEl>
                        <p:attrNameLst>
                          <p:attrName>fill.type</p:attrName>
                        </p:attrNameLst>
                      </p:cBhvr>
                      <p:to>
                        <p:strVal val="solid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835699" y="242774"/>
            <a:ext cx="1064491" cy="6132628"/>
            <a:chOff x="1835695" y="259103"/>
            <a:chExt cx="1064491" cy="4599471"/>
          </a:xfrm>
        </p:grpSpPr>
        <p:cxnSp>
          <p:nvCxnSpPr>
            <p:cNvPr id="6" name="Rechte verbindingslijn 6"/>
            <p:cNvCxnSpPr/>
            <p:nvPr/>
          </p:nvCxnSpPr>
          <p:spPr>
            <a:xfrm>
              <a:off x="1835695" y="259103"/>
              <a:ext cx="1064491" cy="1991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65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Rechte verbindingslijn 7"/>
            <p:cNvCxnSpPr/>
            <p:nvPr/>
          </p:nvCxnSpPr>
          <p:spPr>
            <a:xfrm>
              <a:off x="1835695" y="915886"/>
              <a:ext cx="1064491" cy="1991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65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Rechte verbindingslijn 8"/>
            <p:cNvCxnSpPr/>
            <p:nvPr/>
          </p:nvCxnSpPr>
          <p:spPr>
            <a:xfrm>
              <a:off x="1835695" y="1572669"/>
              <a:ext cx="1064491" cy="1991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65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Rechte verbindingslijn 9"/>
            <p:cNvCxnSpPr/>
            <p:nvPr/>
          </p:nvCxnSpPr>
          <p:spPr>
            <a:xfrm>
              <a:off x="1835695" y="2229452"/>
              <a:ext cx="1064491" cy="1991"/>
            </a:xfrm>
            <a:prstGeom prst="line">
              <a:avLst/>
            </a:prstGeom>
            <a:noFill/>
            <a:ln w="28575" cap="flat" cmpd="sng" algn="ctr">
              <a:solidFill>
                <a:srgbClr val="0083C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Rechte verbindingslijn 10"/>
            <p:cNvCxnSpPr/>
            <p:nvPr/>
          </p:nvCxnSpPr>
          <p:spPr>
            <a:xfrm>
              <a:off x="1835695" y="2886235"/>
              <a:ext cx="1064491" cy="1991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65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Rechte verbindingslijn 11"/>
            <p:cNvCxnSpPr/>
            <p:nvPr/>
          </p:nvCxnSpPr>
          <p:spPr>
            <a:xfrm>
              <a:off x="1835695" y="4199800"/>
              <a:ext cx="1064491" cy="1991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65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Rechte verbindingslijn 12"/>
            <p:cNvCxnSpPr/>
            <p:nvPr/>
          </p:nvCxnSpPr>
          <p:spPr>
            <a:xfrm>
              <a:off x="1835695" y="3543017"/>
              <a:ext cx="1064491" cy="1991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65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Rechte verbindingslijn 15"/>
            <p:cNvCxnSpPr/>
            <p:nvPr/>
          </p:nvCxnSpPr>
          <p:spPr>
            <a:xfrm>
              <a:off x="1835695" y="4856583"/>
              <a:ext cx="1064491" cy="1991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65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Rechte verbindingslijn 16"/>
            <p:cNvCxnSpPr/>
            <p:nvPr/>
          </p:nvCxnSpPr>
          <p:spPr>
            <a:xfrm>
              <a:off x="2263480" y="585267"/>
              <a:ext cx="636706" cy="6447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65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Rechte verbindingslijn 17"/>
            <p:cNvCxnSpPr/>
            <p:nvPr/>
          </p:nvCxnSpPr>
          <p:spPr>
            <a:xfrm>
              <a:off x="2263480" y="1242049"/>
              <a:ext cx="636706" cy="6447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65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Rechte verbindingslijn 18"/>
            <p:cNvCxnSpPr/>
            <p:nvPr/>
          </p:nvCxnSpPr>
          <p:spPr>
            <a:xfrm>
              <a:off x="2263480" y="1898832"/>
              <a:ext cx="636706" cy="6447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65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Rechte verbindingslijn 19"/>
            <p:cNvCxnSpPr/>
            <p:nvPr/>
          </p:nvCxnSpPr>
          <p:spPr>
            <a:xfrm>
              <a:off x="2263480" y="2555615"/>
              <a:ext cx="636706" cy="6447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65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Rechte verbindingslijn 20"/>
            <p:cNvCxnSpPr/>
            <p:nvPr/>
          </p:nvCxnSpPr>
          <p:spPr>
            <a:xfrm>
              <a:off x="2263480" y="3212398"/>
              <a:ext cx="636706" cy="6447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65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Rechte verbindingslijn 21"/>
            <p:cNvCxnSpPr/>
            <p:nvPr/>
          </p:nvCxnSpPr>
          <p:spPr>
            <a:xfrm>
              <a:off x="2263480" y="3869181"/>
              <a:ext cx="636706" cy="6447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65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Rechte verbindingslijn 22"/>
            <p:cNvCxnSpPr/>
            <p:nvPr/>
          </p:nvCxnSpPr>
          <p:spPr>
            <a:xfrm>
              <a:off x="2263480" y="4525964"/>
              <a:ext cx="636706" cy="6447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65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3" name="Text Placeholder 22"/>
          <p:cNvSpPr>
            <a:spLocks noGrp="1"/>
          </p:cNvSpPr>
          <p:nvPr>
            <p:ph type="body" sz="quarter" idx="12"/>
          </p:nvPr>
        </p:nvSpPr>
        <p:spPr>
          <a:xfrm>
            <a:off x="3124200" y="2429077"/>
            <a:ext cx="5486400" cy="1077218"/>
          </a:xfrm>
          <a:prstGeom prst="rect">
            <a:avLst/>
          </a:prstGeom>
        </p:spPr>
        <p:txBody>
          <a:bodyPr anchor="t">
            <a:spAutoFit/>
          </a:bodyPr>
          <a:lstStyle>
            <a:lvl1pPr>
              <a:defRPr sz="3200" cap="all" baseline="0">
                <a:latin typeface="+mj-lt"/>
              </a:defRPr>
            </a:lvl1pPr>
            <a:lvl2pPr>
              <a:defRPr sz="3200" cap="all" baseline="0">
                <a:latin typeface="+mj-lt"/>
              </a:defRPr>
            </a:lvl2pPr>
            <a:lvl3pPr>
              <a:defRPr sz="3200" cap="all" baseline="0">
                <a:latin typeface="+mj-lt"/>
              </a:defRPr>
            </a:lvl3pPr>
            <a:lvl4pPr>
              <a:defRPr sz="3200" cap="all" baseline="0">
                <a:latin typeface="+mj-lt"/>
              </a:defRPr>
            </a:lvl4pPr>
            <a:lvl5pPr>
              <a:defRPr sz="3200" cap="all" baseline="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165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228602" y="193005"/>
            <a:ext cx="8664575" cy="594395"/>
          </a:xfrm>
          <a:prstGeom prst="rect">
            <a:avLst/>
          </a:prstGeom>
        </p:spPr>
        <p:txBody>
          <a:bodyPr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1371600" y="1193800"/>
            <a:ext cx="6400800" cy="48768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89175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_2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8600" y="1193800"/>
            <a:ext cx="4191000" cy="49784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724400" y="1193800"/>
            <a:ext cx="4191000" cy="49784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228602" y="193005"/>
            <a:ext cx="8664575" cy="594395"/>
          </a:xfrm>
          <a:prstGeom prst="rect">
            <a:avLst/>
          </a:prstGeom>
        </p:spPr>
        <p:txBody>
          <a:bodyPr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46773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8" name="Rectangle 51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3975103" y="1051099"/>
            <a:ext cx="4940299" cy="512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sz="1800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1pPr>
            <a:lvl2pPr marL="252000" indent="-198000">
              <a:buFont typeface="Calibri" panose="020F0502020204030204" pitchFamily="34" charset="0"/>
              <a:buChar char="→"/>
              <a:defRPr sz="1600">
                <a:solidFill>
                  <a:schemeClr val="tx2"/>
                </a:solidFill>
                <a:latin typeface="+mn-lt"/>
                <a:cs typeface="Myriad Pro"/>
              </a:defRPr>
            </a:lvl2pPr>
            <a:lvl3pPr>
              <a:defRPr sz="1800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3pPr>
            <a:lvl4pPr>
              <a:defRPr sz="1800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4pPr>
            <a:lvl5pPr>
              <a:defRPr sz="1800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5pPr>
          </a:lstStyle>
          <a:p>
            <a:pPr lvl="1"/>
            <a:r>
              <a:rPr lang="en-GB" dirty="0"/>
              <a:t>Features</a:t>
            </a:r>
          </a:p>
        </p:txBody>
      </p:sp>
      <p:sp>
        <p:nvSpPr>
          <p:cNvPr id="9" name="Tijdelijke aanduiding voor afbeelding 10"/>
          <p:cNvSpPr>
            <a:spLocks noGrp="1"/>
          </p:cNvSpPr>
          <p:nvPr>
            <p:ph type="pic" sz="quarter" idx="13" hasCustomPrompt="1"/>
          </p:nvPr>
        </p:nvSpPr>
        <p:spPr>
          <a:xfrm>
            <a:off x="228600" y="1059163"/>
            <a:ext cx="3581400" cy="5113036"/>
          </a:xfrm>
          <a:prstGeom prst="rect">
            <a:avLst/>
          </a:prstGeom>
        </p:spPr>
        <p:txBody>
          <a:bodyPr vert="horz" anchor="t"/>
          <a:lstStyle>
            <a:lvl1pPr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nl-NL"/>
              <a:t>Insert picture</a:t>
            </a:r>
          </a:p>
        </p:txBody>
      </p:sp>
      <p:sp>
        <p:nvSpPr>
          <p:cNvPr id="11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228602" y="193005"/>
            <a:ext cx="8664575" cy="594395"/>
          </a:xfrm>
          <a:prstGeom prst="rect">
            <a:avLst/>
          </a:prstGeom>
        </p:spPr>
        <p:txBody>
          <a:bodyPr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50552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228602" y="193005"/>
            <a:ext cx="8664575" cy="5943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88147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8995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background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428"/>
            <a:ext cx="9144000" cy="6309751"/>
          </a:xfrm>
          <a:prstGeom prst="rect">
            <a:avLst/>
          </a:prstGeom>
        </p:spPr>
        <p:txBody>
          <a:bodyPr vert="horz"/>
          <a:lstStyle>
            <a:lvl1pPr>
              <a:buNone/>
              <a:defRPr sz="1600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1pPr>
          </a:lstStyle>
          <a:p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theme</a:t>
            </a:r>
            <a:r>
              <a:rPr lang="nl-NL"/>
              <a:t> picture</a:t>
            </a:r>
          </a:p>
        </p:txBody>
      </p:sp>
      <p:sp>
        <p:nvSpPr>
          <p:cNvPr id="9" name="Titel 7"/>
          <p:cNvSpPr>
            <a:spLocks noGrp="1"/>
          </p:cNvSpPr>
          <p:nvPr>
            <p:ph type="title" hasCustomPrompt="1"/>
          </p:nvPr>
        </p:nvSpPr>
        <p:spPr>
          <a:xfrm>
            <a:off x="0" y="889000"/>
            <a:ext cx="9144000" cy="4775200"/>
          </a:xfrm>
          <a:prstGeom prst="rect">
            <a:avLst/>
          </a:prstGeom>
        </p:spPr>
        <p:txBody>
          <a:bodyPr vert="horz" anchor="ctr"/>
          <a:lstStyle>
            <a:lvl1pPr algn="ctr">
              <a:defRPr sz="5400" cap="all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Myriad Pro"/>
              </a:defRPr>
            </a:lvl1pPr>
          </a:lstStyle>
          <a:p>
            <a:r>
              <a:rPr lang="nl-BE" dirty="0"/>
              <a:t>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6224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428"/>
            <a:ext cx="9144000" cy="6309751"/>
          </a:xfrm>
          <a:prstGeom prst="rect">
            <a:avLst/>
          </a:prstGeom>
        </p:spPr>
        <p:txBody>
          <a:bodyPr vert="horz"/>
          <a:lstStyle>
            <a:lvl1pPr>
              <a:buNone/>
              <a:defRPr sz="1600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1pPr>
          </a:lstStyle>
          <a:p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theme</a:t>
            </a:r>
            <a:r>
              <a:rPr lang="nl-NL"/>
              <a:t> picture</a:t>
            </a:r>
          </a:p>
        </p:txBody>
      </p:sp>
    </p:spTree>
    <p:extLst>
      <p:ext uri="{BB962C8B-B14F-4D97-AF65-F5344CB8AC3E}">
        <p14:creationId xmlns:p14="http://schemas.microsoft.com/office/powerpoint/2010/main" val="27832439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on pictur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-428"/>
            <a:ext cx="9144000" cy="6309751"/>
          </a:xfrm>
          <a:prstGeom prst="rect">
            <a:avLst/>
          </a:prstGeom>
        </p:spPr>
        <p:txBody>
          <a:bodyPr vert="horz"/>
          <a:lstStyle>
            <a:lvl1pPr>
              <a:buNone/>
              <a:defRPr sz="1600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1pPr>
          </a:lstStyle>
          <a:p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theme</a:t>
            </a:r>
            <a:r>
              <a:rPr lang="nl-NL"/>
              <a:t> picture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51408" y="584203"/>
            <a:ext cx="4068192" cy="664797"/>
          </a:xfrm>
          <a:prstGeom prst="rect">
            <a:avLst/>
          </a:prstGeom>
          <a:solidFill>
            <a:srgbClr val="0083C1">
              <a:alpha val="80000"/>
            </a:srgbClr>
          </a:solidFill>
        </p:spPr>
        <p:txBody>
          <a:bodyPr wrap="square">
            <a:spAutoFit/>
          </a:bodyPr>
          <a:lstStyle>
            <a:lvl1pPr>
              <a:defRPr cap="all" baseline="0">
                <a:solidFill>
                  <a:schemeClr val="bg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cap="all" baseline="0">
                <a:solidFill>
                  <a:schemeClr val="bg1"/>
                </a:solidFill>
              </a:defRPr>
            </a:lvl2pPr>
            <a:lvl3pPr>
              <a:defRPr cap="all" baseline="0">
                <a:solidFill>
                  <a:schemeClr val="bg1"/>
                </a:solidFill>
              </a:defRPr>
            </a:lvl3pPr>
            <a:lvl4pPr>
              <a:defRPr cap="all" baseline="0">
                <a:solidFill>
                  <a:schemeClr val="bg1"/>
                </a:solidFill>
              </a:defRPr>
            </a:lvl4pPr>
            <a:lvl5pPr>
              <a:defRPr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8571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>
        <p:tmplLst>
          <p:tmpl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249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249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249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"/>
            <a:ext cx="9144000" cy="6375399"/>
          </a:xfrm>
          <a:prstGeom prst="rect">
            <a:avLst/>
          </a:prstGeom>
        </p:spPr>
        <p:txBody>
          <a:bodyPr vert="horz" anchor="ctr"/>
          <a:lstStyle>
            <a:lvl1pPr algn="ctr">
              <a:buNone/>
              <a:defRPr sz="5400" cap="all">
                <a:solidFill>
                  <a:schemeClr val="tx1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BE" dirty="0"/>
              <a:t>keypoint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57121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point on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375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3C1"/>
              </a:solidFill>
            </a:endParaRPr>
          </a:p>
        </p:txBody>
      </p:sp>
      <p:sp>
        <p:nvSpPr>
          <p:cNvPr id="8" name="Tijdelijke aanduiding voor tekst 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"/>
            <a:ext cx="9144000" cy="6375399"/>
          </a:xfrm>
          <a:prstGeom prst="rect">
            <a:avLst/>
          </a:prstGeom>
        </p:spPr>
        <p:txBody>
          <a:bodyPr vert="horz" anchor="ctr"/>
          <a:lstStyle>
            <a:lvl1pPr algn="ctr">
              <a:buNone/>
              <a:defRPr sz="5400" cap="all">
                <a:solidFill>
                  <a:schemeClr val="bg1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BE" dirty="0"/>
              <a:t>keypoint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397924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entered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375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3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228602" y="193005"/>
            <a:ext cx="8664575" cy="5943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1409700" y="1295400"/>
            <a:ext cx="6324600" cy="4673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18157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itle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375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3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1409700" y="584200"/>
            <a:ext cx="6324600" cy="538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78914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entered gra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375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3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228602" y="193005"/>
            <a:ext cx="8664575" cy="5943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1409700" y="1295400"/>
            <a:ext cx="6324600" cy="4673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05135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 title gra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375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3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1409700" y="584200"/>
            <a:ext cx="6324600" cy="538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57237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_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375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3C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045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_gray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375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3C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8248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8" name="Tijdelijke aanduiding voor tekst 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 anchor="ctr"/>
          <a:lstStyle>
            <a:lvl1pPr algn="ctr">
              <a:buNone/>
              <a:defRPr sz="5400" cap="all">
                <a:solidFill>
                  <a:schemeClr val="bg1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BE" dirty="0"/>
              <a:t>Thank you</a:t>
            </a:r>
            <a:endParaRPr lang="nl-NL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cap="all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" y="2813447"/>
            <a:ext cx="9143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BE" sz="5400" cap="all">
                <a:solidFill>
                  <a:srgbClr val="FFFFFF"/>
                </a:solidFill>
              </a:rPr>
              <a:t>Thank you</a:t>
            </a:r>
            <a:endParaRPr lang="en-US" sz="5400" cap="al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49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5313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3"/>
          </p:nvPr>
        </p:nvSpPr>
        <p:spPr>
          <a:xfrm>
            <a:off x="533400" y="584200"/>
            <a:ext cx="8305800" cy="2844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400" cap="all" baseline="0"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4"/>
          </p:nvPr>
        </p:nvSpPr>
        <p:spPr>
          <a:xfrm>
            <a:off x="533400" y="3429000"/>
            <a:ext cx="8305800" cy="2133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1169901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375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3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3"/>
          </p:nvPr>
        </p:nvSpPr>
        <p:spPr>
          <a:xfrm>
            <a:off x="533400" y="584200"/>
            <a:ext cx="8305800" cy="2844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4"/>
          </p:nvPr>
        </p:nvSpPr>
        <p:spPr>
          <a:xfrm>
            <a:off x="533400" y="3429000"/>
            <a:ext cx="8305800" cy="2133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5496406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 dirty="0">
              <a:solidFill>
                <a:srgbClr val="0083C1"/>
              </a:solidFill>
            </a:endParaRPr>
          </a:p>
        </p:txBody>
      </p:sp>
      <p:cxnSp>
        <p:nvCxnSpPr>
          <p:cNvPr id="5" name="Rechte verbindingslijn 2"/>
          <p:cNvCxnSpPr/>
          <p:nvPr userDrawn="1"/>
        </p:nvCxnSpPr>
        <p:spPr>
          <a:xfrm>
            <a:off x="2984029" y="-431800"/>
            <a:ext cx="550171" cy="21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3"/>
          <p:cNvCxnSpPr/>
          <p:nvPr userDrawn="1"/>
        </p:nvCxnSpPr>
        <p:spPr>
          <a:xfrm>
            <a:off x="2984029" y="266692"/>
            <a:ext cx="550171" cy="21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4"/>
          <p:cNvCxnSpPr/>
          <p:nvPr userDrawn="1"/>
        </p:nvCxnSpPr>
        <p:spPr>
          <a:xfrm>
            <a:off x="2984029" y="965180"/>
            <a:ext cx="550171" cy="21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5"/>
          <p:cNvCxnSpPr/>
          <p:nvPr userDrawn="1"/>
        </p:nvCxnSpPr>
        <p:spPr>
          <a:xfrm>
            <a:off x="2984029" y="1663672"/>
            <a:ext cx="550171" cy="21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6"/>
          <p:cNvCxnSpPr/>
          <p:nvPr userDrawn="1"/>
        </p:nvCxnSpPr>
        <p:spPr>
          <a:xfrm>
            <a:off x="2984029" y="2362163"/>
            <a:ext cx="550171" cy="21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7"/>
          <p:cNvCxnSpPr/>
          <p:nvPr userDrawn="1"/>
        </p:nvCxnSpPr>
        <p:spPr>
          <a:xfrm>
            <a:off x="2984029" y="3759144"/>
            <a:ext cx="550171" cy="21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8"/>
          <p:cNvCxnSpPr/>
          <p:nvPr userDrawn="1"/>
        </p:nvCxnSpPr>
        <p:spPr>
          <a:xfrm>
            <a:off x="2984029" y="3060652"/>
            <a:ext cx="550171" cy="21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9"/>
          <p:cNvCxnSpPr/>
          <p:nvPr userDrawn="1"/>
        </p:nvCxnSpPr>
        <p:spPr>
          <a:xfrm>
            <a:off x="2984029" y="5854627"/>
            <a:ext cx="550171" cy="21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0"/>
          <p:cNvCxnSpPr/>
          <p:nvPr userDrawn="1"/>
        </p:nvCxnSpPr>
        <p:spPr>
          <a:xfrm>
            <a:off x="2984029" y="5156124"/>
            <a:ext cx="550171" cy="21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1"/>
          <p:cNvCxnSpPr/>
          <p:nvPr userDrawn="1"/>
        </p:nvCxnSpPr>
        <p:spPr>
          <a:xfrm>
            <a:off x="2984029" y="4457635"/>
            <a:ext cx="550171" cy="21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2"/>
          <p:cNvCxnSpPr/>
          <p:nvPr userDrawn="1"/>
        </p:nvCxnSpPr>
        <p:spPr>
          <a:xfrm>
            <a:off x="3205122" y="-84925"/>
            <a:ext cx="329074" cy="68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3"/>
          <p:cNvCxnSpPr/>
          <p:nvPr userDrawn="1"/>
        </p:nvCxnSpPr>
        <p:spPr>
          <a:xfrm>
            <a:off x="3205122" y="613565"/>
            <a:ext cx="329074" cy="68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4"/>
          <p:cNvCxnSpPr/>
          <p:nvPr userDrawn="1"/>
        </p:nvCxnSpPr>
        <p:spPr>
          <a:xfrm>
            <a:off x="3205122" y="1312056"/>
            <a:ext cx="329074" cy="68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5"/>
          <p:cNvCxnSpPr/>
          <p:nvPr userDrawn="1"/>
        </p:nvCxnSpPr>
        <p:spPr>
          <a:xfrm>
            <a:off x="3205122" y="2010547"/>
            <a:ext cx="329074" cy="68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6"/>
          <p:cNvCxnSpPr/>
          <p:nvPr userDrawn="1"/>
        </p:nvCxnSpPr>
        <p:spPr>
          <a:xfrm>
            <a:off x="3205122" y="2709039"/>
            <a:ext cx="329074" cy="68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7"/>
          <p:cNvCxnSpPr/>
          <p:nvPr userDrawn="1"/>
        </p:nvCxnSpPr>
        <p:spPr>
          <a:xfrm>
            <a:off x="3205122" y="3407529"/>
            <a:ext cx="329074" cy="68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18"/>
          <p:cNvCxnSpPr/>
          <p:nvPr userDrawn="1"/>
        </p:nvCxnSpPr>
        <p:spPr>
          <a:xfrm>
            <a:off x="3205122" y="4106019"/>
            <a:ext cx="329074" cy="68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19"/>
          <p:cNvCxnSpPr/>
          <p:nvPr userDrawn="1"/>
        </p:nvCxnSpPr>
        <p:spPr>
          <a:xfrm>
            <a:off x="3205122" y="4804509"/>
            <a:ext cx="329074" cy="68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20"/>
          <p:cNvCxnSpPr/>
          <p:nvPr userDrawn="1"/>
        </p:nvCxnSpPr>
        <p:spPr>
          <a:xfrm>
            <a:off x="3205122" y="5503000"/>
            <a:ext cx="329074" cy="68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8"/>
          <p:cNvCxnSpPr/>
          <p:nvPr userDrawn="1"/>
        </p:nvCxnSpPr>
        <p:spPr>
          <a:xfrm>
            <a:off x="2984029" y="3757025"/>
            <a:ext cx="550171" cy="21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Rechte verbindingslijn 20"/>
          <p:cNvCxnSpPr/>
          <p:nvPr userDrawn="1"/>
        </p:nvCxnSpPr>
        <p:spPr>
          <a:xfrm>
            <a:off x="3205123" y="6233929"/>
            <a:ext cx="329074" cy="68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3733800" y="247038"/>
            <a:ext cx="5105400" cy="562036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2000" cap="all" baseline="0">
                <a:solidFill>
                  <a:schemeClr val="tx2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18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83C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83C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>
        <p:tmplLst>
          <p:tmpl lvl="1">
            <p:tnLst>
              <p:par>
                <p:cTn presetID="16" presetClass="emph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4000"/>
                  </p:iterate>
                  <p:childTnLst>
                    <p:set>
                      <p:cBhvr override="childStyle">
                        <p:cTn dur="1000" fill="hold"/>
                        <p:tgtEl>
                          <p:spTgt spid="31"/>
                        </p:tgtEl>
                        <p:attrNameLst>
                          <p:attrName>style.color</p:attrName>
                        </p:attrNameLst>
                      </p:cBhvr>
                      <p:to>
                        <p:clrVal>
                          <a:srgbClr val="0083C1"/>
                        </p:clrVal>
                      </p:to>
                    </p:set>
                    <p:set>
                      <p:cBhvr>
                        <p:cTn dur="1000" fill="hold"/>
                        <p:tgtEl>
                          <p:spTgt spid="31"/>
                        </p:tgtEl>
                        <p:attrNameLst>
                          <p:attrName>fillcolor</p:attrName>
                        </p:attrNameLst>
                      </p:cBhvr>
                      <p:to>
                        <p:clrVal>
                          <a:srgbClr val="0083C1"/>
                        </p:clrVal>
                      </p:to>
                    </p:set>
                    <p:set>
                      <p:cBhvr>
                        <p:cTn dur="1000" fill="hold"/>
                        <p:tgtEl>
                          <p:spTgt spid="31"/>
                        </p:tgtEl>
                        <p:attrNameLst>
                          <p:attrName>fill.type</p:attrName>
                        </p:attrNameLst>
                      </p:cBhvr>
                      <p:to>
                        <p:strVal val="solid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 dirty="0">
              <a:solidFill>
                <a:srgbClr val="0083C1"/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835698" y="242774"/>
            <a:ext cx="1064491" cy="6132628"/>
            <a:chOff x="1835695" y="259103"/>
            <a:chExt cx="1064491" cy="4599471"/>
          </a:xfrm>
        </p:grpSpPr>
        <p:cxnSp>
          <p:nvCxnSpPr>
            <p:cNvPr id="6" name="Rechte verbindingslijn 6"/>
            <p:cNvCxnSpPr/>
            <p:nvPr/>
          </p:nvCxnSpPr>
          <p:spPr>
            <a:xfrm>
              <a:off x="1835695" y="259103"/>
              <a:ext cx="1064491" cy="1991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65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Rechte verbindingslijn 7"/>
            <p:cNvCxnSpPr/>
            <p:nvPr/>
          </p:nvCxnSpPr>
          <p:spPr>
            <a:xfrm>
              <a:off x="1835695" y="915886"/>
              <a:ext cx="1064491" cy="1991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65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Rechte verbindingslijn 8"/>
            <p:cNvCxnSpPr/>
            <p:nvPr/>
          </p:nvCxnSpPr>
          <p:spPr>
            <a:xfrm>
              <a:off x="1835695" y="1572669"/>
              <a:ext cx="1064491" cy="1991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65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Rechte verbindingslijn 9"/>
            <p:cNvCxnSpPr/>
            <p:nvPr/>
          </p:nvCxnSpPr>
          <p:spPr>
            <a:xfrm>
              <a:off x="1835695" y="2229452"/>
              <a:ext cx="1064491" cy="1991"/>
            </a:xfrm>
            <a:prstGeom prst="line">
              <a:avLst/>
            </a:prstGeom>
            <a:noFill/>
            <a:ln w="28575" cap="flat" cmpd="sng" algn="ctr">
              <a:solidFill>
                <a:srgbClr val="0083C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Rechte verbindingslijn 10"/>
            <p:cNvCxnSpPr/>
            <p:nvPr/>
          </p:nvCxnSpPr>
          <p:spPr>
            <a:xfrm>
              <a:off x="1835695" y="2886235"/>
              <a:ext cx="1064491" cy="1991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65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Rechte verbindingslijn 11"/>
            <p:cNvCxnSpPr/>
            <p:nvPr/>
          </p:nvCxnSpPr>
          <p:spPr>
            <a:xfrm>
              <a:off x="1835695" y="4199800"/>
              <a:ext cx="1064491" cy="1991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65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Rechte verbindingslijn 12"/>
            <p:cNvCxnSpPr/>
            <p:nvPr/>
          </p:nvCxnSpPr>
          <p:spPr>
            <a:xfrm>
              <a:off x="1835695" y="3543017"/>
              <a:ext cx="1064491" cy="1991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65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Rechte verbindingslijn 15"/>
            <p:cNvCxnSpPr/>
            <p:nvPr/>
          </p:nvCxnSpPr>
          <p:spPr>
            <a:xfrm>
              <a:off x="1835695" y="4856583"/>
              <a:ext cx="1064491" cy="1991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65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Rechte verbindingslijn 16"/>
            <p:cNvCxnSpPr/>
            <p:nvPr/>
          </p:nvCxnSpPr>
          <p:spPr>
            <a:xfrm>
              <a:off x="2263480" y="585267"/>
              <a:ext cx="636706" cy="6447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65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Rechte verbindingslijn 17"/>
            <p:cNvCxnSpPr/>
            <p:nvPr/>
          </p:nvCxnSpPr>
          <p:spPr>
            <a:xfrm>
              <a:off x="2263480" y="1242049"/>
              <a:ext cx="636706" cy="6447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65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Rechte verbindingslijn 18"/>
            <p:cNvCxnSpPr/>
            <p:nvPr/>
          </p:nvCxnSpPr>
          <p:spPr>
            <a:xfrm>
              <a:off x="2263480" y="1898832"/>
              <a:ext cx="636706" cy="6447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65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Rechte verbindingslijn 19"/>
            <p:cNvCxnSpPr/>
            <p:nvPr/>
          </p:nvCxnSpPr>
          <p:spPr>
            <a:xfrm>
              <a:off x="2263480" y="2555615"/>
              <a:ext cx="636706" cy="6447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65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Rechte verbindingslijn 20"/>
            <p:cNvCxnSpPr/>
            <p:nvPr/>
          </p:nvCxnSpPr>
          <p:spPr>
            <a:xfrm>
              <a:off x="2263480" y="3212398"/>
              <a:ext cx="636706" cy="6447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65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Rechte verbindingslijn 21"/>
            <p:cNvCxnSpPr/>
            <p:nvPr/>
          </p:nvCxnSpPr>
          <p:spPr>
            <a:xfrm>
              <a:off x="2263480" y="3869181"/>
              <a:ext cx="636706" cy="6447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65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Rechte verbindingslijn 22"/>
            <p:cNvCxnSpPr/>
            <p:nvPr/>
          </p:nvCxnSpPr>
          <p:spPr>
            <a:xfrm>
              <a:off x="2263480" y="4525964"/>
              <a:ext cx="636706" cy="6447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65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3" name="Text Placeholder 22"/>
          <p:cNvSpPr>
            <a:spLocks noGrp="1"/>
          </p:cNvSpPr>
          <p:nvPr>
            <p:ph type="body" sz="quarter" idx="12"/>
          </p:nvPr>
        </p:nvSpPr>
        <p:spPr>
          <a:xfrm>
            <a:off x="3124200" y="2429077"/>
            <a:ext cx="5486400" cy="1077218"/>
          </a:xfrm>
          <a:prstGeom prst="rect">
            <a:avLst/>
          </a:prstGeom>
        </p:spPr>
        <p:txBody>
          <a:bodyPr anchor="t">
            <a:spAutoFit/>
          </a:bodyPr>
          <a:lstStyle>
            <a:lvl1pPr>
              <a:defRPr sz="3200" cap="all" baseline="0">
                <a:latin typeface="+mj-lt"/>
              </a:defRPr>
            </a:lvl1pPr>
            <a:lvl2pPr>
              <a:defRPr sz="3200" cap="all" baseline="0">
                <a:latin typeface="+mj-lt"/>
              </a:defRPr>
            </a:lvl2pPr>
            <a:lvl3pPr>
              <a:defRPr sz="3200" cap="all" baseline="0">
                <a:latin typeface="+mj-lt"/>
              </a:defRPr>
            </a:lvl3pPr>
            <a:lvl4pPr>
              <a:defRPr sz="3200" cap="all" baseline="0">
                <a:latin typeface="+mj-lt"/>
              </a:defRPr>
            </a:lvl4pPr>
            <a:lvl5pPr>
              <a:defRPr sz="3200" cap="all" baseline="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757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228601" y="193005"/>
            <a:ext cx="8664575" cy="594395"/>
          </a:xfrm>
          <a:prstGeom prst="rect">
            <a:avLst/>
          </a:prstGeom>
        </p:spPr>
        <p:txBody>
          <a:bodyPr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1371600" y="1193800"/>
            <a:ext cx="6400800" cy="48768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19828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_2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8600" y="1193800"/>
            <a:ext cx="4191000" cy="49784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724400" y="1193800"/>
            <a:ext cx="4191000" cy="49784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228601" y="193005"/>
            <a:ext cx="8664575" cy="594395"/>
          </a:xfrm>
          <a:prstGeom prst="rect">
            <a:avLst/>
          </a:prstGeom>
        </p:spPr>
        <p:txBody>
          <a:bodyPr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67693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8" name="Rectangle 51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3975103" y="1051099"/>
            <a:ext cx="4940299" cy="512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sz="1800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1pPr>
            <a:lvl2pPr marL="252000" indent="-198000">
              <a:buFont typeface="Calibri" panose="020F0502020204030204" pitchFamily="34" charset="0"/>
              <a:buChar char="→"/>
              <a:defRPr sz="1600">
                <a:solidFill>
                  <a:schemeClr val="tx2"/>
                </a:solidFill>
                <a:latin typeface="+mn-lt"/>
                <a:cs typeface="Myriad Pro"/>
              </a:defRPr>
            </a:lvl2pPr>
            <a:lvl3pPr>
              <a:defRPr sz="1800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3pPr>
            <a:lvl4pPr>
              <a:defRPr sz="1800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4pPr>
            <a:lvl5pPr>
              <a:defRPr sz="1800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5pPr>
          </a:lstStyle>
          <a:p>
            <a:pPr lvl="1"/>
            <a:r>
              <a:rPr lang="en-GB" dirty="0"/>
              <a:t>Features</a:t>
            </a:r>
          </a:p>
        </p:txBody>
      </p:sp>
      <p:sp>
        <p:nvSpPr>
          <p:cNvPr id="9" name="Tijdelijke aanduiding voor afbeelding 10"/>
          <p:cNvSpPr>
            <a:spLocks noGrp="1"/>
          </p:cNvSpPr>
          <p:nvPr>
            <p:ph type="pic" sz="quarter" idx="13" hasCustomPrompt="1"/>
          </p:nvPr>
        </p:nvSpPr>
        <p:spPr>
          <a:xfrm>
            <a:off x="228600" y="1059163"/>
            <a:ext cx="3581400" cy="5113036"/>
          </a:xfrm>
          <a:prstGeom prst="rect">
            <a:avLst/>
          </a:prstGeom>
        </p:spPr>
        <p:txBody>
          <a:bodyPr vert="horz" anchor="t"/>
          <a:lstStyle>
            <a:lvl1pPr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Insert picture</a:t>
            </a:r>
          </a:p>
        </p:txBody>
      </p:sp>
      <p:sp>
        <p:nvSpPr>
          <p:cNvPr id="11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228601" y="193005"/>
            <a:ext cx="8664575" cy="594395"/>
          </a:xfrm>
          <a:prstGeom prst="rect">
            <a:avLst/>
          </a:prstGeom>
        </p:spPr>
        <p:txBody>
          <a:bodyPr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91009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228601" y="193005"/>
            <a:ext cx="8664575" cy="5943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57247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7029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background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429"/>
            <a:ext cx="9144000" cy="6309751"/>
          </a:xfrm>
          <a:prstGeom prst="rect">
            <a:avLst/>
          </a:prstGeom>
        </p:spPr>
        <p:txBody>
          <a:bodyPr vert="horz"/>
          <a:lstStyle>
            <a:lvl1pPr>
              <a:buNone/>
              <a:defRPr sz="1600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1pPr>
          </a:lstStyle>
          <a:p>
            <a:r>
              <a:rPr lang="nl-NL" dirty="0" err="1"/>
              <a:t>Insert</a:t>
            </a:r>
            <a:r>
              <a:rPr lang="nl-NL" dirty="0"/>
              <a:t> </a:t>
            </a:r>
            <a:r>
              <a:rPr lang="nl-NL" dirty="0" err="1"/>
              <a:t>theme</a:t>
            </a:r>
            <a:r>
              <a:rPr lang="nl-NL" dirty="0"/>
              <a:t> picture</a:t>
            </a:r>
          </a:p>
        </p:txBody>
      </p:sp>
      <p:sp>
        <p:nvSpPr>
          <p:cNvPr id="9" name="Titel 7"/>
          <p:cNvSpPr>
            <a:spLocks noGrp="1"/>
          </p:cNvSpPr>
          <p:nvPr>
            <p:ph type="title" hasCustomPrompt="1"/>
          </p:nvPr>
        </p:nvSpPr>
        <p:spPr>
          <a:xfrm>
            <a:off x="0" y="889000"/>
            <a:ext cx="9144000" cy="4775200"/>
          </a:xfrm>
          <a:prstGeom prst="rect">
            <a:avLst/>
          </a:prstGeom>
        </p:spPr>
        <p:txBody>
          <a:bodyPr vert="horz" anchor="ctr"/>
          <a:lstStyle>
            <a:lvl1pPr algn="ctr">
              <a:defRPr sz="5400" cap="all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Myriad Pro"/>
              </a:defRPr>
            </a:lvl1pPr>
          </a:lstStyle>
          <a:p>
            <a:r>
              <a:rPr lang="nl-BE" dirty="0"/>
              <a:t>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6376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429"/>
            <a:ext cx="9144000" cy="6309751"/>
          </a:xfrm>
          <a:prstGeom prst="rect">
            <a:avLst/>
          </a:prstGeom>
        </p:spPr>
        <p:txBody>
          <a:bodyPr vert="horz"/>
          <a:lstStyle>
            <a:lvl1pPr>
              <a:buNone/>
              <a:defRPr sz="1600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1pPr>
          </a:lstStyle>
          <a:p>
            <a:r>
              <a:rPr lang="nl-NL" dirty="0" err="1"/>
              <a:t>Insert</a:t>
            </a:r>
            <a:r>
              <a:rPr lang="nl-NL" dirty="0"/>
              <a:t> </a:t>
            </a:r>
            <a:r>
              <a:rPr lang="nl-NL" dirty="0" err="1"/>
              <a:t>theme</a:t>
            </a:r>
            <a:r>
              <a:rPr lang="nl-NL" dirty="0"/>
              <a:t> picture</a:t>
            </a:r>
          </a:p>
        </p:txBody>
      </p:sp>
    </p:spTree>
    <p:extLst>
      <p:ext uri="{BB962C8B-B14F-4D97-AF65-F5344CB8AC3E}">
        <p14:creationId xmlns:p14="http://schemas.microsoft.com/office/powerpoint/2010/main" val="25525596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on pictur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-429"/>
            <a:ext cx="9144000" cy="6309751"/>
          </a:xfrm>
          <a:prstGeom prst="rect">
            <a:avLst/>
          </a:prstGeom>
        </p:spPr>
        <p:txBody>
          <a:bodyPr vert="horz"/>
          <a:lstStyle>
            <a:lvl1pPr>
              <a:buNone/>
              <a:defRPr sz="1600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1pPr>
          </a:lstStyle>
          <a:p>
            <a:r>
              <a:rPr lang="nl-NL" dirty="0" err="1"/>
              <a:t>Insert</a:t>
            </a:r>
            <a:r>
              <a:rPr lang="nl-NL" dirty="0"/>
              <a:t> </a:t>
            </a:r>
            <a:r>
              <a:rPr lang="nl-NL" dirty="0" err="1"/>
              <a:t>theme</a:t>
            </a:r>
            <a:r>
              <a:rPr lang="nl-NL" dirty="0"/>
              <a:t> picture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 dirty="0">
              <a:solidFill>
                <a:srgbClr val="0083C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51408" y="584202"/>
            <a:ext cx="4068192" cy="664797"/>
          </a:xfrm>
          <a:prstGeom prst="rect">
            <a:avLst/>
          </a:prstGeom>
          <a:solidFill>
            <a:srgbClr val="0083C1">
              <a:alpha val="80000"/>
            </a:srgbClr>
          </a:solidFill>
        </p:spPr>
        <p:txBody>
          <a:bodyPr wrap="square">
            <a:spAutoFit/>
          </a:bodyPr>
          <a:lstStyle>
            <a:lvl1pPr>
              <a:defRPr cap="all" baseline="0">
                <a:solidFill>
                  <a:schemeClr val="bg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cap="all" baseline="0">
                <a:solidFill>
                  <a:schemeClr val="bg1"/>
                </a:solidFill>
              </a:defRPr>
            </a:lvl2pPr>
            <a:lvl3pPr>
              <a:defRPr cap="all" baseline="0">
                <a:solidFill>
                  <a:schemeClr val="bg1"/>
                </a:solidFill>
              </a:defRPr>
            </a:lvl3pPr>
            <a:lvl4pPr>
              <a:defRPr cap="all" baseline="0">
                <a:solidFill>
                  <a:schemeClr val="bg1"/>
                </a:solidFill>
              </a:defRPr>
            </a:lvl4pPr>
            <a:lvl5pPr>
              <a:defRPr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7235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>
        <p:tmplLst>
          <p:tmpl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249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249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249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9144000" cy="6375399"/>
          </a:xfrm>
          <a:prstGeom prst="rect">
            <a:avLst/>
          </a:prstGeom>
        </p:spPr>
        <p:txBody>
          <a:bodyPr vert="horz" anchor="ctr"/>
          <a:lstStyle>
            <a:lvl1pPr algn="ctr">
              <a:buNone/>
              <a:defRPr sz="5400" cap="all">
                <a:solidFill>
                  <a:schemeClr val="tx1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BE" dirty="0"/>
              <a:t>keypoint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430436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point on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375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3C1"/>
              </a:solidFill>
            </a:endParaRPr>
          </a:p>
        </p:txBody>
      </p:sp>
      <p:sp>
        <p:nvSpPr>
          <p:cNvPr id="8" name="Tijdelijke aanduiding voor tekst 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9144000" cy="6375399"/>
          </a:xfrm>
          <a:prstGeom prst="rect">
            <a:avLst/>
          </a:prstGeom>
        </p:spPr>
        <p:txBody>
          <a:bodyPr vert="horz" anchor="ctr"/>
          <a:lstStyle>
            <a:lvl1pPr algn="ctr">
              <a:buNone/>
              <a:defRPr sz="5400" cap="all">
                <a:solidFill>
                  <a:schemeClr val="bg1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BE" dirty="0"/>
              <a:t>keypoint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790400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entered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375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3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228601" y="193005"/>
            <a:ext cx="8664575" cy="5943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1409700" y="1295400"/>
            <a:ext cx="6324600" cy="4673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64850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itle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375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3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1409700" y="584200"/>
            <a:ext cx="6324600" cy="538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26591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entered gra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375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3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228601" y="193005"/>
            <a:ext cx="8664575" cy="5943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1409700" y="1295400"/>
            <a:ext cx="6324600" cy="4673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40877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 title gra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375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3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1409700" y="584200"/>
            <a:ext cx="6324600" cy="538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2797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_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375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3C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1862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_gray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375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3C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2380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sp>
        <p:nvSpPr>
          <p:cNvPr id="8" name="Tijdelijke aanduiding voor tekst 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 anchor="ctr"/>
          <a:lstStyle>
            <a:lvl1pPr algn="ctr">
              <a:buNone/>
              <a:defRPr sz="5400" cap="all">
                <a:solidFill>
                  <a:schemeClr val="bg1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BE" dirty="0"/>
              <a:t>Thank you</a:t>
            </a:r>
            <a:endParaRPr lang="nl-NL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cap="all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" y="2813447"/>
            <a:ext cx="9143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BE" sz="5400" cap="all" dirty="0">
                <a:solidFill>
                  <a:srgbClr val="FFFFFF"/>
                </a:solidFill>
              </a:rPr>
              <a:t>Thank you</a:t>
            </a:r>
            <a:endParaRPr lang="en-US" sz="5400" cap="al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65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4436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375400"/>
            <a:ext cx="38100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pic>
        <p:nvPicPr>
          <p:cNvPr id="8" name="Afbeelding 5"/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8280921" y="6528213"/>
            <a:ext cx="621793" cy="1960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77540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1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4436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7F7F7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375400"/>
            <a:ext cx="38100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>
              <a:solidFill>
                <a:srgbClr val="0083C1"/>
              </a:solidFill>
            </a:endParaRPr>
          </a:p>
        </p:txBody>
      </p:sp>
      <p:pic>
        <p:nvPicPr>
          <p:cNvPr id="8" name="Afbeelding 5"/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8280927" y="6528213"/>
            <a:ext cx="621793" cy="1960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70799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1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3" descr="intro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4032" y="0"/>
            <a:ext cx="89995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8266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44366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375400"/>
            <a:ext cx="38100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76563B4B-4410-459F-97AD-D0AEEE9266CA}" type="slidenum">
              <a:rPr lang="en-US" smtClean="0">
                <a:solidFill>
                  <a:srgbClr val="0083C1"/>
                </a:solidFill>
              </a:rPr>
              <a:pPr/>
              <a:t>‹#›</a:t>
            </a:fld>
            <a:endParaRPr lang="en-US" dirty="0">
              <a:solidFill>
                <a:srgbClr val="0083C1"/>
              </a:solidFill>
            </a:endParaRPr>
          </a:p>
        </p:txBody>
      </p:sp>
      <p:pic>
        <p:nvPicPr>
          <p:cNvPr id="8" name="Afbeelding 5"/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8280921" y="6528210"/>
            <a:ext cx="621793" cy="1960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90348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1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wmf"/><Relationship Id="rId5" Type="http://schemas.openxmlformats.org/officeDocument/2006/relationships/image" Target="../media/image21.tiff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1.tiff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1.tiff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1.tiff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tiff"/><Relationship Id="rId5" Type="http://schemas.openxmlformats.org/officeDocument/2006/relationships/image" Target="../media/image11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wmf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11.pn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6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6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1.tiff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1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5" Type="http://schemas.openxmlformats.org/officeDocument/2006/relationships/image" Target="../media/image30.png"/><Relationship Id="rId4" Type="http://schemas.openxmlformats.org/officeDocument/2006/relationships/image" Target="../media/image29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3.png"/><Relationship Id="rId4" Type="http://schemas.openxmlformats.org/officeDocument/2006/relationships/image" Target="../media/image21.tif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01.svg"/><Relationship Id="rId3" Type="http://schemas.openxmlformats.org/officeDocument/2006/relationships/image" Target="../media/image37.png"/><Relationship Id="rId7" Type="http://schemas.openxmlformats.org/officeDocument/2006/relationships/image" Target="../media/image95.sv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png"/><Relationship Id="rId11" Type="http://schemas.openxmlformats.org/officeDocument/2006/relationships/image" Target="../media/image99.sv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image" Target="../media/image92.svg"/><Relationship Id="rId9" Type="http://schemas.openxmlformats.org/officeDocument/2006/relationships/image" Target="../media/image97.svg"/><Relationship Id="rId1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107.svg"/><Relationship Id="rId3" Type="http://schemas.openxmlformats.org/officeDocument/2006/relationships/image" Target="../media/image37.png"/><Relationship Id="rId7" Type="http://schemas.openxmlformats.org/officeDocument/2006/relationships/image" Target="../media/image95.sv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png"/><Relationship Id="rId11" Type="http://schemas.openxmlformats.org/officeDocument/2006/relationships/image" Target="../media/image105.svg"/><Relationship Id="rId5" Type="http://schemas.openxmlformats.org/officeDocument/2006/relationships/image" Target="../media/image38.png"/><Relationship Id="rId10" Type="http://schemas.openxmlformats.org/officeDocument/2006/relationships/image" Target="../media/image44.png"/><Relationship Id="rId4" Type="http://schemas.openxmlformats.org/officeDocument/2006/relationships/image" Target="../media/image92.svg"/><Relationship Id="rId9" Type="http://schemas.openxmlformats.org/officeDocument/2006/relationships/image" Target="../media/image103.svg"/><Relationship Id="rId14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wmf"/><Relationship Id="rId5" Type="http://schemas.openxmlformats.org/officeDocument/2006/relationships/image" Target="../media/image21.tiff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2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5" Type="http://schemas.openxmlformats.org/officeDocument/2006/relationships/image" Target="../media/image21.tiff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wmf"/><Relationship Id="rId5" Type="http://schemas.openxmlformats.org/officeDocument/2006/relationships/chart" Target="../charts/chart1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2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png"/><Relationship Id="rId5" Type="http://schemas.openxmlformats.org/officeDocument/2006/relationships/image" Target="../media/image21.tiff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wmf"/><Relationship Id="rId5" Type="http://schemas.openxmlformats.org/officeDocument/2006/relationships/chart" Target="../charts/chart2.xml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2.wmf"/><Relationship Id="rId4" Type="http://schemas.openxmlformats.org/officeDocument/2006/relationships/image" Target="../media/image2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2.wmf"/><Relationship Id="rId4" Type="http://schemas.openxmlformats.org/officeDocument/2006/relationships/image" Target="../media/image2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3.png"/><Relationship Id="rId7" Type="http://schemas.openxmlformats.org/officeDocument/2006/relationships/image" Target="../media/image116.sv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2.png"/><Relationship Id="rId11" Type="http://schemas.openxmlformats.org/officeDocument/2006/relationships/image" Target="../media/image120.svg"/><Relationship Id="rId5" Type="http://schemas.openxmlformats.org/officeDocument/2006/relationships/image" Target="../media/image114.svg"/><Relationship Id="rId10" Type="http://schemas.openxmlformats.org/officeDocument/2006/relationships/image" Target="../media/image54.png"/><Relationship Id="rId4" Type="http://schemas.openxmlformats.org/officeDocument/2006/relationships/image" Target="../media/image51.png"/><Relationship Id="rId9" Type="http://schemas.openxmlformats.org/officeDocument/2006/relationships/image" Target="../media/image118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6.xml"/><Relationship Id="rId4" Type="http://schemas.openxmlformats.org/officeDocument/2006/relationships/chart" Target="../charts/char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wmf"/><Relationship Id="rId5" Type="http://schemas.openxmlformats.org/officeDocument/2006/relationships/image" Target="../media/image21.tiff"/><Relationship Id="rId4" Type="http://schemas.openxmlformats.org/officeDocument/2006/relationships/image" Target="../media/image2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wm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wmf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wmf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>
                <a:solidFill>
                  <a:srgbClr val="0083C1"/>
                </a:solidFill>
              </a:rPr>
              <a:pPr/>
              <a:t>1</a:t>
            </a:fld>
            <a:endParaRPr lang="ru">
              <a:solidFill>
                <a:srgbClr val="0083C1"/>
              </a:solidFill>
            </a:endParaRPr>
          </a:p>
        </p:txBody>
      </p:sp>
      <p:sp>
        <p:nvSpPr>
          <p:cNvPr id="18" name="Rectangle 9"/>
          <p:cNvSpPr/>
          <p:nvPr/>
        </p:nvSpPr>
        <p:spPr>
          <a:xfrm>
            <a:off x="173972" y="1397006"/>
            <a:ext cx="8785546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4400">
                <a:solidFill>
                  <a:srgbClr val="FFFFFF"/>
                </a:solidFill>
              </a:rPr>
              <a:t>ПРОЕКТ ЗЕЛЕНОГО СТРОИТЕЛЬСТВА</a:t>
            </a:r>
          </a:p>
        </p:txBody>
      </p:sp>
      <p:sp>
        <p:nvSpPr>
          <p:cNvPr id="6" name="Rectangle 9"/>
          <p:cNvSpPr/>
          <p:nvPr/>
        </p:nvSpPr>
        <p:spPr>
          <a:xfrm>
            <a:off x="1340596" y="1600207"/>
            <a:ext cx="6757106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4400">
                <a:solidFill>
                  <a:srgbClr val="FFFFFF"/>
                </a:solidFill>
              </a:rPr>
              <a:t>ЭФФЕКТИВНОСТЬ ЧИЛЛЕРА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xmlns="" id="{F852482E-B6FA-41E6-9650-9316F4D03A85}"/>
              </a:ext>
            </a:extLst>
          </p:cNvPr>
          <p:cNvGrpSpPr/>
          <p:nvPr/>
        </p:nvGrpSpPr>
        <p:grpSpPr>
          <a:xfrm>
            <a:off x="-457200" y="-431800"/>
            <a:ext cx="10058400" cy="7518400"/>
            <a:chOff x="39688" y="163512"/>
            <a:chExt cx="8897938" cy="4806951"/>
          </a:xfrm>
        </p:grpSpPr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xmlns="" id="{F3994537-3673-4407-94C6-06F0D85367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8" y="163512"/>
              <a:ext cx="8897938" cy="4806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xmlns="" id="{97C1339F-410C-41D4-B64A-41822AE8F9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8" y="203200"/>
              <a:ext cx="8897938" cy="2520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683568" y="446045"/>
            <a:ext cx="8460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dirty="0">
                <a:solidFill>
                  <a:schemeClr val="bg1"/>
                </a:solidFill>
              </a:rPr>
              <a:t>Новая линейка чиллеров </a:t>
            </a:r>
            <a:r>
              <a:rPr lang="ru-RU" sz="3600" dirty="0" err="1">
                <a:solidFill>
                  <a:schemeClr val="bg1"/>
                </a:solidFill>
              </a:rPr>
              <a:t>Daikin</a:t>
            </a:r>
            <a:endParaRPr lang="ru-RU" sz="3600" dirty="0">
              <a:solidFill>
                <a:schemeClr val="bg1"/>
              </a:solidFill>
            </a:endParaRPr>
          </a:p>
          <a:p>
            <a:pPr lvl="0" algn="ctr"/>
            <a:r>
              <a:rPr lang="ru-RU" sz="3600" dirty="0">
                <a:solidFill>
                  <a:schemeClr val="bg1"/>
                </a:solidFill>
              </a:rPr>
              <a:t>с </a:t>
            </a:r>
            <a:r>
              <a:rPr lang="ru-RU" sz="3600" dirty="0" err="1">
                <a:solidFill>
                  <a:schemeClr val="bg1"/>
                </a:solidFill>
              </a:rPr>
              <a:t>экологичным</a:t>
            </a:r>
            <a:r>
              <a:rPr lang="ru-RU" sz="3600" dirty="0">
                <a:solidFill>
                  <a:schemeClr val="bg1"/>
                </a:solidFill>
              </a:rPr>
              <a:t> хладагентом R-32</a:t>
            </a:r>
          </a:p>
        </p:txBody>
      </p:sp>
    </p:spTree>
    <p:extLst>
      <p:ext uri="{BB962C8B-B14F-4D97-AF65-F5344CB8AC3E}">
        <p14:creationId xmlns:p14="http://schemas.microsoft.com/office/powerpoint/2010/main" val="41126806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5">
            <a:extLst>
              <a:ext uri="{FF2B5EF4-FFF2-40B4-BE49-F238E27FC236}">
                <a16:creationId xmlns:a16="http://schemas.microsoft.com/office/drawing/2014/main" xmlns="" id="{B319F5A5-641C-46A9-B640-D4AF0D27D8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551" y="4787831"/>
            <a:ext cx="1559827" cy="1501188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xmlns="" id="{96D7257E-1458-43A3-AAC2-D2A6A153BDE2}"/>
              </a:ext>
            </a:extLst>
          </p:cNvPr>
          <p:cNvGrpSpPr/>
          <p:nvPr/>
        </p:nvGrpSpPr>
        <p:grpSpPr>
          <a:xfrm>
            <a:off x="5820545" y="4803055"/>
            <a:ext cx="1524000" cy="1470748"/>
            <a:chOff x="1295400" y="1782481"/>
            <a:chExt cx="2525389" cy="1822838"/>
          </a:xfrm>
        </p:grpSpPr>
        <p:pic>
          <p:nvPicPr>
            <p:cNvPr id="13" name="Picture 45">
              <a:extLst>
                <a:ext uri="{FF2B5EF4-FFF2-40B4-BE49-F238E27FC236}">
                  <a16:creationId xmlns:a16="http://schemas.microsoft.com/office/drawing/2014/main" xmlns="" id="{94798A5F-4494-49E5-BE67-E725DE0BF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1782481"/>
              <a:ext cx="2525389" cy="1822838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xmlns="" id="{28AAEA8A-0AEC-4462-94E3-3A10152714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21045" t="25409" r="23714" b="31723"/>
            <a:stretch/>
          </p:blipFill>
          <p:spPr>
            <a:xfrm>
              <a:off x="1524001" y="2800349"/>
              <a:ext cx="533399" cy="381001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>
                <a:solidFill>
                  <a:srgbClr val="0083C1"/>
                </a:solidFill>
              </a:rPr>
              <a:pPr/>
              <a:t>10</a:t>
            </a:fld>
            <a:endParaRPr lang="ru">
              <a:solidFill>
                <a:srgbClr val="0083C1"/>
              </a:solidFill>
            </a:endParaRPr>
          </a:p>
        </p:txBody>
      </p:sp>
      <p:sp>
        <p:nvSpPr>
          <p:cNvPr id="16" name="Text Placeholder 3"/>
          <p:cNvSpPr txBox="1">
            <a:spLocks/>
          </p:cNvSpPr>
          <p:nvPr/>
        </p:nvSpPr>
        <p:spPr>
          <a:xfrm>
            <a:off x="381000" y="584200"/>
            <a:ext cx="8382000" cy="1219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>
                <a:solidFill>
                  <a:srgbClr val="FFFFFF">
                    <a:lumMod val="50000"/>
                  </a:srgbClr>
                </a:solidFill>
              </a:rPr>
              <a:t>Ответ </a:t>
            </a:r>
            <a:r>
              <a:rPr lang="ru-RU" sz="2400" dirty="0" err="1">
                <a:solidFill>
                  <a:srgbClr val="FFFFFF">
                    <a:lumMod val="50000"/>
                  </a:srgbClr>
                </a:solidFill>
              </a:rPr>
              <a:t>Daikin</a:t>
            </a:r>
            <a:r>
              <a:rPr lang="ru-RU" sz="2400" dirty="0">
                <a:solidFill>
                  <a:srgbClr val="FFFFFF">
                    <a:lumMod val="50000"/>
                  </a:srgbClr>
                </a:solidFill>
              </a:rPr>
              <a:t> на </a:t>
            </a:r>
            <a:r>
              <a:rPr lang="ru-RU" sz="2400" dirty="0">
                <a:solidFill>
                  <a:srgbClr val="0083C1"/>
                </a:solidFill>
              </a:rPr>
              <a:t>Регламент «F-</a:t>
            </a:r>
            <a:r>
              <a:rPr lang="ru-RU" sz="2400" dirty="0" err="1">
                <a:solidFill>
                  <a:srgbClr val="0083C1"/>
                </a:solidFill>
              </a:rPr>
              <a:t>газы</a:t>
            </a:r>
            <a:r>
              <a:rPr lang="ru-RU" sz="2400" dirty="0">
                <a:solidFill>
                  <a:srgbClr val="0083C1"/>
                </a:solidFill>
              </a:rPr>
              <a:t>»</a:t>
            </a:r>
          </a:p>
          <a:p>
            <a:pPr algn="ctr"/>
            <a:r>
              <a:rPr lang="ru-RU" sz="2400" dirty="0">
                <a:solidFill>
                  <a:srgbClr val="0083C1"/>
                </a:solidFill>
              </a:rPr>
              <a:t>Снижение прямых выбросов</a:t>
            </a:r>
            <a:endParaRPr lang="ru" sz="2200" dirty="0">
              <a:solidFill>
                <a:srgbClr val="0083C1"/>
              </a:solidFill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xmlns="" id="{39F13E91-D2DD-42ED-9E7D-99F9AE328E61}"/>
              </a:ext>
            </a:extLst>
          </p:cNvPr>
          <p:cNvSpPr txBox="1">
            <a:spLocks/>
          </p:cNvSpPr>
          <p:nvPr/>
        </p:nvSpPr>
        <p:spPr>
          <a:xfrm>
            <a:off x="250878" y="2618072"/>
            <a:ext cx="6073725" cy="1222413"/>
          </a:xfrm>
          <a:prstGeom prst="rect">
            <a:avLst/>
          </a:prstGeom>
          <a:ln w="19050">
            <a:noFill/>
            <a:prstDash val="sysDash"/>
          </a:ln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5A5B5F"/>
              </a:buClr>
              <a:buSzPct val="50000"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Апрель 2018: </a:t>
            </a:r>
            <a:r>
              <a:rPr lang="ru-RU" kern="0" dirty="0">
                <a:solidFill>
                  <a:srgbClr val="0083C1"/>
                </a:solidFill>
              </a:rPr>
              <a:t>полный модельный ряд винтовых </a:t>
            </a:r>
            <a:r>
              <a:rPr lang="ru-RU" b="1" u="sng" kern="0" dirty="0" err="1">
                <a:solidFill>
                  <a:srgbClr val="0083C1"/>
                </a:solidFill>
              </a:rPr>
              <a:t>чиллеров</a:t>
            </a:r>
            <a:r>
              <a:rPr lang="ru-RU" kern="0" dirty="0">
                <a:solidFill>
                  <a:srgbClr val="0083C1"/>
                </a:solidFill>
              </a:rPr>
              <a:t> с водяным и воздушным охлаждением на хладагенте </a:t>
            </a:r>
            <a:r>
              <a:rPr lang="ru-RU" b="1" u="sng" kern="0" dirty="0">
                <a:solidFill>
                  <a:srgbClr val="0083C1"/>
                </a:solidFill>
              </a:rPr>
              <a:t>R-1234ze(E)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827C3C5B-6776-4171-92FC-CD892A69EE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6267" y="4084321"/>
            <a:ext cx="2231464" cy="273701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77401B23-0926-4574-B2BB-DBC71A71823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761" t="19281" r="7761" b="17361"/>
          <a:stretch/>
        </p:blipFill>
        <p:spPr>
          <a:xfrm>
            <a:off x="528158" y="3858179"/>
            <a:ext cx="2895599" cy="2895599"/>
          </a:xfrm>
          <a:prstGeom prst="rect">
            <a:avLst/>
          </a:prstGeom>
        </p:spPr>
      </p:pic>
      <p:sp>
        <p:nvSpPr>
          <p:cNvPr id="15" name="Rettangolo 19">
            <a:extLst>
              <a:ext uri="{FF2B5EF4-FFF2-40B4-BE49-F238E27FC236}">
                <a16:creationId xmlns:a16="http://schemas.microsoft.com/office/drawing/2014/main" xmlns="" id="{A4606539-6D8B-45E5-B09D-ABF0BFD2A2A5}"/>
              </a:ext>
            </a:extLst>
          </p:cNvPr>
          <p:cNvSpPr/>
          <p:nvPr/>
        </p:nvSpPr>
        <p:spPr>
          <a:xfrm>
            <a:off x="2119679" y="1935965"/>
            <a:ext cx="49046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История лидерства с новыми хладагентами</a:t>
            </a:r>
            <a:endParaRPr lang="ru" dirty="0">
              <a:solidFill>
                <a:srgbClr val="0083C1"/>
              </a:solidFill>
            </a:endParaRPr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xmlns="" id="{FAA9A99D-DB79-4737-99B8-F2E6890DF218}"/>
              </a:ext>
            </a:extLst>
          </p:cNvPr>
          <p:cNvSpPr/>
          <p:nvPr/>
        </p:nvSpPr>
        <p:spPr>
          <a:xfrm>
            <a:off x="6034353" y="3739023"/>
            <a:ext cx="2620385" cy="914400"/>
          </a:xfrm>
          <a:prstGeom prst="roundRect">
            <a:avLst/>
          </a:prstGeom>
          <a:noFill/>
          <a:ln>
            <a:solidFill>
              <a:srgbClr val="008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>
                <a:solidFill>
                  <a:srgbClr val="0083C1"/>
                </a:solidFill>
              </a:rPr>
              <a:t>R-1234ze</a:t>
            </a:r>
          </a:p>
        </p:txBody>
      </p:sp>
    </p:spTree>
    <p:extLst>
      <p:ext uri="{BB962C8B-B14F-4D97-AF65-F5344CB8AC3E}">
        <p14:creationId xmlns:p14="http://schemas.microsoft.com/office/powerpoint/2010/main" val="39041965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>
                <a:solidFill>
                  <a:srgbClr val="0083C1"/>
                </a:solidFill>
              </a:rPr>
              <a:pPr/>
              <a:t>11</a:t>
            </a:fld>
            <a:endParaRPr lang="ru">
              <a:solidFill>
                <a:srgbClr val="0083C1"/>
              </a:solidFill>
            </a:endParaRPr>
          </a:p>
        </p:txBody>
      </p:sp>
      <p:sp>
        <p:nvSpPr>
          <p:cNvPr id="18" name="Rectangle 9"/>
          <p:cNvSpPr/>
          <p:nvPr/>
        </p:nvSpPr>
        <p:spPr>
          <a:xfrm>
            <a:off x="173972" y="1397006"/>
            <a:ext cx="8785546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4400">
                <a:solidFill>
                  <a:srgbClr val="FFFFFF"/>
                </a:solidFill>
              </a:rPr>
              <a:t>ПРОЕКТ ЗЕЛЕНОГО СТРОИТЕЛЬСТВА</a:t>
            </a:r>
          </a:p>
        </p:txBody>
      </p:sp>
      <p:sp>
        <p:nvSpPr>
          <p:cNvPr id="6" name="Rectangle 9"/>
          <p:cNvSpPr/>
          <p:nvPr/>
        </p:nvSpPr>
        <p:spPr>
          <a:xfrm>
            <a:off x="1340596" y="1600207"/>
            <a:ext cx="6757106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4400">
                <a:solidFill>
                  <a:srgbClr val="FFFFFF"/>
                </a:solidFill>
              </a:rPr>
              <a:t>ЭФФЕКТИВНОСТЬ ЧИЛЛЕРА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xmlns="" id="{F852482E-B6FA-41E6-9650-9316F4D03A85}"/>
              </a:ext>
            </a:extLst>
          </p:cNvPr>
          <p:cNvGrpSpPr/>
          <p:nvPr/>
        </p:nvGrpSpPr>
        <p:grpSpPr>
          <a:xfrm>
            <a:off x="-457200" y="-431800"/>
            <a:ext cx="10058400" cy="7518400"/>
            <a:chOff x="39688" y="163512"/>
            <a:chExt cx="8897938" cy="4806951"/>
          </a:xfrm>
        </p:grpSpPr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xmlns="" id="{F3994537-3673-4407-94C6-06F0D85367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8" y="163512"/>
              <a:ext cx="8897938" cy="4806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xmlns="" id="{97C1339F-410C-41D4-B64A-41822AE8F9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8" y="203200"/>
              <a:ext cx="8897938" cy="2520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9">
            <a:extLst>
              <a:ext uri="{FF2B5EF4-FFF2-40B4-BE49-F238E27FC236}">
                <a16:creationId xmlns:a16="http://schemas.microsoft.com/office/drawing/2014/main" xmlns="" id="{CD2F8BC3-75F4-4DE7-A5D3-0442C9B448E9}"/>
              </a:ext>
            </a:extLst>
          </p:cNvPr>
          <p:cNvSpPr/>
          <p:nvPr/>
        </p:nvSpPr>
        <p:spPr>
          <a:xfrm>
            <a:off x="2132391" y="1263245"/>
            <a:ext cx="5173531" cy="15481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4400">
                <a:solidFill>
                  <a:srgbClr val="FFFFFF"/>
                </a:solidFill>
              </a:rPr>
              <a:t>ПУТЬ ЛИДЕРСТВА</a:t>
            </a:r>
          </a:p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4400">
                <a:solidFill>
                  <a:srgbClr val="FFFFFF"/>
                </a:solidFill>
              </a:rPr>
              <a:t>…. СНОВА И СНОВА.  </a:t>
            </a:r>
          </a:p>
        </p:txBody>
      </p:sp>
    </p:spTree>
    <p:extLst>
      <p:ext uri="{BB962C8B-B14F-4D97-AF65-F5344CB8AC3E}">
        <p14:creationId xmlns:p14="http://schemas.microsoft.com/office/powerpoint/2010/main" val="26134791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>
                <a:solidFill>
                  <a:srgbClr val="0083C1"/>
                </a:solidFill>
              </a:rPr>
              <a:pPr/>
              <a:t>12</a:t>
            </a:fld>
            <a:endParaRPr lang="ru" dirty="0">
              <a:solidFill>
                <a:srgbClr val="0083C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l" rtl="0"/>
            <a:r>
              <a:rPr lang="ru-RU" b="0" i="0" u="none" baseline="0"/>
              <a:t>Новый модельный ряд чиллеров daikin r-32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83" y="1285989"/>
            <a:ext cx="3502025" cy="55335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0ED19D45-F8F0-435F-82BE-140A784D33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240" y="3221615"/>
            <a:ext cx="1663166" cy="2208684"/>
          </a:xfrm>
          <a:prstGeom prst="rect">
            <a:avLst/>
          </a:prstGeom>
        </p:spPr>
      </p:pic>
      <p:pic>
        <p:nvPicPr>
          <p:cNvPr id="10" name="Immagine 9" descr="C:\Users\giorgio.caviglia\AppData\Local\Microsoft\Windows\INetCache\Content.Word\Render 8 FAN EWAT R04.tif">
            <a:extLst>
              <a:ext uri="{FF2B5EF4-FFF2-40B4-BE49-F238E27FC236}">
                <a16:creationId xmlns:a16="http://schemas.microsoft.com/office/drawing/2014/main" xmlns="" id="{5B63D787-067B-4E79-9AA8-DC6344445963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66268" y="2232646"/>
            <a:ext cx="4211464" cy="38177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5" descr="C:\Users\Valerie\Pictures\Daikin library\picto_unique_in_market.wmf">
            <a:extLst>
              <a:ext uri="{FF2B5EF4-FFF2-40B4-BE49-F238E27FC236}">
                <a16:creationId xmlns:a16="http://schemas.microsoft.com/office/drawing/2014/main" xmlns="" id="{D0B090D5-8FA3-4E45-BAA8-9071516AC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36193"/>
            <a:ext cx="1684946" cy="157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xmlns="" id="{DDDDDB81-21A6-426B-8317-464CA432FB35}"/>
              </a:ext>
            </a:extLst>
          </p:cNvPr>
          <p:cNvSpPr/>
          <p:nvPr/>
        </p:nvSpPr>
        <p:spPr>
          <a:xfrm>
            <a:off x="866068" y="2532061"/>
            <a:ext cx="1600200" cy="914400"/>
          </a:xfrm>
          <a:prstGeom prst="roundRect">
            <a:avLst/>
          </a:prstGeom>
          <a:noFill/>
          <a:ln>
            <a:solidFill>
              <a:srgbClr val="008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>
                <a:solidFill>
                  <a:srgbClr val="0083C1"/>
                </a:solidFill>
              </a:rPr>
              <a:t>R-32</a:t>
            </a:r>
          </a:p>
        </p:txBody>
      </p:sp>
    </p:spTree>
    <p:extLst>
      <p:ext uri="{BB962C8B-B14F-4D97-AF65-F5344CB8AC3E}">
        <p14:creationId xmlns:p14="http://schemas.microsoft.com/office/powerpoint/2010/main" val="23044559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>
                <a:solidFill>
                  <a:srgbClr val="0083C1"/>
                </a:solidFill>
              </a:rPr>
              <a:pPr/>
              <a:t>13</a:t>
            </a:fld>
            <a:endParaRPr lang="ru" dirty="0">
              <a:solidFill>
                <a:srgbClr val="0083C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l" rtl="0"/>
            <a:r>
              <a:rPr lang="ru-RU" b="0" i="0" u="none" baseline="0"/>
              <a:t>Новый модельный ряд чиллеров daikin r-32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685800" y="2022764"/>
            <a:ext cx="5486400" cy="2995904"/>
          </a:xfrm>
        </p:spPr>
        <p:txBody>
          <a:bodyPr>
            <a:noAutofit/>
          </a:bodyPr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endParaRPr lang="ru" sz="1600" dirty="0">
              <a:solidFill>
                <a:srgbClr val="FF0000"/>
              </a:solidFill>
            </a:endParaRPr>
          </a:p>
          <a:p>
            <a:pPr algn="l" rtl="0">
              <a:spcBef>
                <a:spcPts val="0"/>
              </a:spcBef>
            </a:pPr>
            <a:r>
              <a:rPr lang="ru-RU" sz="1600" b="0" i="0" u="none" baseline="0" dirty="0" err="1">
                <a:solidFill>
                  <a:srgbClr val="7F7F7F"/>
                </a:solidFill>
              </a:rPr>
              <a:t>Daikin</a:t>
            </a:r>
            <a:r>
              <a:rPr lang="ru-RU" sz="1600" b="0" i="0" u="none" baseline="0" dirty="0">
                <a:solidFill>
                  <a:srgbClr val="7F7F7F"/>
                </a:solidFill>
              </a:rPr>
              <a:t> — первая в мире компания, выпустившая </a:t>
            </a:r>
            <a:r>
              <a:rPr lang="ru-RU" sz="1600" b="0" i="0" u="none" baseline="0" dirty="0" err="1">
                <a:solidFill>
                  <a:srgbClr val="7F7F7F"/>
                </a:solidFill>
              </a:rPr>
              <a:t>чиллер</a:t>
            </a:r>
            <a:r>
              <a:rPr lang="ru-RU" sz="1600" b="0" i="0" u="none" baseline="0" dirty="0">
                <a:solidFill>
                  <a:srgbClr val="7F7F7F"/>
                </a:solidFill>
              </a:rPr>
              <a:t> с воздушным охлаждением, который работает на хладагенте R-32.</a:t>
            </a:r>
          </a:p>
          <a:p>
            <a:pPr algn="l" rtl="0">
              <a:spcBef>
                <a:spcPts val="0"/>
              </a:spcBef>
            </a:pPr>
            <a:endParaRPr lang="ru" sz="1600" dirty="0">
              <a:solidFill>
                <a:srgbClr val="7F7F7F"/>
              </a:solidFill>
            </a:endParaRPr>
          </a:p>
          <a:p>
            <a:pPr algn="l" rtl="0">
              <a:spcBef>
                <a:spcPts val="0"/>
              </a:spcBef>
            </a:pPr>
            <a:r>
              <a:rPr lang="ru-RU" sz="1600" b="0" i="0" u="none" baseline="0" dirty="0">
                <a:solidFill>
                  <a:srgbClr val="7F7F7F"/>
                </a:solidFill>
              </a:rPr>
              <a:t>Потенциал глобального потепления у хладагента R-32 составляет 675, </a:t>
            </a:r>
            <a:r>
              <a:rPr lang="ru-RU" sz="1600" dirty="0" smtClean="0">
                <a:solidFill>
                  <a:srgbClr val="7F7F7F"/>
                </a:solidFill>
              </a:rPr>
              <a:t>в три раза ниже чем у </a:t>
            </a:r>
            <a:r>
              <a:rPr lang="ru-RU" sz="1600" b="0" i="0" u="none" baseline="0" dirty="0" smtClean="0">
                <a:solidFill>
                  <a:srgbClr val="7F7F7F"/>
                </a:solidFill>
              </a:rPr>
              <a:t>популярного </a:t>
            </a:r>
            <a:r>
              <a:rPr lang="ru-RU" sz="1600" b="0" i="0" u="none" baseline="0" dirty="0">
                <a:solidFill>
                  <a:srgbClr val="7F7F7F"/>
                </a:solidFill>
              </a:rPr>
              <a:t>хладагента R-410A.</a:t>
            </a:r>
            <a:endParaRPr lang="ru" sz="1600" dirty="0">
              <a:solidFill>
                <a:srgbClr val="7F7F7F"/>
              </a:solidFill>
            </a:endParaRPr>
          </a:p>
          <a:p>
            <a:pPr algn="l" rtl="0">
              <a:spcBef>
                <a:spcPts val="0"/>
              </a:spcBef>
            </a:pPr>
            <a:endParaRPr lang="ru" sz="1600" dirty="0">
              <a:solidFill>
                <a:srgbClr val="0083C1"/>
              </a:solidFill>
            </a:endParaRPr>
          </a:p>
          <a:p>
            <a:pPr algn="l" rtl="0">
              <a:spcBef>
                <a:spcPts val="0"/>
              </a:spcBef>
            </a:pPr>
            <a:r>
              <a:rPr lang="ru-RU" sz="1600" b="0" i="0" u="none" baseline="0" dirty="0">
                <a:solidFill>
                  <a:srgbClr val="0083C1"/>
                </a:solidFill>
              </a:rPr>
              <a:t>Хладагент R-32 легко </a:t>
            </a:r>
            <a:r>
              <a:rPr lang="ru-RU" sz="1600" dirty="0" smtClean="0">
                <a:solidFill>
                  <a:srgbClr val="0083C1"/>
                </a:solidFill>
              </a:rPr>
              <a:t>перерабатывать </a:t>
            </a:r>
            <a:r>
              <a:rPr lang="ru-RU" sz="1600" b="0" i="0" u="none" baseline="0" dirty="0" smtClean="0">
                <a:solidFill>
                  <a:srgbClr val="0083C1"/>
                </a:solidFill>
              </a:rPr>
              <a:t> </a:t>
            </a:r>
            <a:r>
              <a:rPr lang="ru-RU" sz="1600" b="0" i="0" u="none" baseline="0" dirty="0">
                <a:solidFill>
                  <a:srgbClr val="0083C1"/>
                </a:solidFill>
              </a:rPr>
              <a:t>и использовать повторно. Это идеальное решение на пути к достижению целей Европейского регламента по фторсодержащим газам.</a:t>
            </a:r>
          </a:p>
          <a:p>
            <a:pPr algn="l" rtl="0">
              <a:spcBef>
                <a:spcPts val="0"/>
              </a:spcBef>
            </a:pPr>
            <a:endParaRPr lang="ru" sz="1600" dirty="0">
              <a:solidFill>
                <a:srgbClr val="7F7F7F"/>
              </a:solidFill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ru" sz="1600" dirty="0">
              <a:solidFill>
                <a:srgbClr val="FF0000"/>
              </a:solidFill>
            </a:endParaRPr>
          </a:p>
          <a:p>
            <a:endParaRPr lang="ru" sz="1600" dirty="0">
              <a:solidFill>
                <a:srgbClr val="FF000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83" y="1285989"/>
            <a:ext cx="3502025" cy="55335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0ED19D45-F8F0-435F-82BE-140A784D33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899" y="2616203"/>
            <a:ext cx="1663166" cy="220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264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911" y="1265017"/>
            <a:ext cx="3502025" cy="553351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" dirty="0">
              <a:solidFill>
                <a:srgbClr val="7F7F7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>
                <a:solidFill>
                  <a:srgbClr val="0083C1"/>
                </a:solidFill>
              </a:rPr>
              <a:pPr/>
              <a:t>14</a:t>
            </a:fld>
            <a:endParaRPr lang="ru" dirty="0">
              <a:solidFill>
                <a:srgbClr val="0083C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l" rtl="0"/>
            <a:r>
              <a:rPr lang="ru-RU" b="0" i="0" u="none" baseline="0"/>
              <a:t>Новый модельный ряд чиллеров daikin r-32</a:t>
            </a:r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419100" y="1265012"/>
            <a:ext cx="4702174" cy="40639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rgbClr val="0083C1"/>
                </a:solidFill>
              </a:rPr>
              <a:t>Основные характеристики</a:t>
            </a:r>
          </a:p>
          <a:p>
            <a:pPr>
              <a:spcBef>
                <a:spcPct val="0"/>
              </a:spcBef>
            </a:pPr>
            <a:endParaRPr lang="ru" sz="1600" dirty="0">
              <a:solidFill>
                <a:srgbClr val="FFFFFF">
                  <a:lumMod val="50000"/>
                </a:srgbClr>
              </a:solidFill>
            </a:endParaRPr>
          </a:p>
          <a:p>
            <a:pPr>
              <a:spcBef>
                <a:spcPct val="0"/>
              </a:spcBef>
            </a:pPr>
            <a:r>
              <a:rPr lang="ru-RU" sz="1600" dirty="0">
                <a:solidFill>
                  <a:srgbClr val="FFFFFF">
                    <a:lumMod val="50000"/>
                  </a:srgbClr>
                </a:solidFill>
              </a:rPr>
              <a:t>Хладагент R32 с низким коэффициентом глобального потепления: </a:t>
            </a:r>
            <a:r>
              <a:rPr lang="ru-RU" sz="1600" dirty="0">
                <a:solidFill>
                  <a:srgbClr val="0070C0"/>
                </a:solidFill>
              </a:rPr>
              <a:t>первые на рынке!</a:t>
            </a:r>
          </a:p>
          <a:p>
            <a:pPr>
              <a:spcBef>
                <a:spcPct val="0"/>
              </a:spcBef>
            </a:pPr>
            <a:endParaRPr lang="ru" sz="1600" dirty="0">
              <a:solidFill>
                <a:srgbClr val="FFFFFF">
                  <a:lumMod val="50000"/>
                </a:srgbClr>
              </a:solidFill>
            </a:endParaRPr>
          </a:p>
          <a:p>
            <a:pPr>
              <a:spcBef>
                <a:spcPct val="0"/>
              </a:spcBef>
            </a:pPr>
            <a:r>
              <a:rPr lang="ru-RU" sz="1600" dirty="0">
                <a:solidFill>
                  <a:srgbClr val="FFFFFF">
                    <a:lumMod val="50000"/>
                  </a:srgbClr>
                </a:solidFill>
              </a:rPr>
              <a:t>Широкий диапазон производительности: </a:t>
            </a:r>
            <a:r>
              <a:rPr lang="ru-RU" sz="1600" dirty="0">
                <a:solidFill>
                  <a:srgbClr val="0083C3"/>
                </a:solidFill>
              </a:rPr>
              <a:t>80 – 700 кВт.</a:t>
            </a:r>
          </a:p>
          <a:p>
            <a:pPr>
              <a:spcBef>
                <a:spcPct val="0"/>
              </a:spcBef>
            </a:pPr>
            <a:endParaRPr lang="ru" sz="1600" dirty="0">
              <a:solidFill>
                <a:srgbClr val="FFFFFF">
                  <a:lumMod val="50000"/>
                </a:srgbClr>
              </a:solidFill>
            </a:endParaRPr>
          </a:p>
          <a:p>
            <a:pPr>
              <a:spcBef>
                <a:spcPct val="0"/>
              </a:spcBef>
            </a:pPr>
            <a:r>
              <a:rPr lang="ru-RU" sz="1600" dirty="0">
                <a:solidFill>
                  <a:srgbClr val="FFFFFF">
                    <a:lumMod val="50000"/>
                  </a:srgbClr>
                </a:solidFill>
              </a:rPr>
              <a:t>НОВИНКА </a:t>
            </a:r>
            <a:r>
              <a:rPr lang="ru-RU" sz="1600" dirty="0" smtClean="0">
                <a:solidFill>
                  <a:srgbClr val="0083C3"/>
                </a:solidFill>
              </a:rPr>
              <a:t>Микроканальные конденсаторы</a:t>
            </a:r>
            <a:endParaRPr lang="ru-RU" sz="1600" dirty="0">
              <a:solidFill>
                <a:srgbClr val="0083C3"/>
              </a:solidFill>
            </a:endParaRPr>
          </a:p>
          <a:p>
            <a:pPr>
              <a:spcBef>
                <a:spcPct val="0"/>
              </a:spcBef>
            </a:pPr>
            <a:endParaRPr lang="ru" sz="1600" dirty="0">
              <a:solidFill>
                <a:srgbClr val="FFFFFF">
                  <a:lumMod val="50000"/>
                </a:srgbClr>
              </a:solidFill>
            </a:endParaRPr>
          </a:p>
          <a:p>
            <a:pPr>
              <a:spcBef>
                <a:spcPct val="0"/>
              </a:spcBef>
            </a:pPr>
            <a:r>
              <a:rPr lang="ru-RU" sz="1600" dirty="0" err="1">
                <a:solidFill>
                  <a:srgbClr val="FFFFFF">
                    <a:lumMod val="50000"/>
                  </a:srgbClr>
                </a:solidFill>
              </a:rPr>
              <a:t>Silver</a:t>
            </a:r>
            <a:r>
              <a:rPr lang="ru-RU" sz="1600" dirty="0">
                <a:solidFill>
                  <a:srgbClr val="FFFFFF">
                    <a:lumMod val="50000"/>
                  </a:srgbClr>
                </a:solidFill>
              </a:rPr>
              <a:t> и </a:t>
            </a:r>
            <a:r>
              <a:rPr lang="ru-RU" sz="1600" dirty="0" err="1">
                <a:solidFill>
                  <a:srgbClr val="FFFFFF">
                    <a:lumMod val="50000"/>
                  </a:srgbClr>
                </a:solidFill>
              </a:rPr>
              <a:t>Gold</a:t>
            </a:r>
            <a:r>
              <a:rPr lang="ru-RU" sz="1600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ru-RU" sz="1600" dirty="0">
                <a:solidFill>
                  <a:srgbClr val="0083C3"/>
                </a:solidFill>
              </a:rPr>
              <a:t>2 варианта эффективности</a:t>
            </a:r>
            <a:r>
              <a:rPr lang="ru-RU" sz="1600" dirty="0">
                <a:solidFill>
                  <a:srgbClr val="FFFFFF">
                    <a:lumMod val="50000"/>
                  </a:srgbClr>
                </a:solidFill>
              </a:rPr>
              <a:t>.</a:t>
            </a:r>
          </a:p>
          <a:p>
            <a:pPr>
              <a:spcBef>
                <a:spcPct val="0"/>
              </a:spcBef>
            </a:pPr>
            <a:endParaRPr lang="ru" sz="1600" dirty="0">
              <a:solidFill>
                <a:srgbClr val="FFFFFF">
                  <a:lumMod val="50000"/>
                </a:srgbClr>
              </a:solidFill>
            </a:endParaRPr>
          </a:p>
          <a:p>
            <a:pPr>
              <a:spcBef>
                <a:spcPct val="0"/>
              </a:spcBef>
            </a:pPr>
            <a:r>
              <a:rPr lang="ru-RU" sz="1600" dirty="0">
                <a:solidFill>
                  <a:srgbClr val="FFFFFF">
                    <a:lumMod val="50000"/>
                  </a:srgbClr>
                </a:solidFill>
              </a:rPr>
              <a:t>Три </a:t>
            </a:r>
            <a:r>
              <a:rPr lang="ru-RU" sz="1600" dirty="0">
                <a:solidFill>
                  <a:srgbClr val="0083C3"/>
                </a:solidFill>
              </a:rPr>
              <a:t>акустические конфигурации</a:t>
            </a:r>
            <a:r>
              <a:rPr lang="ru-RU" sz="1600" dirty="0">
                <a:solidFill>
                  <a:srgbClr val="FFFFFF">
                    <a:lumMod val="50000"/>
                  </a:srgbClr>
                </a:solidFill>
              </a:rPr>
              <a:t>.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ru" sz="1600" dirty="0">
              <a:solidFill>
                <a:srgbClr val="FFFFFF">
                  <a:lumMod val="50000"/>
                </a:srgbClr>
              </a:solidFill>
            </a:endParaRPr>
          </a:p>
          <a:p>
            <a:pPr>
              <a:spcBef>
                <a:spcPts val="0"/>
              </a:spcBef>
            </a:pPr>
            <a:endParaRPr lang="ru" sz="1400" dirty="0">
              <a:solidFill>
                <a:srgbClr val="7F7F7F"/>
              </a:solidFill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525" y="33004"/>
            <a:ext cx="836402" cy="1110743"/>
          </a:xfrm>
          <a:prstGeom prst="rect">
            <a:avLst/>
          </a:prstGeom>
        </p:spPr>
      </p:pic>
      <p:pic>
        <p:nvPicPr>
          <p:cNvPr id="12" name="Immagine 11" descr="C:\Users\giorgio.caviglia\AppData\Local\Microsoft\Windows\INetCache\Content.Word\Render 8 FAN EWAT R04.tif">
            <a:extLst>
              <a:ext uri="{FF2B5EF4-FFF2-40B4-BE49-F238E27FC236}">
                <a16:creationId xmlns:a16="http://schemas.microsoft.com/office/drawing/2014/main" xmlns="" id="{3B29C915-7CBA-4047-82A9-D43137A818D0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47190" y="2083819"/>
            <a:ext cx="4211464" cy="38177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830740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911" y="1265017"/>
            <a:ext cx="3502025" cy="553351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" dirty="0">
              <a:solidFill>
                <a:srgbClr val="7F7F7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>
                <a:solidFill>
                  <a:srgbClr val="0083C1"/>
                </a:solidFill>
              </a:rPr>
              <a:pPr/>
              <a:t>15</a:t>
            </a:fld>
            <a:endParaRPr lang="ru" dirty="0">
              <a:solidFill>
                <a:srgbClr val="0083C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l" rtl="0"/>
            <a:r>
              <a:rPr lang="ru-RU" b="0" i="0" u="none" baseline="0"/>
              <a:t>Новый модельный ряд чиллеров daikin r-32</a:t>
            </a:r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936626" y="1295404"/>
            <a:ext cx="4010564" cy="40639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0083C1"/>
                </a:solidFill>
              </a:rPr>
              <a:t>Основные характеристики</a:t>
            </a:r>
          </a:p>
          <a:p>
            <a:pPr>
              <a:spcBef>
                <a:spcPct val="0"/>
              </a:spcBef>
            </a:pPr>
            <a:endParaRPr lang="ru" dirty="0">
              <a:solidFill>
                <a:srgbClr val="FFFFFF">
                  <a:lumMod val="50000"/>
                </a:srgbClr>
              </a:solidFill>
            </a:endParaRPr>
          </a:p>
          <a:p>
            <a:pPr>
              <a:spcBef>
                <a:spcPct val="0"/>
              </a:spcBef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Максимальная эффективность:</a:t>
            </a:r>
          </a:p>
          <a:p>
            <a:pPr>
              <a:spcBef>
                <a:spcPct val="0"/>
              </a:spcBef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Сезонная эффективность </a:t>
            </a:r>
            <a:r>
              <a:rPr lang="ru-RU" dirty="0">
                <a:solidFill>
                  <a:srgbClr val="0083C3"/>
                </a:solidFill>
              </a:rPr>
              <a:t>SEER до 4,7</a:t>
            </a:r>
          </a:p>
          <a:p>
            <a:pPr>
              <a:spcBef>
                <a:spcPct val="0"/>
              </a:spcBef>
            </a:pPr>
            <a:endParaRPr lang="ru" dirty="0">
              <a:solidFill>
                <a:srgbClr val="FFFFFF">
                  <a:lumMod val="50000"/>
                </a:srgbClr>
              </a:solidFill>
            </a:endParaRPr>
          </a:p>
          <a:p>
            <a:pPr>
              <a:spcBef>
                <a:spcPct val="0"/>
              </a:spcBef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Выдержат проверку временем:</a:t>
            </a:r>
          </a:p>
          <a:p>
            <a:pPr>
              <a:spcBef>
                <a:spcPct val="0"/>
              </a:spcBef>
            </a:pPr>
            <a:r>
              <a:rPr lang="ru-RU" dirty="0">
                <a:solidFill>
                  <a:srgbClr val="0083C3"/>
                </a:solidFill>
              </a:rPr>
              <a:t>Обгоняет требования </a:t>
            </a:r>
            <a:r>
              <a:rPr lang="ru-RU" dirty="0" err="1">
                <a:solidFill>
                  <a:srgbClr val="0083C3"/>
                </a:solidFill>
              </a:rPr>
              <a:t>Ecodesign</a:t>
            </a:r>
            <a:r>
              <a:rPr lang="ru-RU" dirty="0">
                <a:solidFill>
                  <a:srgbClr val="0083C3"/>
                </a:solidFill>
              </a:rPr>
              <a:t> </a:t>
            </a: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2021!</a:t>
            </a:r>
          </a:p>
          <a:p>
            <a:pPr>
              <a:spcBef>
                <a:spcPts val="0"/>
              </a:spcBef>
            </a:pPr>
            <a:endParaRPr lang="ru" sz="1600" dirty="0">
              <a:solidFill>
                <a:srgbClr val="7F7F7F"/>
              </a:solidFill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33004"/>
            <a:ext cx="1072543" cy="1110743"/>
          </a:xfrm>
          <a:prstGeom prst="rect">
            <a:avLst/>
          </a:prstGeom>
        </p:spPr>
      </p:pic>
      <p:pic>
        <p:nvPicPr>
          <p:cNvPr id="12" name="Immagine 11" descr="C:\Users\giorgio.caviglia\AppData\Local\Microsoft\Windows\INetCache\Content.Word\Render 8 FAN EWAT R04.tif">
            <a:extLst>
              <a:ext uri="{FF2B5EF4-FFF2-40B4-BE49-F238E27FC236}">
                <a16:creationId xmlns:a16="http://schemas.microsoft.com/office/drawing/2014/main" xmlns="" id="{3B29C915-7CBA-4047-82A9-D43137A818D0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47190" y="2083819"/>
            <a:ext cx="4211464" cy="38177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760892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" dirty="0">
              <a:solidFill>
                <a:srgbClr val="7F7F7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>
                <a:solidFill>
                  <a:srgbClr val="0083C1"/>
                </a:solidFill>
              </a:rPr>
              <a:pPr/>
              <a:t>16</a:t>
            </a:fld>
            <a:endParaRPr lang="ru" dirty="0">
              <a:solidFill>
                <a:srgbClr val="0083C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l" rtl="0"/>
            <a:r>
              <a:rPr lang="ru-RU" b="0" i="0" u="none" baseline="0"/>
              <a:t>Новый модельный ряд чиллеров daikin r-32</a:t>
            </a:r>
          </a:p>
        </p:txBody>
      </p:sp>
      <p:sp>
        <p:nvSpPr>
          <p:cNvPr id="17" name="Content Placeholder 4"/>
          <p:cNvSpPr txBox="1">
            <a:spLocks/>
          </p:cNvSpPr>
          <p:nvPr/>
        </p:nvSpPr>
        <p:spPr>
          <a:xfrm>
            <a:off x="936627" y="1295404"/>
            <a:ext cx="4168774" cy="27431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FFFFFF">
                    <a:lumMod val="50000"/>
                  </a:srgbClr>
                </a:solidFill>
              </a:rPr>
              <a:t>Микроканальные конденсаторы и R-32 </a:t>
            </a:r>
            <a:r>
              <a:rPr lang="ru-RU" dirty="0">
                <a:solidFill>
                  <a:srgbClr val="0083C1"/>
                </a:solidFill>
              </a:rPr>
              <a:t>для более низкого воздействия на окружающую среду:</a:t>
            </a:r>
          </a:p>
          <a:p>
            <a:endParaRPr lang="ru" dirty="0">
              <a:solidFill>
                <a:srgbClr val="0083C1"/>
              </a:solidFill>
            </a:endParaRPr>
          </a:p>
          <a:p>
            <a:r>
              <a:rPr lang="ru-RU" dirty="0" smtClean="0">
                <a:solidFill>
                  <a:srgbClr val="FFFFFF">
                    <a:lumMod val="50000"/>
                  </a:srgbClr>
                </a:solidFill>
              </a:rPr>
              <a:t>Это сочетание снижает </a:t>
            </a: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объем заправки на </a:t>
            </a:r>
            <a:r>
              <a:rPr lang="ru-RU" dirty="0">
                <a:solidFill>
                  <a:srgbClr val="0083C1"/>
                </a:solidFill>
              </a:rPr>
              <a:t>68% </a:t>
            </a: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(*) по сравнению с предыдущим поколением R-410A.</a:t>
            </a:r>
          </a:p>
          <a:p>
            <a:endParaRPr lang="ru" dirty="0">
              <a:solidFill>
                <a:srgbClr val="FFFFFF">
                  <a:lumMod val="50000"/>
                </a:srgbClr>
              </a:solidFill>
            </a:endParaRPr>
          </a:p>
          <a:p>
            <a:endParaRPr lang="ru" dirty="0">
              <a:solidFill>
                <a:srgbClr val="FFFFFF">
                  <a:lumMod val="50000"/>
                </a:srgbClr>
              </a:solidFill>
            </a:endParaRPr>
          </a:p>
          <a:p>
            <a:endParaRPr lang="ru" dirty="0">
              <a:solidFill>
                <a:srgbClr val="FFFFFF">
                  <a:lumMod val="50000"/>
                </a:srgbClr>
              </a:solidFill>
            </a:endParaRPr>
          </a:p>
          <a:p>
            <a:pPr>
              <a:spcBef>
                <a:spcPct val="0"/>
              </a:spcBef>
            </a:pPr>
            <a:endParaRPr lang="ru" dirty="0">
              <a:solidFill>
                <a:srgbClr val="FFFFFF">
                  <a:lumMod val="50000"/>
                </a:srgbClr>
              </a:solidFill>
            </a:endParaRPr>
          </a:p>
          <a:p>
            <a:pPr>
              <a:spcBef>
                <a:spcPts val="0"/>
              </a:spcBef>
            </a:pPr>
            <a:endParaRPr lang="ru" sz="1600" dirty="0">
              <a:solidFill>
                <a:srgbClr val="7F7F7F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525" y="33004"/>
            <a:ext cx="836402" cy="111074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18145C8D-805D-49DE-94C6-2BCE86534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8911" y="1265017"/>
            <a:ext cx="3502025" cy="553351"/>
          </a:xfrm>
          <a:prstGeom prst="rect">
            <a:avLst/>
          </a:prstGeom>
        </p:spPr>
      </p:pic>
      <p:pic>
        <p:nvPicPr>
          <p:cNvPr id="11" name="Immagine 10" descr="C:\Users\giorgio.caviglia\AppData\Local\Microsoft\Windows\INetCache\Content.Word\Render 8 FAN EWAT R04.tif">
            <a:extLst>
              <a:ext uri="{FF2B5EF4-FFF2-40B4-BE49-F238E27FC236}">
                <a16:creationId xmlns:a16="http://schemas.microsoft.com/office/drawing/2014/main" xmlns="" id="{D9794207-868E-4EEF-B85C-C2A12F37FAAE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47190" y="2083819"/>
            <a:ext cx="4211464" cy="38177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C5A5CE78-9311-4FA9-986D-19D9F63F6D2B}"/>
              </a:ext>
            </a:extLst>
          </p:cNvPr>
          <p:cNvSpPr txBox="1">
            <a:spLocks/>
          </p:cNvSpPr>
          <p:nvPr/>
        </p:nvSpPr>
        <p:spPr>
          <a:xfrm>
            <a:off x="377512" y="6024648"/>
            <a:ext cx="8388983" cy="8380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>
                <a:solidFill>
                  <a:srgbClr val="FFFFFF">
                    <a:lumMod val="50000"/>
                  </a:srgbClr>
                </a:solidFill>
              </a:rPr>
              <a:t>(*) измерялось в эквивалентных тоннах CO</a:t>
            </a:r>
            <a:r>
              <a:rPr lang="ru-RU" sz="1200" baseline="-25000">
                <a:solidFill>
                  <a:srgbClr val="FFFFFF">
                    <a:lumMod val="50000"/>
                  </a:srgbClr>
                </a:solidFill>
              </a:rPr>
              <a:t>2</a:t>
            </a:r>
            <a:r>
              <a:rPr lang="ru-RU" sz="1200">
                <a:solidFill>
                  <a:srgbClr val="FFFFFF">
                    <a:lumMod val="50000"/>
                  </a:srgbClr>
                </a:solidFill>
              </a:rPr>
              <a:t>.</a:t>
            </a:r>
            <a:endParaRPr lang="ru" sz="1200" dirty="0">
              <a:solidFill>
                <a:srgbClr val="0083C1"/>
              </a:solidFill>
            </a:endParaRPr>
          </a:p>
          <a:p>
            <a:endParaRPr lang="ru" dirty="0">
              <a:solidFill>
                <a:srgbClr val="FF0000"/>
              </a:solidFill>
            </a:endParaRPr>
          </a:p>
          <a:p>
            <a:endParaRPr lang="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342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" dirty="0">
              <a:solidFill>
                <a:srgbClr val="7F7F7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>
                <a:solidFill>
                  <a:srgbClr val="0083C1"/>
                </a:solidFill>
              </a:rPr>
              <a:pPr/>
              <a:t>17</a:t>
            </a:fld>
            <a:endParaRPr lang="ru" dirty="0">
              <a:solidFill>
                <a:srgbClr val="0083C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28601" y="193006"/>
            <a:ext cx="3124200" cy="1048508"/>
          </a:xfrm>
        </p:spPr>
        <p:txBody>
          <a:bodyPr/>
          <a:lstStyle/>
          <a:p>
            <a:pPr algn="l" rtl="0"/>
            <a:r>
              <a:rPr lang="ru-RU" b="0" i="0" u="none" baseline="0" dirty="0"/>
              <a:t>Новый модельный ряд </a:t>
            </a:r>
            <a:r>
              <a:rPr lang="ru-RU" b="0" i="0" u="none" baseline="0" dirty="0" err="1"/>
              <a:t>чиллеров</a:t>
            </a:r>
            <a:r>
              <a:rPr lang="ru-RU" b="0" i="0" u="none" baseline="0" dirty="0"/>
              <a:t> </a:t>
            </a:r>
            <a:r>
              <a:rPr lang="ru-RU" b="0" i="0" u="none" baseline="0" dirty="0" err="1"/>
              <a:t>daikin</a:t>
            </a:r>
            <a:r>
              <a:rPr lang="ru-RU" b="0" i="0" u="none" baseline="0" dirty="0"/>
              <a:t> r-32</a:t>
            </a: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922" y="184661"/>
            <a:ext cx="836402" cy="1110743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xmlns="" id="{FC0E6BA0-C260-4923-8BE4-B271FF698754}"/>
              </a:ext>
            </a:extLst>
          </p:cNvPr>
          <p:cNvSpPr txBox="1">
            <a:spLocks/>
          </p:cNvSpPr>
          <p:nvPr/>
        </p:nvSpPr>
        <p:spPr>
          <a:xfrm>
            <a:off x="424988" y="5855140"/>
            <a:ext cx="8388983" cy="8380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200" dirty="0">
                <a:solidFill>
                  <a:srgbClr val="FFFFFF">
                    <a:lumMod val="50000"/>
                  </a:srgbClr>
                </a:solidFill>
              </a:rPr>
              <a:t>(*) Референтный агрегат EWAT500B-XS сравнивают с </a:t>
            </a:r>
            <a:r>
              <a:rPr lang="ru-RU" sz="1200" dirty="0" err="1">
                <a:solidFill>
                  <a:srgbClr val="FFFFFF">
                    <a:lumMod val="50000"/>
                  </a:srgbClr>
                </a:solidFill>
              </a:rPr>
              <a:t>чиллером</a:t>
            </a:r>
            <a:r>
              <a:rPr lang="ru-RU" sz="1200" dirty="0">
                <a:solidFill>
                  <a:srgbClr val="FFFFFF">
                    <a:lumMod val="50000"/>
                  </a:srgbClr>
                </a:solidFill>
              </a:rPr>
              <a:t> на R410a с таким же объемом заправки. </a:t>
            </a:r>
          </a:p>
          <a:p>
            <a:pPr>
              <a:spcBef>
                <a:spcPts val="0"/>
              </a:spcBef>
            </a:pPr>
            <a:r>
              <a:rPr lang="ru-RU" sz="1200" dirty="0">
                <a:solidFill>
                  <a:srgbClr val="FFFFFF">
                    <a:lumMod val="50000"/>
                  </a:srgbClr>
                </a:solidFill>
              </a:rPr>
              <a:t>       Выброс CO2 от одного автомобиля составляет 118,5 г/км (источник — Еврокомиссия). Срок службы пассажирского автомобиля оценивают в 240 000 км.</a:t>
            </a:r>
          </a:p>
          <a:p>
            <a:pPr>
              <a:spcBef>
                <a:spcPts val="0"/>
              </a:spcBef>
            </a:pPr>
            <a:endParaRPr lang="ru" sz="1000" dirty="0">
              <a:solidFill>
                <a:srgbClr val="2D2D2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" dirty="0">
              <a:solidFill>
                <a:srgbClr val="FF0000"/>
              </a:solidFill>
            </a:endParaRPr>
          </a:p>
          <a:p>
            <a:endParaRPr lang="ru" dirty="0">
              <a:solidFill>
                <a:srgbClr val="FF0000"/>
              </a:solidFill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xmlns="" id="{3C72E2A6-E2A8-45A4-9726-9C567AF45DB3}"/>
              </a:ext>
            </a:extLst>
          </p:cNvPr>
          <p:cNvGrpSpPr/>
          <p:nvPr/>
        </p:nvGrpSpPr>
        <p:grpSpPr>
          <a:xfrm>
            <a:off x="916261" y="4480460"/>
            <a:ext cx="3772136" cy="927773"/>
            <a:chOff x="1755463" y="2600490"/>
            <a:chExt cx="4933129" cy="909993"/>
          </a:xfrm>
        </p:grpSpPr>
        <p:pic>
          <p:nvPicPr>
            <p:cNvPr id="13" name="Picture 2" descr="Risultati immagini per car">
              <a:extLst>
                <a:ext uri="{FF2B5EF4-FFF2-40B4-BE49-F238E27FC236}">
                  <a16:creationId xmlns:a16="http://schemas.microsoft.com/office/drawing/2014/main" xmlns="" id="{3080E291-0453-44C5-A606-22AE4369EB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5463" y="2600490"/>
              <a:ext cx="1320929" cy="903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Risultati immagini per car">
              <a:extLst>
                <a:ext uri="{FF2B5EF4-FFF2-40B4-BE49-F238E27FC236}">
                  <a16:creationId xmlns:a16="http://schemas.microsoft.com/office/drawing/2014/main" xmlns="" id="{86EF60F0-7C58-4EEA-AD56-065E10280E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3844" y="2606968"/>
              <a:ext cx="1320929" cy="903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Risultati immagini per car">
              <a:extLst>
                <a:ext uri="{FF2B5EF4-FFF2-40B4-BE49-F238E27FC236}">
                  <a16:creationId xmlns:a16="http://schemas.microsoft.com/office/drawing/2014/main" xmlns="" id="{AA98AD17-83E0-4604-8A45-0DE3CA0FFD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7664" y="2600490"/>
              <a:ext cx="1320928" cy="903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Risultati immagini per car">
              <a:extLst>
                <a:ext uri="{FF2B5EF4-FFF2-40B4-BE49-F238E27FC236}">
                  <a16:creationId xmlns:a16="http://schemas.microsoft.com/office/drawing/2014/main" xmlns="" id="{5E8C7E70-6D88-4BC0-804F-B2193A5E29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3157" y="2600490"/>
              <a:ext cx="1320930" cy="903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Immagine 16">
            <a:extLst>
              <a:ext uri="{FF2B5EF4-FFF2-40B4-BE49-F238E27FC236}">
                <a16:creationId xmlns:a16="http://schemas.microsoft.com/office/drawing/2014/main" xmlns="" id="{FD30302A-6230-4017-88FC-1A01B40D30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8911" y="1265017"/>
            <a:ext cx="3502025" cy="553351"/>
          </a:xfrm>
          <a:prstGeom prst="rect">
            <a:avLst/>
          </a:prstGeom>
        </p:spPr>
      </p:pic>
      <p:pic>
        <p:nvPicPr>
          <p:cNvPr id="20" name="Immagine 19" descr="C:\Users\giorgio.caviglia\AppData\Local\Microsoft\Windows\INetCache\Content.Word\Render 8 FAN EWAT R04.tif">
            <a:extLst>
              <a:ext uri="{FF2B5EF4-FFF2-40B4-BE49-F238E27FC236}">
                <a16:creationId xmlns:a16="http://schemas.microsoft.com/office/drawing/2014/main" xmlns="" id="{0FBAB887-8DB7-45EB-B953-B407E5FCF84C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47190" y="2083819"/>
            <a:ext cx="4211464" cy="38177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Content Placeholder 4">
            <a:extLst>
              <a:ext uri="{FF2B5EF4-FFF2-40B4-BE49-F238E27FC236}">
                <a16:creationId xmlns:a16="http://schemas.microsoft.com/office/drawing/2014/main" xmlns="" id="{21165902-BD67-49AB-A451-4AF1C7F88C0E}"/>
              </a:ext>
            </a:extLst>
          </p:cNvPr>
          <p:cNvSpPr txBox="1">
            <a:spLocks/>
          </p:cNvSpPr>
          <p:nvPr/>
        </p:nvSpPr>
        <p:spPr>
          <a:xfrm>
            <a:off x="936631" y="1295404"/>
            <a:ext cx="3940173" cy="27431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dirty="0">
                <a:solidFill>
                  <a:srgbClr val="7F7F7F"/>
                </a:solidFill>
              </a:rPr>
              <a:t>Выбор одного </a:t>
            </a:r>
            <a:r>
              <a:rPr lang="ru-RU" dirty="0" err="1">
                <a:solidFill>
                  <a:srgbClr val="7F7F7F"/>
                </a:solidFill>
              </a:rPr>
              <a:t>чиллера</a:t>
            </a:r>
            <a:r>
              <a:rPr lang="ru-RU" dirty="0">
                <a:solidFill>
                  <a:srgbClr val="7F7F7F"/>
                </a:solidFill>
              </a:rPr>
              <a:t> на </a:t>
            </a:r>
            <a:r>
              <a:rPr lang="ru-RU" dirty="0">
                <a:solidFill>
                  <a:srgbClr val="0083C1"/>
                </a:solidFill>
              </a:rPr>
              <a:t>R-32 снижает выбросы углерода всей системы кондиционирования.</a:t>
            </a:r>
          </a:p>
          <a:p>
            <a:pPr>
              <a:spcBef>
                <a:spcPts val="0"/>
              </a:spcBef>
            </a:pPr>
            <a:endParaRPr lang="ru" dirty="0">
              <a:solidFill>
                <a:srgbClr val="7F7F7F"/>
              </a:solidFill>
            </a:endParaRPr>
          </a:p>
          <a:p>
            <a:pPr>
              <a:spcBef>
                <a:spcPts val="0"/>
              </a:spcBef>
            </a:pPr>
            <a:r>
              <a:rPr lang="ru-RU" dirty="0">
                <a:solidFill>
                  <a:srgbClr val="7F7F7F"/>
                </a:solidFill>
              </a:rPr>
              <a:t>Это снижение можно сравнить с выбросом CO2 от </a:t>
            </a:r>
            <a:r>
              <a:rPr lang="ru-RU" dirty="0">
                <a:solidFill>
                  <a:srgbClr val="0083C1"/>
                </a:solidFill>
              </a:rPr>
              <a:t>4 пассажирских машин</a:t>
            </a:r>
            <a:r>
              <a:rPr lang="ru-RU" dirty="0">
                <a:solidFill>
                  <a:srgbClr val="7F7F7F"/>
                </a:solidFill>
              </a:rPr>
              <a:t>*</a:t>
            </a:r>
          </a:p>
          <a:p>
            <a:pPr>
              <a:spcBef>
                <a:spcPts val="0"/>
              </a:spcBef>
            </a:pPr>
            <a:endParaRPr lang="ru" dirty="0">
              <a:solidFill>
                <a:srgbClr val="7F7F7F"/>
              </a:solidFill>
            </a:endParaRPr>
          </a:p>
          <a:p>
            <a:endParaRPr lang="ru" dirty="0">
              <a:solidFill>
                <a:srgbClr val="FFFFFF">
                  <a:lumMod val="50000"/>
                </a:srgbClr>
              </a:solidFill>
            </a:endParaRPr>
          </a:p>
          <a:p>
            <a:endParaRPr lang="ru" dirty="0">
              <a:solidFill>
                <a:srgbClr val="FFFFFF">
                  <a:lumMod val="50000"/>
                </a:srgbClr>
              </a:solidFill>
            </a:endParaRPr>
          </a:p>
          <a:p>
            <a:endParaRPr lang="ru" dirty="0">
              <a:solidFill>
                <a:srgbClr val="FFFFFF">
                  <a:lumMod val="50000"/>
                </a:srgbClr>
              </a:solidFill>
            </a:endParaRPr>
          </a:p>
          <a:p>
            <a:pPr>
              <a:spcBef>
                <a:spcPct val="0"/>
              </a:spcBef>
            </a:pPr>
            <a:endParaRPr lang="ru" dirty="0">
              <a:solidFill>
                <a:srgbClr val="FFFFFF">
                  <a:lumMod val="50000"/>
                </a:srgbClr>
              </a:solidFill>
            </a:endParaRPr>
          </a:p>
          <a:p>
            <a:pPr>
              <a:spcBef>
                <a:spcPts val="0"/>
              </a:spcBef>
            </a:pPr>
            <a:endParaRPr lang="ru" sz="16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8161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" dirty="0">
              <a:solidFill>
                <a:srgbClr val="7F7F7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>
                <a:solidFill>
                  <a:srgbClr val="0083C1"/>
                </a:solidFill>
              </a:rPr>
              <a:pPr/>
              <a:t>18</a:t>
            </a:fld>
            <a:endParaRPr lang="ru" dirty="0">
              <a:solidFill>
                <a:srgbClr val="0083C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l" rtl="0"/>
            <a:r>
              <a:rPr lang="ru-RU" b="0" i="0" u="none" baseline="0"/>
              <a:t>Изготовление оборудования по требованиям заказчика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1371600" y="2717800"/>
            <a:ext cx="7086600" cy="2133600"/>
          </a:xfrm>
        </p:spPr>
        <p:txBody>
          <a:bodyPr>
            <a:noAutofit/>
          </a:bodyPr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endParaRPr lang="ru" dirty="0">
              <a:solidFill>
                <a:srgbClr val="FF0000"/>
              </a:solidFill>
            </a:endParaRPr>
          </a:p>
          <a:p>
            <a:pPr algn="l" rtl="0">
              <a:spcBef>
                <a:spcPts val="0"/>
              </a:spcBef>
            </a:pPr>
            <a:r>
              <a:rPr lang="ru-RU" b="0" i="0" u="none" baseline="0" dirty="0">
                <a:solidFill>
                  <a:srgbClr val="7F7F7F"/>
                </a:solidFill>
              </a:rPr>
              <a:t>Новые </a:t>
            </a:r>
            <a:r>
              <a:rPr lang="ru-RU" b="0" i="0" u="none" baseline="0" dirty="0" err="1">
                <a:solidFill>
                  <a:srgbClr val="7F7F7F"/>
                </a:solidFill>
              </a:rPr>
              <a:t>чиллеры</a:t>
            </a:r>
            <a:r>
              <a:rPr lang="ru-RU" b="0" i="0" u="none" baseline="0" dirty="0">
                <a:solidFill>
                  <a:srgbClr val="7F7F7F"/>
                </a:solidFill>
              </a:rPr>
              <a:t> </a:t>
            </a:r>
            <a:r>
              <a:rPr lang="ru-RU" b="0" i="0" u="none" baseline="0" dirty="0" err="1">
                <a:solidFill>
                  <a:srgbClr val="7F7F7F"/>
                </a:solidFill>
              </a:rPr>
              <a:t>Daikin</a:t>
            </a:r>
            <a:r>
              <a:rPr lang="ru-RU" b="0" i="0" u="none" baseline="0" dirty="0">
                <a:solidFill>
                  <a:srgbClr val="7F7F7F"/>
                </a:solidFill>
              </a:rPr>
              <a:t> R-32 можно полностью </a:t>
            </a:r>
            <a:r>
              <a:rPr lang="ru-RU" b="0" i="0" u="none" baseline="0" dirty="0" err="1">
                <a:solidFill>
                  <a:srgbClr val="7F7F7F"/>
                </a:solidFill>
              </a:rPr>
              <a:t>адаптироватьпод</a:t>
            </a:r>
            <a:r>
              <a:rPr lang="ru-RU" b="0" i="0" u="none" baseline="0" dirty="0">
                <a:solidFill>
                  <a:srgbClr val="7F7F7F"/>
                </a:solidFill>
              </a:rPr>
              <a:t> требования проекта.</a:t>
            </a:r>
          </a:p>
          <a:p>
            <a:pPr algn="l" rtl="0">
              <a:spcBef>
                <a:spcPts val="0"/>
              </a:spcBef>
            </a:pPr>
            <a:endParaRPr lang="ru" dirty="0">
              <a:solidFill>
                <a:srgbClr val="7F7F7F"/>
              </a:solidFill>
              <a:sym typeface="Wingdings" panose="05000000000000000000" pitchFamily="2" charset="2"/>
            </a:endParaRPr>
          </a:p>
          <a:p>
            <a:pPr algn="l" rtl="0">
              <a:spcBef>
                <a:spcPts val="0"/>
              </a:spcBef>
            </a:pPr>
            <a:r>
              <a:rPr lang="ru-RU" b="0" i="0" u="none" baseline="0" dirty="0">
                <a:solidFill>
                  <a:srgbClr val="7F7F7F"/>
                </a:solidFill>
                <a:sym typeface="Wingdings" panose="05000000000000000000" pitchFamily="2" charset="2"/>
              </a:rPr>
              <a:t>Вдобавок к двум вариантам эффективности и трем акустическим конфигурациям предлагается широкий ассортимент опций.</a:t>
            </a:r>
            <a:endParaRPr lang="ru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ru" dirty="0">
              <a:solidFill>
                <a:srgbClr val="FF0000"/>
              </a:solidFill>
            </a:endParaRPr>
          </a:p>
          <a:p>
            <a:endParaRPr lang="ru" dirty="0">
              <a:solidFill>
                <a:srgbClr val="FF000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83" y="1942549"/>
            <a:ext cx="3502025" cy="55335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525" y="33004"/>
            <a:ext cx="836402" cy="111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26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" dirty="0">
              <a:solidFill>
                <a:srgbClr val="7F7F7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>
                <a:solidFill>
                  <a:srgbClr val="0083C1"/>
                </a:solidFill>
              </a:rPr>
              <a:pPr/>
              <a:t>19</a:t>
            </a:fld>
            <a:endParaRPr lang="ru" dirty="0">
              <a:solidFill>
                <a:srgbClr val="0083C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l" rtl="0"/>
            <a:r>
              <a:rPr lang="ru-RU" b="0" i="0" u="none" baseline="0"/>
              <a:t>Изготовление оборудования по требованиям заказчика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83" y="1942549"/>
            <a:ext cx="3502025" cy="55335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525" y="33004"/>
            <a:ext cx="836402" cy="1110743"/>
          </a:xfrm>
          <a:prstGeom prst="rect">
            <a:avLst/>
          </a:prstGeom>
        </p:spPr>
      </p:pic>
      <p:pic>
        <p:nvPicPr>
          <p:cNvPr id="10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048166"/>
            <a:ext cx="579318" cy="687751"/>
          </a:xfrm>
          <a:prstGeom prst="rect">
            <a:avLst/>
          </a:prstGeom>
        </p:spPr>
      </p:pic>
      <p:pic>
        <p:nvPicPr>
          <p:cNvPr id="11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898" y="4048165"/>
            <a:ext cx="579318" cy="687751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xmlns="" id="{25CF083D-F504-4043-A539-A96DF84C013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2000" y="3134519"/>
            <a:ext cx="1981200" cy="2133600"/>
          </a:xfrm>
        </p:spPr>
        <p:txBody>
          <a:bodyPr>
            <a:noAutofit/>
          </a:bodyPr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endParaRPr lang="ru" dirty="0">
              <a:solidFill>
                <a:srgbClr val="FF0000"/>
              </a:solidFill>
            </a:endParaRPr>
          </a:p>
          <a:p>
            <a:pPr lvl="0" algn="l" rtl="0"/>
            <a:r>
              <a:rPr lang="ru-RU" sz="1700" b="0" i="0" u="none" baseline="0" dirty="0"/>
              <a:t>1. Вариант эффективности </a:t>
            </a:r>
            <a:endParaRPr lang="ru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ru-RU" b="0" i="0" u="none" baseline="0" dirty="0" err="1">
                <a:solidFill>
                  <a:schemeClr val="bg1">
                    <a:lumMod val="50000"/>
                  </a:schemeClr>
                </a:solidFill>
              </a:rPr>
              <a:t>Silver</a:t>
            </a:r>
            <a:endParaRPr lang="ru-RU" b="0" i="0" u="none" baseline="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ru-RU" b="0" i="0" u="none" baseline="0" dirty="0" err="1">
                <a:solidFill>
                  <a:schemeClr val="bg1">
                    <a:lumMod val="50000"/>
                  </a:schemeClr>
                </a:solidFill>
              </a:rPr>
              <a:t>Gold</a:t>
            </a:r>
            <a:r>
              <a:rPr lang="ru-RU" b="0" i="0" u="none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xmlns="" id="{E7AD31BD-0815-4EC8-B624-F18EDA412F53}"/>
              </a:ext>
            </a:extLst>
          </p:cNvPr>
          <p:cNvSpPr txBox="1">
            <a:spLocks/>
          </p:cNvSpPr>
          <p:nvPr/>
        </p:nvSpPr>
        <p:spPr>
          <a:xfrm>
            <a:off x="3505200" y="3134519"/>
            <a:ext cx="2316284" cy="2133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ru" sz="1600" dirty="0">
              <a:solidFill>
                <a:srgbClr val="FF0000"/>
              </a:solidFill>
            </a:endParaRPr>
          </a:p>
          <a:p>
            <a:r>
              <a:rPr lang="ru-RU" sz="1600" dirty="0">
                <a:solidFill>
                  <a:srgbClr val="0083C1"/>
                </a:solidFill>
              </a:rPr>
              <a:t>2. Акустическая конфигурация  </a:t>
            </a:r>
            <a:endParaRPr lang="ru" sz="1600" dirty="0">
              <a:solidFill>
                <a:srgbClr val="FFFFFF">
                  <a:lumMod val="50000"/>
                </a:srgb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FFFFFF">
                    <a:lumMod val="50000"/>
                  </a:srgbClr>
                </a:solidFill>
              </a:rPr>
              <a:t>Стандарт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FFFFFF">
                    <a:lumMod val="50000"/>
                  </a:srgbClr>
                </a:solidFill>
              </a:rPr>
              <a:t>Низкий уровень шума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FFFFFF">
                    <a:lumMod val="50000"/>
                  </a:srgbClr>
                </a:solidFill>
              </a:rPr>
              <a:t>Сниженный уровень шума 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xmlns="" id="{6048442F-9EF9-4527-BE1E-CA6C7DDE0C4C}"/>
              </a:ext>
            </a:extLst>
          </p:cNvPr>
          <p:cNvSpPr txBox="1">
            <a:spLocks/>
          </p:cNvSpPr>
          <p:nvPr/>
        </p:nvSpPr>
        <p:spPr>
          <a:xfrm>
            <a:off x="6252830" y="3125787"/>
            <a:ext cx="2848098" cy="2133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ru" sz="1600" dirty="0">
              <a:solidFill>
                <a:srgbClr val="FF0000"/>
              </a:solidFill>
            </a:endParaRPr>
          </a:p>
          <a:p>
            <a:r>
              <a:rPr lang="ru-RU" sz="1600" dirty="0">
                <a:solidFill>
                  <a:srgbClr val="0083C1"/>
                </a:solidFill>
              </a:rPr>
              <a:t>3. Опции (более 70!)</a:t>
            </a:r>
            <a:endParaRPr lang="ru" sz="1600" dirty="0">
              <a:solidFill>
                <a:srgbClr val="FFFFFF">
                  <a:lumMod val="50000"/>
                </a:srgb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FFFFFF">
                    <a:lumMod val="50000"/>
                  </a:srgbClr>
                </a:solidFill>
              </a:rPr>
              <a:t>Рекуперация тепла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FFFFFF">
                    <a:lumMod val="50000"/>
                  </a:srgbClr>
                </a:solidFill>
              </a:rPr>
              <a:t>Гидравлический комплект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FFFFFF">
                    <a:lumMod val="50000"/>
                  </a:srgbClr>
                </a:solidFill>
              </a:rPr>
              <a:t>Управление переменным протоком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FFFFFF">
                    <a:lumMod val="50000"/>
                  </a:srgbClr>
                </a:solidFill>
              </a:rPr>
              <a:t>Ведущий/ведомый агрегат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FFFFFF">
                    <a:lumMod val="50000"/>
                  </a:srgbClr>
                </a:solidFill>
              </a:rPr>
              <a:t>... и многое другое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" sz="1600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8844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1241" y="358135"/>
            <a:ext cx="8676290" cy="1080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">
              <a:solidFill>
                <a:srgbClr val="0083C1"/>
              </a:solidFill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381000" y="584200"/>
            <a:ext cx="8382000" cy="1219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 smtClean="0">
                <a:solidFill>
                  <a:srgbClr val="FFFFFF">
                    <a:lumMod val="50000"/>
                  </a:srgbClr>
                </a:solidFill>
              </a:rPr>
              <a:t>Факторы изменения  рынка и местное законодательство</a:t>
            </a:r>
          </a:p>
          <a:p>
            <a:pPr algn="ctr"/>
            <a:r>
              <a:rPr lang="ru-RU" sz="2400" dirty="0" smtClean="0">
                <a:solidFill>
                  <a:srgbClr val="0083C1"/>
                </a:solidFill>
              </a:rPr>
              <a:t>цели </a:t>
            </a:r>
            <a:r>
              <a:rPr lang="ru-RU" sz="2400" dirty="0">
                <a:solidFill>
                  <a:srgbClr val="0083C1"/>
                </a:solidFill>
              </a:rPr>
              <a:t>Евросоюза на 2030</a:t>
            </a:r>
            <a:endParaRPr lang="ru" sz="2200" dirty="0">
              <a:solidFill>
                <a:srgbClr val="0083C1"/>
              </a:solidFill>
            </a:endParaRPr>
          </a:p>
        </p:txBody>
      </p:sp>
      <p:sp>
        <p:nvSpPr>
          <p:cNvPr id="7" name="Rettangolo 19"/>
          <p:cNvSpPr/>
          <p:nvPr/>
        </p:nvSpPr>
        <p:spPr>
          <a:xfrm>
            <a:off x="1615841" y="2219744"/>
            <a:ext cx="6482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>
                <a:solidFill>
                  <a:srgbClr val="2D2D2F">
                    <a:lumMod val="50000"/>
                    <a:lumOff val="50000"/>
                  </a:srgbClr>
                </a:solidFill>
              </a:rPr>
              <a:t>Амбициозная цель по защите окружающей среды до 2030 года </a:t>
            </a:r>
          </a:p>
        </p:txBody>
      </p:sp>
      <p:pic>
        <p:nvPicPr>
          <p:cNvPr id="8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81131" y="4509941"/>
            <a:ext cx="1089916" cy="727830"/>
          </a:xfrm>
          <a:prstGeom prst="rect">
            <a:avLst/>
          </a:prstGeom>
        </p:spPr>
      </p:pic>
      <p:pic>
        <p:nvPicPr>
          <p:cNvPr id="9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54551" y="4524444"/>
            <a:ext cx="1089916" cy="727830"/>
          </a:xfrm>
          <a:prstGeom prst="rect">
            <a:avLst/>
          </a:prstGeom>
        </p:spPr>
      </p:pic>
      <p:pic>
        <p:nvPicPr>
          <p:cNvPr id="10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4238040" y="4509942"/>
            <a:ext cx="1089916" cy="727830"/>
          </a:xfrm>
          <a:prstGeom prst="rect">
            <a:avLst/>
          </a:prstGeom>
        </p:spPr>
      </p:pic>
      <p:sp>
        <p:nvSpPr>
          <p:cNvPr id="11" name="Rettangolo 19"/>
          <p:cNvSpPr/>
          <p:nvPr/>
        </p:nvSpPr>
        <p:spPr>
          <a:xfrm>
            <a:off x="1467215" y="3139622"/>
            <a:ext cx="19078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>
                <a:solidFill>
                  <a:srgbClr val="0083C1"/>
                </a:solidFill>
              </a:rPr>
              <a:t>+27%</a:t>
            </a:r>
          </a:p>
        </p:txBody>
      </p:sp>
      <p:sp>
        <p:nvSpPr>
          <p:cNvPr id="13" name="Rettangolo 19"/>
          <p:cNvSpPr/>
          <p:nvPr/>
        </p:nvSpPr>
        <p:spPr>
          <a:xfrm>
            <a:off x="3649901" y="3176478"/>
            <a:ext cx="228460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>
                <a:solidFill>
                  <a:srgbClr val="0083C1"/>
                </a:solidFill>
              </a:rPr>
              <a:t>- 40 % </a:t>
            </a:r>
          </a:p>
        </p:txBody>
      </p:sp>
      <p:sp>
        <p:nvSpPr>
          <p:cNvPr id="18" name="Rettangolo 19"/>
          <p:cNvSpPr/>
          <p:nvPr/>
        </p:nvSpPr>
        <p:spPr>
          <a:xfrm>
            <a:off x="5943137" y="3176478"/>
            <a:ext cx="19078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>
                <a:solidFill>
                  <a:srgbClr val="0083C1"/>
                </a:solidFill>
              </a:rPr>
              <a:t>+27%</a:t>
            </a:r>
          </a:p>
        </p:txBody>
      </p:sp>
      <p:sp>
        <p:nvSpPr>
          <p:cNvPr id="20" name="Rettangolo 19"/>
          <p:cNvSpPr/>
          <p:nvPr/>
        </p:nvSpPr>
        <p:spPr>
          <a:xfrm>
            <a:off x="990603" y="5539829"/>
            <a:ext cx="24007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2D2D2F">
                    <a:lumMod val="50000"/>
                    <a:lumOff val="50000"/>
                  </a:srgbClr>
                </a:solidFill>
              </a:rPr>
              <a:t>Более высокая энергоэффективность</a:t>
            </a:r>
          </a:p>
          <a:p>
            <a:pPr algn="ctr"/>
            <a:endParaRPr lang="ru-RU" dirty="0">
              <a:solidFill>
                <a:srgbClr val="2D2D2F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3945409" y="5539829"/>
            <a:ext cx="15447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2D2D2F">
                    <a:lumMod val="50000"/>
                    <a:lumOff val="50000"/>
                  </a:srgbClr>
                </a:solidFill>
              </a:rPr>
              <a:t>Выбросы парниковых газов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5863538" y="5539829"/>
            <a:ext cx="27470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2D2D2F">
                    <a:lumMod val="50000"/>
                    <a:lumOff val="50000"/>
                  </a:srgbClr>
                </a:solidFill>
              </a:rPr>
              <a:t>Доля возобновляемой </a:t>
            </a:r>
            <a:r>
              <a:rPr lang="ru-RU" dirty="0">
                <a:solidFill>
                  <a:srgbClr val="2D2D2F">
                    <a:lumMod val="50000"/>
                    <a:lumOff val="50000"/>
                  </a:srgbClr>
                </a:solidFill>
              </a:rPr>
              <a:t>энергия</a:t>
            </a:r>
          </a:p>
        </p:txBody>
      </p:sp>
    </p:spTree>
    <p:extLst>
      <p:ext uri="{BB962C8B-B14F-4D97-AF65-F5344CB8AC3E}">
        <p14:creationId xmlns:p14="http://schemas.microsoft.com/office/powerpoint/2010/main" val="3963951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>
                <a:solidFill>
                  <a:srgbClr val="0083C1"/>
                </a:solidFill>
              </a:rPr>
              <a:pPr/>
              <a:t>20</a:t>
            </a:fld>
            <a:endParaRPr lang="ru" dirty="0">
              <a:solidFill>
                <a:srgbClr val="0083C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186896" y="283069"/>
            <a:ext cx="8664575" cy="594395"/>
          </a:xfrm>
        </p:spPr>
        <p:txBody>
          <a:bodyPr/>
          <a:lstStyle/>
          <a:p>
            <a:pPr algn="l" rtl="0"/>
            <a:r>
              <a:rPr lang="ru-RU" b="0" i="0" u="none" baseline="0" dirty="0"/>
              <a:t>Обзор линейки: </a:t>
            </a:r>
            <a:r>
              <a:rPr lang="ru-RU" b="0" i="0" u="none" baseline="0" dirty="0">
                <a:solidFill>
                  <a:srgbClr val="0070C0"/>
                </a:solidFill>
              </a:rPr>
              <a:t>варианты эффективности</a:t>
            </a:r>
          </a:p>
        </p:txBody>
      </p:sp>
      <p:sp>
        <p:nvSpPr>
          <p:cNvPr id="24" name="Content Placeholder 4"/>
          <p:cNvSpPr txBox="1">
            <a:spLocks/>
          </p:cNvSpPr>
          <p:nvPr/>
        </p:nvSpPr>
        <p:spPr>
          <a:xfrm>
            <a:off x="284285" y="1244605"/>
            <a:ext cx="4778374" cy="325119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600" dirty="0" err="1">
                <a:solidFill>
                  <a:srgbClr val="0083C1"/>
                </a:solidFill>
              </a:rPr>
              <a:t>Silver</a:t>
            </a:r>
            <a:r>
              <a:rPr lang="ru-RU" sz="1600" dirty="0">
                <a:solidFill>
                  <a:srgbClr val="0083C1"/>
                </a:solidFill>
              </a:rPr>
              <a:t> (стандартная эффективность)</a:t>
            </a:r>
            <a:endParaRPr lang="ru" dirty="0">
              <a:solidFill>
                <a:srgbClr val="FFFFFF">
                  <a:lumMod val="50000"/>
                </a:srgbClr>
              </a:solidFill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solidFill>
                  <a:srgbClr val="7F7F7F"/>
                </a:solidFill>
              </a:rPr>
              <a:t>Средний EER: 2,7</a:t>
            </a:r>
          </a:p>
          <a:p>
            <a:pPr>
              <a:spcBef>
                <a:spcPts val="0"/>
              </a:spcBef>
            </a:pPr>
            <a:r>
              <a:rPr lang="ru-RU" sz="1400" dirty="0">
                <a:solidFill>
                  <a:srgbClr val="7F7F7F"/>
                </a:solidFill>
              </a:rPr>
              <a:t>Средний ESEER: 3,9</a:t>
            </a:r>
          </a:p>
          <a:p>
            <a:pPr>
              <a:spcBef>
                <a:spcPts val="0"/>
              </a:spcBef>
            </a:pPr>
            <a:r>
              <a:rPr lang="ru-RU" sz="1400" dirty="0">
                <a:solidFill>
                  <a:srgbClr val="7F7F7F"/>
                </a:solidFill>
              </a:rPr>
              <a:t>Средний SEER: 4,1</a:t>
            </a:r>
          </a:p>
          <a:p>
            <a:pPr>
              <a:spcBef>
                <a:spcPts val="0"/>
              </a:spcBef>
            </a:pPr>
            <a:endParaRPr lang="ru" sz="1400" dirty="0">
              <a:solidFill>
                <a:srgbClr val="7F7F7F"/>
              </a:solidFill>
            </a:endParaRPr>
          </a:p>
          <a:p>
            <a:pPr>
              <a:spcBef>
                <a:spcPts val="0"/>
              </a:spcBef>
            </a:pPr>
            <a:r>
              <a:rPr lang="ru-RU" sz="1600" dirty="0" err="1">
                <a:solidFill>
                  <a:srgbClr val="0083C1"/>
                </a:solidFill>
              </a:rPr>
              <a:t>Gold</a:t>
            </a:r>
            <a:r>
              <a:rPr lang="ru-RU" sz="1600" dirty="0">
                <a:solidFill>
                  <a:srgbClr val="0083C1"/>
                </a:solidFill>
              </a:rPr>
              <a:t> (высокая эффективность) </a:t>
            </a:r>
          </a:p>
          <a:p>
            <a:pPr>
              <a:spcBef>
                <a:spcPts val="0"/>
              </a:spcBef>
            </a:pPr>
            <a:r>
              <a:rPr lang="ru-RU" sz="1400" dirty="0">
                <a:solidFill>
                  <a:srgbClr val="7F7F7F"/>
                </a:solidFill>
              </a:rPr>
              <a:t>Средний EER: 3,0</a:t>
            </a:r>
          </a:p>
          <a:p>
            <a:pPr>
              <a:spcBef>
                <a:spcPts val="0"/>
              </a:spcBef>
            </a:pPr>
            <a:r>
              <a:rPr lang="ru-RU" sz="1400" dirty="0">
                <a:solidFill>
                  <a:srgbClr val="7F7F7F"/>
                </a:solidFill>
              </a:rPr>
              <a:t>Средний ESEER: 4,1</a:t>
            </a:r>
          </a:p>
          <a:p>
            <a:pPr>
              <a:spcBef>
                <a:spcPts val="0"/>
              </a:spcBef>
            </a:pPr>
            <a:r>
              <a:rPr lang="ru-RU" sz="1400" dirty="0">
                <a:solidFill>
                  <a:srgbClr val="7F7F7F"/>
                </a:solidFill>
              </a:rPr>
              <a:t>Средний SEER: 4,3</a:t>
            </a:r>
          </a:p>
          <a:p>
            <a:pPr>
              <a:spcBef>
                <a:spcPts val="0"/>
              </a:spcBef>
            </a:pPr>
            <a:endParaRPr lang="ru" sz="1400" dirty="0">
              <a:solidFill>
                <a:srgbClr val="7F7F7F"/>
              </a:solidFill>
            </a:endParaRPr>
          </a:p>
          <a:p>
            <a:pPr>
              <a:spcBef>
                <a:spcPts val="0"/>
              </a:spcBef>
            </a:pPr>
            <a:r>
              <a:rPr lang="ru-RU" sz="1600" dirty="0">
                <a:solidFill>
                  <a:srgbClr val="0083C1"/>
                </a:solidFill>
              </a:rPr>
              <a:t>Опция регулирования скорости вентилятора (VFD)*</a:t>
            </a:r>
          </a:p>
          <a:p>
            <a:pPr>
              <a:spcBef>
                <a:spcPts val="0"/>
              </a:spcBef>
            </a:pPr>
            <a:r>
              <a:rPr lang="ru-RU" sz="1400" dirty="0">
                <a:solidFill>
                  <a:srgbClr val="7F7F7F"/>
                </a:solidFill>
              </a:rPr>
              <a:t>Где предлагается в качестве опции (</a:t>
            </a:r>
            <a:r>
              <a:rPr lang="ru-RU" sz="1400" dirty="0" err="1">
                <a:solidFill>
                  <a:srgbClr val="7F7F7F"/>
                </a:solidFill>
              </a:rPr>
              <a:t>multi</a:t>
            </a:r>
            <a:r>
              <a:rPr lang="ru-RU" sz="1400" dirty="0">
                <a:solidFill>
                  <a:srgbClr val="7F7F7F"/>
                </a:solidFill>
              </a:rPr>
              <a:t> V, </a:t>
            </a:r>
            <a:r>
              <a:rPr lang="ru-RU" sz="1400" dirty="0" err="1">
                <a:solidFill>
                  <a:srgbClr val="7F7F7F"/>
                </a:solidFill>
              </a:rPr>
              <a:t>Silver</a:t>
            </a:r>
            <a:r>
              <a:rPr lang="ru-RU" sz="1400" dirty="0">
                <a:solidFill>
                  <a:srgbClr val="7F7F7F"/>
                </a:solidFill>
              </a:rPr>
              <a:t> и </a:t>
            </a:r>
            <a:r>
              <a:rPr lang="ru-RU" sz="1400" dirty="0" err="1">
                <a:solidFill>
                  <a:srgbClr val="7F7F7F"/>
                </a:solidFill>
              </a:rPr>
              <a:t>Gold</a:t>
            </a:r>
            <a:r>
              <a:rPr lang="ru-RU" sz="1400" dirty="0">
                <a:solidFill>
                  <a:srgbClr val="7F7F7F"/>
                </a:solidFill>
              </a:rPr>
              <a:t>): </a:t>
            </a:r>
            <a:r>
              <a:rPr lang="ru-RU" sz="1400" dirty="0">
                <a:solidFill>
                  <a:srgbClr val="7F7F7F"/>
                </a:solidFill>
                <a:sym typeface="Wingdings" panose="05000000000000000000" pitchFamily="2" charset="2"/>
              </a:rPr>
              <a:t> </a:t>
            </a:r>
            <a:r>
              <a:rPr lang="ru-RU" sz="1400" dirty="0">
                <a:solidFill>
                  <a:srgbClr val="0070C0"/>
                </a:solidFill>
                <a:sym typeface="Wingdings" panose="05000000000000000000" pitchFamily="2" charset="2"/>
              </a:rPr>
              <a:t>ESEER/SEER +3% в сред.</a:t>
            </a:r>
            <a:r>
              <a:rPr lang="ru-RU" sz="1400" dirty="0">
                <a:solidFill>
                  <a:srgbClr val="7F7F7F"/>
                </a:solidFill>
                <a:sym typeface="Wingdings" panose="05000000000000000000" pitchFamily="2" charset="2"/>
              </a:rPr>
              <a:t> </a:t>
            </a:r>
            <a:r>
              <a:rPr lang="ru-RU" sz="1400" dirty="0" err="1">
                <a:solidFill>
                  <a:srgbClr val="7F7F7F"/>
                </a:solidFill>
                <a:sym typeface="Wingdings" panose="05000000000000000000" pitchFamily="2" charset="2"/>
              </a:rPr>
              <a:t>Vs</a:t>
            </a:r>
            <a:r>
              <a:rPr lang="ru-RU" sz="1400" dirty="0">
                <a:solidFill>
                  <a:srgbClr val="7F7F7F"/>
                </a:solidFill>
                <a:sym typeface="Wingdings" panose="05000000000000000000" pitchFamily="2" charset="2"/>
              </a:rPr>
              <a:t> стандартная модель (производительность можно выбирать в CSS; сертификат </a:t>
            </a:r>
            <a:r>
              <a:rPr lang="ru-RU" sz="1400" dirty="0" err="1">
                <a:solidFill>
                  <a:srgbClr val="7F7F7F"/>
                </a:solidFill>
                <a:sym typeface="Wingdings" panose="05000000000000000000" pitchFamily="2" charset="2"/>
              </a:rPr>
              <a:t>Eurovent</a:t>
            </a:r>
            <a:r>
              <a:rPr lang="ru-RU" sz="1400" dirty="0">
                <a:solidFill>
                  <a:srgbClr val="7F7F7F"/>
                </a:solidFill>
                <a:sym typeface="Wingdings" panose="05000000000000000000" pitchFamily="2" charset="2"/>
              </a:rPr>
              <a:t>)</a:t>
            </a:r>
            <a:endParaRPr lang="ru" sz="1400" dirty="0">
              <a:solidFill>
                <a:srgbClr val="7F7F7F"/>
              </a:solidFill>
            </a:endParaRPr>
          </a:p>
          <a:p>
            <a:pPr>
              <a:spcBef>
                <a:spcPts val="0"/>
              </a:spcBef>
            </a:pPr>
            <a:endParaRPr lang="ru" sz="1100" dirty="0">
              <a:solidFill>
                <a:srgbClr val="7F7F7F"/>
              </a:solidFill>
            </a:endParaRPr>
          </a:p>
          <a:p>
            <a:pPr>
              <a:spcBef>
                <a:spcPts val="0"/>
              </a:spcBef>
            </a:pPr>
            <a:r>
              <a:rPr lang="ru-RU" sz="1100" dirty="0">
                <a:solidFill>
                  <a:srgbClr val="7F7F7F"/>
                </a:solidFill>
              </a:rPr>
              <a:t>* Регулирование скорости вентилятора (фазовая отсечка) входит в стандартную конфигурацию одинарных моделей V.</a:t>
            </a:r>
          </a:p>
          <a:p>
            <a:pPr>
              <a:spcBef>
                <a:spcPts val="0"/>
              </a:spcBef>
            </a:pPr>
            <a:endParaRPr lang="ru" sz="1400" dirty="0">
              <a:solidFill>
                <a:srgbClr val="7F7F7F"/>
              </a:solidFill>
            </a:endParaRPr>
          </a:p>
        </p:txBody>
      </p:sp>
      <p:pic>
        <p:nvPicPr>
          <p:cNvPr id="26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45168" y="1658951"/>
            <a:ext cx="772424" cy="515813"/>
          </a:xfrm>
          <a:prstGeom prst="rect">
            <a:avLst/>
          </a:prstGeom>
        </p:spPr>
      </p:pic>
      <p:pic>
        <p:nvPicPr>
          <p:cNvPr id="28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45167" y="3455710"/>
            <a:ext cx="772424" cy="515813"/>
          </a:xfrm>
          <a:prstGeom prst="rect">
            <a:avLst/>
          </a:prstGeom>
        </p:spPr>
      </p:pic>
      <p:cxnSp>
        <p:nvCxnSpPr>
          <p:cNvPr id="32" name="Connettore 1 31"/>
          <p:cNvCxnSpPr/>
          <p:nvPr/>
        </p:nvCxnSpPr>
        <p:spPr>
          <a:xfrm>
            <a:off x="403226" y="2616200"/>
            <a:ext cx="1958974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/>
          <p:cNvCxnSpPr/>
          <p:nvPr/>
        </p:nvCxnSpPr>
        <p:spPr>
          <a:xfrm>
            <a:off x="403226" y="4099825"/>
            <a:ext cx="1958974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magin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2" y="25918"/>
            <a:ext cx="1250893" cy="197652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1325" y="2922000"/>
            <a:ext cx="3352800" cy="3559763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0925" y="490206"/>
            <a:ext cx="2133600" cy="2054577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905" y="2565305"/>
            <a:ext cx="3502025" cy="55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49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>
                <a:solidFill>
                  <a:srgbClr val="0083C1"/>
                </a:solidFill>
              </a:rPr>
              <a:pPr/>
              <a:t>21</a:t>
            </a:fld>
            <a:endParaRPr lang="ru" dirty="0">
              <a:solidFill>
                <a:srgbClr val="0083C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l" rtl="0"/>
            <a:r>
              <a:rPr lang="ru-RU" b="0" i="0" u="none" baseline="0"/>
              <a:t>Краткий обзор характеристик</a:t>
            </a:r>
            <a:r>
              <a:rPr lang="ru-RU" b="0" i="0" u="none" baseline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69874" y="855661"/>
            <a:ext cx="4651375" cy="4876800"/>
          </a:xfrm>
        </p:spPr>
        <p:txBody>
          <a:bodyPr>
            <a:normAutofit/>
          </a:bodyPr>
          <a:lstStyle/>
          <a:p>
            <a:pPr algn="l" rtl="0"/>
            <a:r>
              <a:rPr lang="ru-RU" b="0" i="0" u="none" baseline="0" dirty="0"/>
              <a:t>Новая серия </a:t>
            </a:r>
            <a:r>
              <a:rPr lang="ru-RU" b="0" i="0" u="none" baseline="0" dirty="0" err="1"/>
              <a:t>чиллеров</a:t>
            </a:r>
            <a:r>
              <a:rPr lang="ru-RU" b="0" i="0" u="none" baseline="0" dirty="0"/>
              <a:t> </a:t>
            </a:r>
            <a:r>
              <a:rPr lang="ru-RU" b="0" i="0" u="none" baseline="0" dirty="0" err="1"/>
              <a:t>Daikin</a:t>
            </a:r>
            <a:r>
              <a:rPr lang="ru-RU" b="0" i="0" u="none" baseline="0" dirty="0"/>
              <a:t> </a:t>
            </a:r>
            <a:r>
              <a:rPr lang="ru-RU" b="0" i="0" u="none" baseline="0" dirty="0" err="1"/>
              <a:t>Bluevolution</a:t>
            </a:r>
            <a:endParaRPr lang="ru-RU" b="0" i="0" u="none" baseline="0" dirty="0"/>
          </a:p>
          <a:p>
            <a:pPr algn="l" rtl="0"/>
            <a:r>
              <a:rPr lang="ru-RU" sz="1600" b="0" i="0" u="none" baseline="0" dirty="0"/>
              <a:t>EWAT-B-</a:t>
            </a:r>
          </a:p>
          <a:p>
            <a:pPr lvl="0" algn="l" rtl="0">
              <a:spcBef>
                <a:spcPct val="0"/>
              </a:spcBef>
            </a:pPr>
            <a:endParaRPr lang="ru" sz="1600" dirty="0">
              <a:solidFill>
                <a:srgbClr val="FFFFFF">
                  <a:lumMod val="50000"/>
                </a:srgbClr>
              </a:solidFill>
            </a:endParaRPr>
          </a:p>
          <a:p>
            <a:pPr marL="285750" lvl="0" indent="-285750" algn="l" rtl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600" b="0" i="0" u="none" baseline="0" dirty="0">
                <a:solidFill>
                  <a:srgbClr val="FFFFFF">
                    <a:lumMod val="50000"/>
                  </a:srgbClr>
                </a:solidFill>
              </a:rPr>
              <a:t>Хладагент R32 с низким коэффициентом глобального потепления: </a:t>
            </a:r>
            <a:r>
              <a:rPr lang="ru-RU" sz="1600" b="0" i="0" u="none" baseline="0" dirty="0">
                <a:solidFill>
                  <a:srgbClr val="0070C0"/>
                </a:solidFill>
              </a:rPr>
              <a:t>первые на рынке!</a:t>
            </a:r>
          </a:p>
          <a:p>
            <a:pPr marL="285750" lvl="0" indent="-285750" algn="l" rtl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600" b="0" i="0" u="none" baseline="0" dirty="0">
                <a:solidFill>
                  <a:srgbClr val="FFFFFF">
                    <a:lumMod val="50000"/>
                  </a:srgbClr>
                </a:solidFill>
              </a:rPr>
              <a:t>Широкий диапазон производительности: 80 – 700 кВт</a:t>
            </a:r>
          </a:p>
          <a:p>
            <a:pPr marL="285750" lvl="0" indent="-285750" algn="l" rtl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600" b="0" i="0" u="none" baseline="0" dirty="0" smtClean="0">
                <a:solidFill>
                  <a:srgbClr val="FFFFFF">
                    <a:lumMod val="50000"/>
                  </a:srgbClr>
                </a:solidFill>
              </a:rPr>
              <a:t>Теплообменники</a:t>
            </a:r>
            <a:r>
              <a:rPr lang="ru-RU" sz="1600" b="0" i="0" u="none" dirty="0" smtClean="0">
                <a:solidFill>
                  <a:srgbClr val="FFFFFF">
                    <a:lumMod val="50000"/>
                  </a:srgbClr>
                </a:solidFill>
              </a:rPr>
              <a:t> микроканальные</a:t>
            </a:r>
            <a:endParaRPr lang="ru-RU" sz="1600" b="0" i="0" u="none" baseline="0" dirty="0">
              <a:solidFill>
                <a:srgbClr val="FFFFFF">
                  <a:lumMod val="50000"/>
                </a:srgbClr>
              </a:solidFill>
            </a:endParaRPr>
          </a:p>
          <a:p>
            <a:pPr marL="285750" lvl="0" indent="-285750" algn="l" rtl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600" b="0" i="0" u="none" baseline="0" dirty="0">
                <a:solidFill>
                  <a:srgbClr val="FFFFFF">
                    <a:lumMod val="50000"/>
                  </a:srgbClr>
                </a:solidFill>
              </a:rPr>
              <a:t>Исполнения с эффективностью </a:t>
            </a:r>
            <a:r>
              <a:rPr lang="ru-RU" sz="1600" b="0" i="0" u="none" baseline="0" dirty="0" err="1">
                <a:solidFill>
                  <a:srgbClr val="FFFFFF">
                    <a:lumMod val="50000"/>
                  </a:srgbClr>
                </a:solidFill>
              </a:rPr>
              <a:t>Silver</a:t>
            </a:r>
            <a:r>
              <a:rPr lang="ru-RU" sz="1600" b="0" i="0" u="none" baseline="0" dirty="0">
                <a:solidFill>
                  <a:srgbClr val="FFFFFF">
                    <a:lumMod val="50000"/>
                  </a:srgbClr>
                </a:solidFill>
              </a:rPr>
              <a:t> и </a:t>
            </a:r>
            <a:r>
              <a:rPr lang="ru-RU" sz="1600" b="0" i="0" u="none" baseline="0" dirty="0" err="1">
                <a:solidFill>
                  <a:srgbClr val="FFFFFF">
                    <a:lumMod val="50000"/>
                  </a:srgbClr>
                </a:solidFill>
              </a:rPr>
              <a:t>Gold</a:t>
            </a:r>
            <a:endParaRPr lang="ru-RU" sz="1600" b="0" i="0" u="none" baseline="0" dirty="0">
              <a:solidFill>
                <a:srgbClr val="FFFFFF">
                  <a:lumMod val="50000"/>
                </a:srgbClr>
              </a:solidFill>
            </a:endParaRPr>
          </a:p>
          <a:p>
            <a:pPr marL="285750" lvl="0" indent="-285750" algn="l" rtl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600" b="0" i="0" u="none" baseline="0" dirty="0">
                <a:solidFill>
                  <a:srgbClr val="FFFFFF">
                    <a:lumMod val="50000"/>
                  </a:srgbClr>
                </a:solidFill>
              </a:rPr>
              <a:t>Три акустические конфигурации</a:t>
            </a:r>
          </a:p>
          <a:p>
            <a:pPr marL="285750" lvl="0" indent="-285750" algn="l" rtl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600" b="0" i="0" u="none" baseline="0" dirty="0">
                <a:solidFill>
                  <a:srgbClr val="FFFFFF">
                    <a:lumMod val="50000"/>
                  </a:srgbClr>
                </a:solidFill>
              </a:rPr>
              <a:t>Множество опций</a:t>
            </a:r>
          </a:p>
          <a:p>
            <a:pPr marL="285750" lvl="0" indent="-285750" algn="l" rtl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600" b="0" i="0" u="none" baseline="0" dirty="0">
                <a:solidFill>
                  <a:srgbClr val="FFFFFF">
                    <a:lumMod val="50000"/>
                  </a:srgbClr>
                </a:solidFill>
              </a:rPr>
              <a:t>Предлагаются новые опции: </a:t>
            </a:r>
            <a:r>
              <a:rPr lang="ru-RU" sz="1600" dirty="0" smtClean="0">
                <a:solidFill>
                  <a:srgbClr val="FFFFFF">
                    <a:lumMod val="50000"/>
                  </a:srgbClr>
                </a:solidFill>
              </a:rPr>
              <a:t>аккумулирующая емкость</a:t>
            </a:r>
            <a:r>
              <a:rPr lang="ru-RU" sz="1600" b="0" i="0" u="none" baseline="0" dirty="0" smtClean="0">
                <a:solidFill>
                  <a:srgbClr val="FFFFFF">
                    <a:lumMod val="50000"/>
                  </a:srgbClr>
                </a:solidFill>
              </a:rPr>
              <a:t>, </a:t>
            </a:r>
            <a:r>
              <a:rPr lang="ru-RU" sz="1600" b="0" i="0" u="none" baseline="0" dirty="0">
                <a:solidFill>
                  <a:srgbClr val="FFFFFF">
                    <a:lumMod val="50000"/>
                  </a:srgbClr>
                </a:solidFill>
              </a:rPr>
              <a:t>насос переменной скорости, полная рекуперация тепла.</a:t>
            </a:r>
          </a:p>
          <a:p>
            <a:pPr marL="285750" lvl="0" indent="-285750" algn="l" rtl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600" b="0" i="0" u="none" baseline="0" dirty="0">
                <a:solidFill>
                  <a:srgbClr val="FFFFFF">
                    <a:lumMod val="50000"/>
                  </a:srgbClr>
                </a:solidFill>
              </a:rPr>
              <a:t>Варианты с 1 и 2 контурами частично совпадают в диапазоне между 150 и 350 кВт. </a:t>
            </a:r>
          </a:p>
          <a:p>
            <a:pPr marL="285750" lvl="0" indent="-285750" algn="l" rtl="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ru" sz="1600" dirty="0">
              <a:solidFill>
                <a:srgbClr val="FFFFFF">
                  <a:lumMod val="50000"/>
                </a:srgbClr>
              </a:solidFill>
            </a:endParaRPr>
          </a:p>
          <a:p>
            <a:pPr marL="285750" lvl="0" indent="-285750" algn="l" rtl="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ru" sz="1400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1325" y="2922000"/>
            <a:ext cx="3352800" cy="355976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0925" y="490206"/>
            <a:ext cx="2133600" cy="205457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9905" y="2565305"/>
            <a:ext cx="3502025" cy="55335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2" y="25918"/>
            <a:ext cx="1250893" cy="19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9522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>
                <a:solidFill>
                  <a:srgbClr val="0083C1"/>
                </a:solidFill>
              </a:rPr>
              <a:pPr/>
              <a:t>22</a:t>
            </a:fld>
            <a:endParaRPr lang="ru" dirty="0">
              <a:solidFill>
                <a:srgbClr val="0083C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l" rtl="0"/>
            <a:r>
              <a:rPr lang="ru-RU" b="0" i="0" u="none" baseline="0"/>
              <a:t>Обзор линейки: </a:t>
            </a:r>
            <a:r>
              <a:rPr lang="ru-RU" b="0" i="0" u="none" baseline="0">
                <a:solidFill>
                  <a:srgbClr val="0070C0"/>
                </a:solidFill>
              </a:rPr>
              <a:t>СРАВНЕНИЕ с текущей серией*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2" y="25918"/>
            <a:ext cx="1250893" cy="19765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750" y="3219197"/>
            <a:ext cx="3352800" cy="355976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3350" y="787403"/>
            <a:ext cx="2133600" cy="205457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326" y="2862502"/>
            <a:ext cx="3502025" cy="553351"/>
          </a:xfrm>
          <a:prstGeom prst="rect">
            <a:avLst/>
          </a:prstGeom>
        </p:spPr>
      </p:pic>
      <p:sp>
        <p:nvSpPr>
          <p:cNvPr id="14" name="Content Placeholder 4"/>
          <p:cNvSpPr txBox="1">
            <a:spLocks/>
          </p:cNvSpPr>
          <p:nvPr/>
        </p:nvSpPr>
        <p:spPr>
          <a:xfrm>
            <a:off x="4324350" y="565096"/>
            <a:ext cx="4591050" cy="19038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ru" sz="1400" dirty="0">
              <a:solidFill>
                <a:srgbClr val="7F7F7F"/>
              </a:solidFill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solidFill>
                  <a:srgbClr val="0070C0"/>
                </a:solidFill>
              </a:rPr>
              <a:t>Модели “</a:t>
            </a:r>
            <a:r>
              <a:rPr lang="ru-RU" sz="1400" dirty="0" err="1">
                <a:solidFill>
                  <a:srgbClr val="0070C0"/>
                </a:solidFill>
              </a:rPr>
              <a:t>Single</a:t>
            </a:r>
            <a:r>
              <a:rPr lang="ru-RU" sz="1400" dirty="0">
                <a:solidFill>
                  <a:srgbClr val="0070C0"/>
                </a:solidFill>
              </a:rPr>
              <a:t> V”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7F7F7F"/>
                </a:solidFill>
              </a:rPr>
              <a:t>Новый хладагент R32.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7F7F7F"/>
                </a:solidFill>
              </a:rPr>
              <a:t>Более гибкие: Новая промежуточная конфигурация шума как для исполнения </a:t>
            </a:r>
            <a:r>
              <a:rPr lang="ru-RU" sz="1400" dirty="0" err="1">
                <a:solidFill>
                  <a:srgbClr val="7F7F7F"/>
                </a:solidFill>
              </a:rPr>
              <a:t>Silver</a:t>
            </a:r>
            <a:r>
              <a:rPr lang="ru-RU" sz="1400" dirty="0">
                <a:solidFill>
                  <a:srgbClr val="7F7F7F"/>
                </a:solidFill>
              </a:rPr>
              <a:t>, так и для </a:t>
            </a:r>
            <a:r>
              <a:rPr lang="ru-RU" sz="1400" dirty="0" err="1">
                <a:solidFill>
                  <a:srgbClr val="7F7F7F"/>
                </a:solidFill>
              </a:rPr>
              <a:t>Gold</a:t>
            </a:r>
            <a:r>
              <a:rPr lang="ru-RU" sz="1400" dirty="0">
                <a:solidFill>
                  <a:srgbClr val="7F7F7F"/>
                </a:solidFill>
              </a:rPr>
              <a:t> (SL/XL).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7F7F7F"/>
                </a:solidFill>
              </a:rPr>
              <a:t>Одинаковая эффективность при полной и при частичной нагрузке (SEER).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7F7F7F"/>
                </a:solidFill>
              </a:rPr>
              <a:t>Наличие новых опций.</a:t>
            </a:r>
          </a:p>
          <a:p>
            <a:pPr>
              <a:spcBef>
                <a:spcPts val="0"/>
              </a:spcBef>
            </a:pPr>
            <a:endParaRPr lang="ru" sz="1400" dirty="0">
              <a:solidFill>
                <a:srgbClr val="7F7F7F"/>
              </a:solidFill>
            </a:endParaRPr>
          </a:p>
          <a:p>
            <a:pPr>
              <a:spcBef>
                <a:spcPts val="0"/>
              </a:spcBef>
            </a:pPr>
            <a:endParaRPr lang="ru" sz="1400" dirty="0">
              <a:solidFill>
                <a:srgbClr val="7F7F7F"/>
              </a:solidFill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solidFill>
                  <a:srgbClr val="0070C0"/>
                </a:solidFill>
              </a:rPr>
              <a:t>Модели “</a:t>
            </a:r>
            <a:r>
              <a:rPr lang="ru-RU" sz="1400" dirty="0" err="1">
                <a:solidFill>
                  <a:srgbClr val="0070C0"/>
                </a:solidFill>
              </a:rPr>
              <a:t>Multi</a:t>
            </a:r>
            <a:r>
              <a:rPr lang="ru-RU" sz="1400" dirty="0">
                <a:solidFill>
                  <a:srgbClr val="0070C0"/>
                </a:solidFill>
              </a:rPr>
              <a:t> V”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7F7F7F"/>
                </a:solidFill>
              </a:rPr>
              <a:t>Новый хладагент R32.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7F7F7F"/>
                </a:solidFill>
              </a:rPr>
              <a:t>Новая конструкция.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7F7F7F"/>
                </a:solidFill>
              </a:rPr>
              <a:t>Одинаковая эффективность при полной нагрузке.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7F7F7F"/>
                </a:solidFill>
              </a:rPr>
              <a:t>Более высокая эффективность при частичной нагрузке (SEER):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7F7F7F"/>
                </a:solidFill>
              </a:rPr>
              <a:t>+4% в стандартном исполнении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7F7F7F"/>
                </a:solidFill>
              </a:rPr>
              <a:t>+7% с опцией вентилятора VFD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7F7F7F"/>
                </a:solidFill>
              </a:rPr>
              <a:t>Наличие новых опций.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" sz="1400" dirty="0">
              <a:solidFill>
                <a:srgbClr val="7F7F7F"/>
              </a:solidFill>
            </a:endParaRPr>
          </a:p>
          <a:p>
            <a:pPr>
              <a:spcBef>
                <a:spcPts val="0"/>
              </a:spcBef>
            </a:pPr>
            <a:r>
              <a:rPr lang="ru-RU" sz="1050" dirty="0">
                <a:solidFill>
                  <a:srgbClr val="7F7F7F"/>
                </a:solidFill>
              </a:rPr>
              <a:t> Сравнение основано на моделях одинаковой производительности.</a:t>
            </a:r>
          </a:p>
          <a:p>
            <a:pPr>
              <a:spcBef>
                <a:spcPts val="0"/>
              </a:spcBef>
            </a:pPr>
            <a:endParaRPr lang="ru" sz="14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0063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>
                <a:solidFill>
                  <a:srgbClr val="0083C1"/>
                </a:solidFill>
              </a:rPr>
              <a:pPr/>
              <a:t>23</a:t>
            </a:fld>
            <a:endParaRPr lang="ru" dirty="0">
              <a:solidFill>
                <a:srgbClr val="0083C1"/>
              </a:solidFill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28601" y="193005"/>
            <a:ext cx="8664575" cy="594395"/>
          </a:xfrm>
        </p:spPr>
        <p:txBody>
          <a:bodyPr/>
          <a:lstStyle/>
          <a:p>
            <a:pPr algn="l" rtl="0"/>
            <a:r>
              <a:rPr lang="ru-RU" b="0" i="0" u="none" baseline="0"/>
              <a:t>Обзор линейки: </a:t>
            </a:r>
            <a:r>
              <a:rPr lang="ru-RU" b="0" i="0" u="none" baseline="0">
                <a:solidFill>
                  <a:srgbClr val="0070C0"/>
                </a:solidFill>
              </a:rPr>
              <a:t>опции</a:t>
            </a:r>
          </a:p>
        </p:txBody>
      </p:sp>
      <p:graphicFrame>
        <p:nvGraphicFramePr>
          <p:cNvPr id="8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703281"/>
              </p:ext>
            </p:extLst>
          </p:nvPr>
        </p:nvGraphicFramePr>
        <p:xfrm>
          <a:off x="208535" y="682061"/>
          <a:ext cx="6894567" cy="8234680"/>
        </p:xfrm>
        <a:graphic>
          <a:graphicData uri="http://schemas.openxmlformats.org/drawingml/2006/table">
            <a:tbl>
              <a:tblPr firstRow="1" firstCol="1" bandRow="1"/>
              <a:tblGrid>
                <a:gridCol w="7199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4145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8533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28600">
                <a:tc gridSpan="4"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500" b="1" i="0" u="non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МЕХАНИЧЕСКИЕ</a:t>
                      </a:r>
                      <a:endParaRPr lang="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1" i="0" u="none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№ опции</a:t>
                      </a:r>
                      <a:endParaRPr lang="ru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300" b="1" i="0" u="none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НАИМЕНОВАНИЕ ОПЦИИ</a:t>
                      </a:r>
                      <a:endParaRPr lang="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1" i="0" u="none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SINGLE-V</a:t>
                      </a:r>
                      <a:endParaRPr lang="ru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1" i="0" u="none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MULTI-V</a:t>
                      </a:r>
                      <a:endParaRPr lang="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01</a:t>
                      </a:r>
                      <a:endParaRPr lang="ru" sz="15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Полная рекуперация тепла</a:t>
                      </a:r>
                      <a:endParaRPr lang="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 </a:t>
                      </a:r>
                      <a:r>
                        <a:rPr lang="ru-RU" sz="1300" b="0" i="0" u="none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НОВИНКА</a:t>
                      </a:r>
                      <a:endParaRPr lang="ru" sz="15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03a</a:t>
                      </a:r>
                      <a:endParaRPr lang="ru" sz="15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300" b="0" i="0" u="none" baseline="0" dirty="0">
                          <a:solidFill>
                            <a:srgbClr val="0083C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Частичная рекуперация тепла с регулированием</a:t>
                      </a:r>
                      <a:endParaRPr lang="ru" sz="1500" dirty="0">
                        <a:solidFill>
                          <a:srgbClr val="0083C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 </a:t>
                      </a:r>
                      <a:r>
                        <a:rPr lang="ru-RU" sz="1300" b="0" i="0" u="none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НОВИНКА</a:t>
                      </a:r>
                      <a:endParaRPr lang="ru" sz="15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 </a:t>
                      </a:r>
                      <a:r>
                        <a:rPr lang="ru-RU" sz="1300" b="0" i="0" u="none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НОВИНКА</a:t>
                      </a:r>
                      <a:endParaRPr lang="ru" sz="15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08</a:t>
                      </a:r>
                      <a:endParaRPr lang="ru" sz="15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Исполнение с рассолом</a:t>
                      </a:r>
                      <a:endParaRPr lang="ru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</a:t>
                      </a:r>
                      <a:endParaRPr lang="ru" sz="15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Комплект испарителя victaulic</a:t>
                      </a:r>
                      <a:endParaRPr lang="ru" sz="15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Стандарт</a:t>
                      </a:r>
                      <a:endParaRPr lang="ru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Стандарт</a:t>
                      </a:r>
                      <a:endParaRPr lang="ru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</a:t>
                      </a:r>
                      <a:endParaRPr lang="ru" sz="15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Комплект фланцев испарителя</a:t>
                      </a:r>
                      <a:endParaRPr lang="ru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29</a:t>
                      </a:r>
                      <a:endParaRPr lang="ru" sz="15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3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Термоизоляция испарителя толщиной 20 мм</a:t>
                      </a:r>
                      <a:endParaRPr lang="ru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61</a:t>
                      </a:r>
                      <a:endParaRPr lang="ru" sz="15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Отсечной клапан на линии нагнетания</a:t>
                      </a:r>
                      <a:endParaRPr lang="ru" sz="15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Отсутствует</a:t>
                      </a:r>
                      <a:endParaRPr lang="ru" sz="15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62</a:t>
                      </a:r>
                      <a:endParaRPr lang="ru" sz="15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Отсечной клапан на линии всасывания</a:t>
                      </a:r>
                      <a:endParaRPr lang="ru" sz="15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Отсутствует</a:t>
                      </a:r>
                      <a:endParaRPr lang="ru" sz="15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126</a:t>
                      </a:r>
                      <a:endParaRPr lang="ru" sz="15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Отсечной клапан на линии всасывания и нагнетания</a:t>
                      </a:r>
                      <a:endParaRPr lang="ru" sz="15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Отсутствует</a:t>
                      </a:r>
                      <a:endParaRPr lang="ru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78</a:t>
                      </a:r>
                      <a:endParaRPr lang="ru" sz="15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Один центробежный насос (низкий напор)</a:t>
                      </a:r>
                      <a:endParaRPr lang="ru" sz="15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79</a:t>
                      </a:r>
                      <a:endParaRPr lang="ru" sz="15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Один центробежный насос (высокий напор)</a:t>
                      </a:r>
                      <a:endParaRPr lang="ru" sz="15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80</a:t>
                      </a:r>
                      <a:endParaRPr lang="ru" sz="15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Два центробежных насоса (низкий напор)</a:t>
                      </a:r>
                      <a:endParaRPr lang="ru" sz="15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81</a:t>
                      </a:r>
                      <a:endParaRPr lang="ru" sz="15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Два центробежных насоса (высокий напор)</a:t>
                      </a:r>
                      <a:endParaRPr lang="ru" sz="15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91</a:t>
                      </a:r>
                      <a:endParaRPr lang="ru" sz="15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Двойной перепускной клапан с отводом</a:t>
                      </a:r>
                      <a:endParaRPr lang="ru" sz="15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111</a:t>
                      </a:r>
                      <a:endParaRPr lang="ru" sz="15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300" b="0" i="0" u="non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Высокотемпературный комплект</a:t>
                      </a:r>
                      <a:endParaRPr lang="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 </a:t>
                      </a:r>
                      <a:r>
                        <a:rPr lang="ru-RU" sz="1300" b="0" i="0" u="none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НОВИНКА</a:t>
                      </a:r>
                      <a:endParaRPr lang="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 </a:t>
                      </a:r>
                      <a:r>
                        <a:rPr lang="ru-RU" sz="1300" b="0" i="0" u="none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НОВИНКА</a:t>
                      </a:r>
                      <a:endParaRPr lang="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115</a:t>
                      </a:r>
                      <a:endParaRPr lang="ru" sz="15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Водяной фильтр</a:t>
                      </a:r>
                      <a:endParaRPr lang="ru" sz="15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121</a:t>
                      </a:r>
                      <a:endParaRPr lang="ru" sz="15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Датчик протечек хладагента</a:t>
                      </a:r>
                      <a:endParaRPr lang="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 </a:t>
                      </a:r>
                      <a:r>
                        <a:rPr lang="ru-RU" sz="1300" b="0" i="0" u="none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НОВИНКА</a:t>
                      </a:r>
                      <a:endParaRPr lang="ru" sz="15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 </a:t>
                      </a:r>
                      <a:r>
                        <a:rPr lang="ru-RU" sz="1300" b="0" i="0" u="none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НОВИНКА</a:t>
                      </a:r>
                      <a:endParaRPr lang="ru" sz="15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127</a:t>
                      </a:r>
                      <a:endParaRPr lang="ru" sz="15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Манометры для сторон низкого и высокого давления</a:t>
                      </a:r>
                      <a:endParaRPr lang="ru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134</a:t>
                      </a:r>
                      <a:endParaRPr lang="ru" sz="15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Один центробежный насос (низкий напор) + бак</a:t>
                      </a:r>
                      <a:endParaRPr lang="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 </a:t>
                      </a:r>
                      <a:r>
                        <a:rPr lang="ru-RU" sz="1300" b="0" i="0" u="none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НОВИНКА</a:t>
                      </a:r>
                      <a:endParaRPr lang="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135</a:t>
                      </a:r>
                      <a:endParaRPr lang="ru" sz="15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Один центробежный насос (высокий напор) + бак</a:t>
                      </a:r>
                      <a:endParaRPr lang="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 </a:t>
                      </a:r>
                      <a:r>
                        <a:rPr lang="ru-RU" sz="1300" b="0" i="0" u="none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НОВИНКА</a:t>
                      </a:r>
                      <a:endParaRPr lang="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136</a:t>
                      </a:r>
                      <a:endParaRPr lang="ru" sz="15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Два центробежных насоса (низкий напор) + бак</a:t>
                      </a:r>
                      <a:endParaRPr lang="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 </a:t>
                      </a:r>
                      <a:r>
                        <a:rPr lang="ru-RU" sz="1300" b="0" i="0" u="none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НОВИНКА</a:t>
                      </a:r>
                      <a:endParaRPr lang="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137</a:t>
                      </a:r>
                      <a:endParaRPr lang="ru" sz="15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Два центробежных насоса (высокий напор) + бак</a:t>
                      </a:r>
                      <a:endParaRPr lang="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 </a:t>
                      </a:r>
                      <a:r>
                        <a:rPr lang="ru-RU" sz="1300" b="0" i="0" u="none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НОВИНКА</a:t>
                      </a:r>
                      <a:endParaRPr lang="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3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139</a:t>
                      </a:r>
                      <a:endParaRPr lang="ru" sz="15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Теплообменники с микроканавками и покрытием методом электроосаждения</a:t>
                      </a:r>
                      <a:endParaRPr lang="ru" sz="15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4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140</a:t>
                      </a:r>
                      <a:endParaRPr lang="ru" sz="15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Защита для агрегатов (предотвращает доступ к ним)</a:t>
                      </a:r>
                      <a:endParaRPr lang="ru" sz="15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141</a:t>
                      </a:r>
                      <a:endParaRPr lang="ru" sz="15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Боковые панели для теплообменников</a:t>
                      </a:r>
                      <a:endParaRPr lang="ru" sz="15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Отсутствует</a:t>
                      </a:r>
                      <a:endParaRPr lang="ru" sz="15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153</a:t>
                      </a:r>
                      <a:endParaRPr lang="ru" sz="15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Покрытие Blue Coat</a:t>
                      </a:r>
                      <a:endParaRPr lang="ru" sz="15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Отсутствует</a:t>
                      </a:r>
                      <a:endParaRPr lang="ru" sz="15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3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5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925" marR="559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7"/>
                  </a:ext>
                </a:extLst>
              </a:tr>
            </a:tbl>
          </a:graphicData>
        </a:graphic>
      </p:graphicFrame>
      <p:pic>
        <p:nvPicPr>
          <p:cNvPr id="9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53791" y="1250752"/>
            <a:ext cx="271489" cy="322304"/>
          </a:xfrm>
          <a:prstGeom prst="rect">
            <a:avLst/>
          </a:prstGeom>
        </p:spPr>
      </p:pic>
      <p:pic>
        <p:nvPicPr>
          <p:cNvPr id="10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93196" y="3871912"/>
            <a:ext cx="271489" cy="322304"/>
          </a:xfrm>
          <a:prstGeom prst="rect">
            <a:avLst/>
          </a:prstGeom>
        </p:spPr>
      </p:pic>
      <p:pic>
        <p:nvPicPr>
          <p:cNvPr id="11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70005" y="4276553"/>
            <a:ext cx="271489" cy="322304"/>
          </a:xfrm>
          <a:prstGeom prst="rect">
            <a:avLst/>
          </a:prstGeom>
        </p:spPr>
      </p:pic>
      <p:pic>
        <p:nvPicPr>
          <p:cNvPr id="12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93195" y="4957731"/>
            <a:ext cx="271489" cy="322304"/>
          </a:xfrm>
          <a:prstGeom prst="rect">
            <a:avLst/>
          </a:prstGeom>
        </p:spPr>
      </p:pic>
      <p:sp>
        <p:nvSpPr>
          <p:cNvPr id="13" name="Content Placeholder 4"/>
          <p:cNvSpPr txBox="1">
            <a:spLocks/>
          </p:cNvSpPr>
          <p:nvPr/>
        </p:nvSpPr>
        <p:spPr>
          <a:xfrm>
            <a:off x="7429399" y="598492"/>
            <a:ext cx="1752599" cy="465637"/>
          </a:xfrm>
          <a:prstGeom prst="rect">
            <a:avLst/>
          </a:prstGeom>
          <a:noFill/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400" b="1" dirty="0">
                <a:solidFill>
                  <a:srgbClr val="0083C1"/>
                </a:solidFill>
              </a:rPr>
              <a:t>+</a:t>
            </a:r>
            <a:r>
              <a:rPr lang="ru-RU" sz="1200" dirty="0">
                <a:solidFill>
                  <a:srgbClr val="0083C1"/>
                </a:solidFill>
              </a:rPr>
              <a:t> Полная рекуперация тепла</a:t>
            </a:r>
          </a:p>
          <a:p>
            <a:pPr>
              <a:spcBef>
                <a:spcPts val="0"/>
              </a:spcBef>
            </a:pPr>
            <a:r>
              <a:rPr lang="ru-RU" sz="1200" dirty="0">
                <a:solidFill>
                  <a:srgbClr val="0083C1"/>
                </a:solidFill>
              </a:rPr>
              <a:t>во всей линейке.</a:t>
            </a:r>
          </a:p>
          <a:p>
            <a:pPr>
              <a:spcBef>
                <a:spcPts val="0"/>
              </a:spcBef>
            </a:pPr>
            <a:r>
              <a:rPr lang="ru-RU" sz="1400" b="1" dirty="0">
                <a:solidFill>
                  <a:srgbClr val="0083C1"/>
                </a:solidFill>
              </a:rPr>
              <a:t>+</a:t>
            </a:r>
            <a:r>
              <a:rPr lang="ru-RU" sz="1200" dirty="0">
                <a:solidFill>
                  <a:srgbClr val="0083C1"/>
                </a:solidFill>
              </a:rPr>
              <a:t> Частичная рекуперация тепла с улучшенной производительностью.</a:t>
            </a:r>
            <a:endParaRPr lang="ru" sz="1200" dirty="0">
              <a:solidFill>
                <a:srgbClr val="FFFFFF">
                  <a:lumMod val="50000"/>
                </a:srgbClr>
              </a:solidFill>
            </a:endParaRPr>
          </a:p>
          <a:p>
            <a:pPr>
              <a:spcBef>
                <a:spcPts val="0"/>
              </a:spcBef>
            </a:pPr>
            <a:endParaRPr lang="ru" sz="1100" dirty="0">
              <a:solidFill>
                <a:srgbClr val="7F7F7F"/>
              </a:solidFill>
            </a:endParaRPr>
          </a:p>
        </p:txBody>
      </p:sp>
      <p:sp>
        <p:nvSpPr>
          <p:cNvPr id="14" name="Content Placeholder 4"/>
          <p:cNvSpPr txBox="1">
            <a:spLocks/>
          </p:cNvSpPr>
          <p:nvPr/>
        </p:nvSpPr>
        <p:spPr>
          <a:xfrm>
            <a:off x="7374982" y="4724912"/>
            <a:ext cx="1752599" cy="465637"/>
          </a:xfrm>
          <a:prstGeom prst="rect">
            <a:avLst/>
          </a:prstGeom>
          <a:noFill/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200" b="1" dirty="0">
                <a:solidFill>
                  <a:srgbClr val="0083C1"/>
                </a:solidFill>
              </a:rPr>
              <a:t>+ </a:t>
            </a:r>
            <a:r>
              <a:rPr lang="ru-RU" sz="1200" dirty="0">
                <a:solidFill>
                  <a:srgbClr val="0083C1"/>
                </a:solidFill>
              </a:rPr>
              <a:t>Опциональный буферный бак установлен на агрегатах всей линейки</a:t>
            </a:r>
            <a:endParaRPr lang="ru" sz="1200" dirty="0">
              <a:solidFill>
                <a:srgbClr val="FFFFFF">
                  <a:lumMod val="50000"/>
                </a:srgbClr>
              </a:solidFill>
            </a:endParaRPr>
          </a:p>
          <a:p>
            <a:pPr>
              <a:spcBef>
                <a:spcPts val="0"/>
              </a:spcBef>
            </a:pPr>
            <a:endParaRPr lang="ru" sz="1100" dirty="0">
              <a:solidFill>
                <a:srgbClr val="7F7F7F"/>
              </a:solidFill>
            </a:endParaRPr>
          </a:p>
        </p:txBody>
      </p:sp>
      <p:sp>
        <p:nvSpPr>
          <p:cNvPr id="15" name="Content Placeholder 4"/>
          <p:cNvSpPr txBox="1">
            <a:spLocks/>
          </p:cNvSpPr>
          <p:nvPr/>
        </p:nvSpPr>
        <p:spPr>
          <a:xfrm>
            <a:off x="7364680" y="3709648"/>
            <a:ext cx="1948540" cy="542725"/>
          </a:xfrm>
          <a:prstGeom prst="rect">
            <a:avLst/>
          </a:prstGeom>
          <a:noFill/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400" b="1" dirty="0">
                <a:solidFill>
                  <a:srgbClr val="0083C1"/>
                </a:solidFill>
              </a:rPr>
              <a:t>+</a:t>
            </a:r>
            <a:r>
              <a:rPr lang="ru-RU" sz="1200" b="1" dirty="0">
                <a:solidFill>
                  <a:srgbClr val="0083C1"/>
                </a:solidFill>
              </a:rPr>
              <a:t> </a:t>
            </a:r>
            <a:r>
              <a:rPr lang="ru-RU" sz="1200" dirty="0">
                <a:solidFill>
                  <a:srgbClr val="0083C1"/>
                </a:solidFill>
              </a:rPr>
              <a:t>Высокотемпературный комплект</a:t>
            </a:r>
            <a:endParaRPr lang="ru" sz="1200" dirty="0">
              <a:solidFill>
                <a:srgbClr val="FFFFFF">
                  <a:lumMod val="50000"/>
                </a:srgbClr>
              </a:solidFill>
            </a:endParaRPr>
          </a:p>
          <a:p>
            <a:pPr>
              <a:spcBef>
                <a:spcPts val="0"/>
              </a:spcBef>
            </a:pPr>
            <a:endParaRPr lang="ru" sz="1100" dirty="0">
              <a:solidFill>
                <a:srgbClr val="7F7F7F"/>
              </a:solidFill>
            </a:endParaRPr>
          </a:p>
        </p:txBody>
      </p:sp>
      <p:sp>
        <p:nvSpPr>
          <p:cNvPr id="16" name="Content Placeholder 4"/>
          <p:cNvSpPr txBox="1">
            <a:spLocks/>
          </p:cNvSpPr>
          <p:nvPr/>
        </p:nvSpPr>
        <p:spPr>
          <a:xfrm>
            <a:off x="7364685" y="4259276"/>
            <a:ext cx="1752599" cy="465637"/>
          </a:xfrm>
          <a:prstGeom prst="rect">
            <a:avLst/>
          </a:prstGeom>
          <a:noFill/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400" b="1" dirty="0">
                <a:solidFill>
                  <a:srgbClr val="0083C1"/>
                </a:solidFill>
              </a:rPr>
              <a:t>+ </a:t>
            </a:r>
            <a:r>
              <a:rPr lang="ru-RU" sz="1200" dirty="0">
                <a:solidFill>
                  <a:srgbClr val="0083C1"/>
                </a:solidFill>
              </a:rPr>
              <a:t>Датчик протечек</a:t>
            </a:r>
            <a:endParaRPr lang="ru" sz="1200" dirty="0">
              <a:solidFill>
                <a:srgbClr val="FFFFFF">
                  <a:lumMod val="50000"/>
                </a:srgbClr>
              </a:solidFill>
            </a:endParaRPr>
          </a:p>
          <a:p>
            <a:pPr>
              <a:spcBef>
                <a:spcPts val="0"/>
              </a:spcBef>
            </a:pPr>
            <a:endParaRPr lang="ru" sz="1100" dirty="0">
              <a:solidFill>
                <a:srgbClr val="7F7F7F"/>
              </a:solidFill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2" y="25918"/>
            <a:ext cx="1250893" cy="19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1843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>
                <a:solidFill>
                  <a:srgbClr val="0083C1"/>
                </a:solidFill>
              </a:rPr>
              <a:pPr/>
              <a:t>24</a:t>
            </a:fld>
            <a:endParaRPr lang="ru" dirty="0">
              <a:solidFill>
                <a:srgbClr val="0083C1"/>
              </a:solidFill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28601" y="193005"/>
            <a:ext cx="8664575" cy="594395"/>
          </a:xfrm>
        </p:spPr>
        <p:txBody>
          <a:bodyPr/>
          <a:lstStyle/>
          <a:p>
            <a:pPr algn="l" rtl="0"/>
            <a:r>
              <a:rPr lang="ru-RU" b="0" i="0" u="none" baseline="0"/>
              <a:t>Обзор линейки: </a:t>
            </a:r>
            <a:r>
              <a:rPr lang="ru-RU" b="0" i="0" u="none" baseline="0">
                <a:solidFill>
                  <a:srgbClr val="0070C0"/>
                </a:solidFill>
              </a:rPr>
              <a:t>опции</a:t>
            </a:r>
          </a:p>
        </p:txBody>
      </p:sp>
      <p:pic>
        <p:nvPicPr>
          <p:cNvPr id="9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866639" y="5933388"/>
            <a:ext cx="271489" cy="322304"/>
          </a:xfrm>
          <a:prstGeom prst="rect">
            <a:avLst/>
          </a:prstGeom>
        </p:spPr>
      </p:pic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764585"/>
              </p:ext>
            </p:extLst>
          </p:nvPr>
        </p:nvGraphicFramePr>
        <p:xfrm>
          <a:off x="2266950" y="545200"/>
          <a:ext cx="6733573" cy="8001000"/>
        </p:xfrm>
        <a:graphic>
          <a:graphicData uri="http://schemas.openxmlformats.org/drawingml/2006/table">
            <a:tbl>
              <a:tblPr firstRow="1" firstCol="1" bandRow="1"/>
              <a:tblGrid>
                <a:gridCol w="78580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1902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5054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7820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28600">
                <a:tc gridSpan="4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500" b="1" i="0" u="none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ЭЛЕКТРИКА/УПРАВЛЕНИЕ</a:t>
                      </a:r>
                      <a:endParaRPr lang="ru" sz="15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500" b="1" i="0" u="none" kern="1200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№ опции</a:t>
                      </a:r>
                      <a:endParaRPr lang="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500" b="1" i="0" u="none" kern="1200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НАИМЕНОВАНИЕ ОПЦИИ</a:t>
                      </a:r>
                      <a:endParaRPr lang="ru" sz="15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500" b="1" i="0" u="none" kern="1200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SINGLE-V</a:t>
                      </a:r>
                      <a:endParaRPr lang="ru" sz="15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500" b="1" i="0" u="none" kern="1200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MULTI-V</a:t>
                      </a:r>
                      <a:endParaRPr lang="ru" sz="15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04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Прямой пуск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Стандарт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Стандарт</a:t>
                      </a:r>
                      <a:endParaRPr lang="ru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06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Устройство плавного пуска</a:t>
                      </a:r>
                      <a:endParaRPr lang="ru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Двойная уставка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Стандарт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Стандарт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Регулирование слишком низкого/высокого напряжения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Счетчик электроэнергии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Отсутствует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Компенсационные конденсаторы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42 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Speedtroll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Отсутствует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57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Электрокалорифер испарителя</a:t>
                      </a:r>
                      <a:endParaRPr lang="ru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Стандарт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Стандарт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58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Реле протока испарителя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60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Электронные ТРВ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Стандарт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Стандарт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67</a:t>
                      </a:r>
                      <a:endParaRPr lang="ru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Датчик температуры наружного воздуха и сброс уставки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Стандарт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Стандарт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68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Счетчик наработки часов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Стандарт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Стандарт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69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Замыкатель для общих неисправностей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Стандарт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Стандарт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70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Аварийный сигнал с внешнего устройства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95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Размыкатели контура компрессоров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96 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Размыкатели контура вентиляторов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97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Дверца с подключением к вводному выключателю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Стандарт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Стандарт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99 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2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Регулирование работы вентиляторов (+ бесшумный режим вент.)</a:t>
                      </a:r>
                      <a:endParaRPr lang="ru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Стандарт</a:t>
                      </a:r>
                      <a:endParaRPr lang="ru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102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Реле утечки тока на землю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Отсутствует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128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Ведущий/ведомый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Стандарт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Стандарт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143</a:t>
                      </a:r>
                      <a:endParaRPr lang="ru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Переменный первичный поток</a:t>
                      </a:r>
                      <a:endParaRPr lang="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 </a:t>
                      </a:r>
                      <a:r>
                        <a:rPr lang="ru-RU" sz="1200" b="0" i="0" u="none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НОВИНКА</a:t>
                      </a:r>
                      <a:endParaRPr lang="ru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 </a:t>
                      </a:r>
                      <a:r>
                        <a:rPr lang="ru-RU" sz="1200" b="0" i="0" u="none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НОВИНКА</a:t>
                      </a:r>
                      <a:endParaRPr lang="ru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144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rgbClr val="0083C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Датчик перепада давления (не подключен к агрегату)</a:t>
                      </a:r>
                      <a:endParaRPr lang="ru" sz="1200" dirty="0">
                        <a:solidFill>
                          <a:srgbClr val="0083C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 </a:t>
                      </a:r>
                      <a:r>
                        <a:rPr lang="ru-RU" sz="1200" b="0" i="0" u="none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НОВИНКА</a:t>
                      </a:r>
                      <a:endParaRPr lang="ru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 </a:t>
                      </a:r>
                      <a:r>
                        <a:rPr lang="ru-RU" sz="1200" b="0" i="0" u="none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НОВИНКА</a:t>
                      </a:r>
                      <a:endParaRPr lang="ru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155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rgbClr val="0083C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Модем DoS (с антенной)</a:t>
                      </a:r>
                      <a:endParaRPr lang="ru" sz="1200" dirty="0">
                        <a:solidFill>
                          <a:srgbClr val="0083C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 </a:t>
                      </a:r>
                      <a:r>
                        <a:rPr lang="ru-RU" sz="1200" b="0" i="0" u="none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НОВИНКА</a:t>
                      </a:r>
                      <a:endParaRPr lang="ru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 </a:t>
                      </a:r>
                      <a:r>
                        <a:rPr lang="ru-RU" sz="1200" b="0" i="0" u="none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НОВИНКА</a:t>
                      </a:r>
                      <a:endParaRPr lang="ru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160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ВЕНТИЛЯТОРЫ С ВНЕШ. СТАТ. ДАВ. 100 ПА</a:t>
                      </a:r>
                      <a:endParaRPr lang="ru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</a:t>
                      </a:r>
                      <a:endParaRPr lang="ru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Отсутствует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161a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Вентиляторы с электронным управлением, 200 Па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Отсутствует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 </a:t>
                      </a:r>
                      <a:r>
                        <a:rPr lang="ru-RU" sz="1200" b="0" i="0" u="none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НОВИНКА</a:t>
                      </a:r>
                      <a:endParaRPr lang="ru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120e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rgbClr val="0083C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Комплект инвертора для 1 центробежного насоса (низкий напор)</a:t>
                      </a:r>
                      <a:endParaRPr lang="ru" sz="1200" dirty="0">
                        <a:solidFill>
                          <a:srgbClr val="0083C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 </a:t>
                      </a:r>
                      <a:r>
                        <a:rPr lang="ru-RU" sz="1200" b="0" i="0" u="none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НОВИНКА</a:t>
                      </a:r>
                      <a:endParaRPr lang="ru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 </a:t>
                      </a:r>
                      <a:r>
                        <a:rPr lang="ru-RU" sz="1200" b="0" i="0" u="none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НОВИНКА</a:t>
                      </a:r>
                      <a:endParaRPr lang="ru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120f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rgbClr val="0083C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Комплект инвертора для 1 центробежного насоса (высокий напор)</a:t>
                      </a:r>
                      <a:endParaRPr lang="ru" sz="1200" dirty="0">
                        <a:solidFill>
                          <a:srgbClr val="0083C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 </a:t>
                      </a:r>
                      <a:r>
                        <a:rPr lang="ru-RU" sz="1200" b="0" i="0" u="none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НОВИНКА</a:t>
                      </a:r>
                      <a:endParaRPr lang="ru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 </a:t>
                      </a:r>
                      <a:r>
                        <a:rPr lang="ru-RU" sz="1200" b="0" i="0" u="none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НОВИНКА</a:t>
                      </a:r>
                      <a:endParaRPr lang="ru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120g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rgbClr val="0083C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Комплект инвертора для 2 центробежных насосов (низкий напор)</a:t>
                      </a:r>
                      <a:endParaRPr lang="ru" sz="1200">
                        <a:solidFill>
                          <a:srgbClr val="0083C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Отсутствует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 </a:t>
                      </a:r>
                      <a:r>
                        <a:rPr lang="ru-RU" sz="1200" b="0" i="0" u="none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НОВИНКА</a:t>
                      </a:r>
                      <a:endParaRPr lang="ru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120h</a:t>
                      </a:r>
                      <a:endParaRPr lang="ru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rgbClr val="0083C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Комплект инвертора для 2 центробежных насосов (высокий напор)</a:t>
                      </a:r>
                      <a:endParaRPr lang="ru" sz="1200" dirty="0">
                        <a:solidFill>
                          <a:srgbClr val="0083C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Отсутствует</a:t>
                      </a:r>
                      <a:endParaRPr lang="ru" sz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-RU" sz="1200" b="0" i="0" u="non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Опция </a:t>
                      </a:r>
                      <a:r>
                        <a:rPr lang="ru-RU" sz="1200" b="0" i="0" u="none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НОВИНКА</a:t>
                      </a:r>
                      <a:endParaRPr lang="ru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57" marR="464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30"/>
                  </a:ext>
                </a:extLst>
              </a:tr>
            </a:tbl>
          </a:graphicData>
        </a:graphic>
      </p:graphicFrame>
      <p:pic>
        <p:nvPicPr>
          <p:cNvPr id="14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890686" y="4567804"/>
            <a:ext cx="271489" cy="322304"/>
          </a:xfrm>
          <a:prstGeom prst="rect">
            <a:avLst/>
          </a:prstGeom>
        </p:spPr>
      </p:pic>
      <p:pic>
        <p:nvPicPr>
          <p:cNvPr id="15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866639" y="4953000"/>
            <a:ext cx="271489" cy="322304"/>
          </a:xfrm>
          <a:prstGeom prst="rect">
            <a:avLst/>
          </a:prstGeom>
        </p:spPr>
      </p:pic>
      <p:sp>
        <p:nvSpPr>
          <p:cNvPr id="16" name="Content Placeholder 4"/>
          <p:cNvSpPr txBox="1">
            <a:spLocks/>
          </p:cNvSpPr>
          <p:nvPr/>
        </p:nvSpPr>
        <p:spPr>
          <a:xfrm>
            <a:off x="679675" y="5861724"/>
            <a:ext cx="1752599" cy="465637"/>
          </a:xfrm>
          <a:prstGeom prst="rect">
            <a:avLst/>
          </a:prstGeom>
          <a:noFill/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400" b="1" dirty="0">
                <a:solidFill>
                  <a:srgbClr val="0083C1"/>
                </a:solidFill>
              </a:rPr>
              <a:t>+</a:t>
            </a:r>
            <a:r>
              <a:rPr lang="ru-RU" sz="1200" b="1" dirty="0">
                <a:solidFill>
                  <a:srgbClr val="0083C1"/>
                </a:solidFill>
              </a:rPr>
              <a:t> </a:t>
            </a:r>
            <a:r>
              <a:rPr lang="ru-RU" sz="1200" dirty="0">
                <a:solidFill>
                  <a:srgbClr val="0083C1"/>
                </a:solidFill>
              </a:rPr>
              <a:t>Насосы VFD</a:t>
            </a:r>
            <a:endParaRPr lang="ru" sz="1200" dirty="0">
              <a:solidFill>
                <a:srgbClr val="FFFFFF">
                  <a:lumMod val="50000"/>
                </a:srgbClr>
              </a:solidFill>
            </a:endParaRPr>
          </a:p>
          <a:p>
            <a:pPr>
              <a:spcBef>
                <a:spcPts val="0"/>
              </a:spcBef>
            </a:pPr>
            <a:endParaRPr lang="ru" sz="1100" dirty="0">
              <a:solidFill>
                <a:srgbClr val="7F7F7F"/>
              </a:solidFill>
            </a:endParaRPr>
          </a:p>
        </p:txBody>
      </p:sp>
      <p:sp>
        <p:nvSpPr>
          <p:cNvPr id="17" name="Content Placeholder 4"/>
          <p:cNvSpPr txBox="1">
            <a:spLocks/>
          </p:cNvSpPr>
          <p:nvPr/>
        </p:nvSpPr>
        <p:spPr>
          <a:xfrm>
            <a:off x="698475" y="3830313"/>
            <a:ext cx="1192211" cy="1226803"/>
          </a:xfrm>
          <a:prstGeom prst="rect">
            <a:avLst/>
          </a:prstGeom>
          <a:noFill/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400" b="1" dirty="0">
                <a:solidFill>
                  <a:srgbClr val="0083C1"/>
                </a:solidFill>
              </a:rPr>
              <a:t>+</a:t>
            </a:r>
            <a:r>
              <a:rPr lang="ru-RU" sz="1200" b="1" dirty="0">
                <a:solidFill>
                  <a:srgbClr val="0083C1"/>
                </a:solidFill>
              </a:rPr>
              <a:t> </a:t>
            </a:r>
            <a:r>
              <a:rPr lang="ru-RU" sz="1200" dirty="0">
                <a:solidFill>
                  <a:srgbClr val="0083C1"/>
                </a:solidFill>
              </a:rPr>
              <a:t>Управление переменным протоком</a:t>
            </a:r>
            <a:endParaRPr lang="ru" sz="1200" dirty="0">
              <a:solidFill>
                <a:srgbClr val="FFFFFF">
                  <a:lumMod val="50000"/>
                </a:srgbClr>
              </a:solidFill>
            </a:endParaRPr>
          </a:p>
          <a:p>
            <a:pPr>
              <a:spcBef>
                <a:spcPts val="0"/>
              </a:spcBef>
            </a:pPr>
            <a:endParaRPr lang="ru" sz="1100" dirty="0">
              <a:solidFill>
                <a:srgbClr val="7F7F7F"/>
              </a:solidFill>
            </a:endParaRPr>
          </a:p>
        </p:txBody>
      </p:sp>
      <p:sp>
        <p:nvSpPr>
          <p:cNvPr id="18" name="Content Placeholder 4"/>
          <p:cNvSpPr txBox="1">
            <a:spLocks/>
          </p:cNvSpPr>
          <p:nvPr/>
        </p:nvSpPr>
        <p:spPr>
          <a:xfrm>
            <a:off x="666519" y="4934336"/>
            <a:ext cx="1200117" cy="501648"/>
          </a:xfrm>
          <a:prstGeom prst="rect">
            <a:avLst/>
          </a:prstGeom>
          <a:noFill/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400" b="1" dirty="0">
                <a:solidFill>
                  <a:srgbClr val="0083C1"/>
                </a:solidFill>
              </a:rPr>
              <a:t>+</a:t>
            </a:r>
            <a:r>
              <a:rPr lang="ru-RU" sz="1200" b="1" dirty="0">
                <a:solidFill>
                  <a:srgbClr val="0083C1"/>
                </a:solidFill>
              </a:rPr>
              <a:t> </a:t>
            </a:r>
            <a:r>
              <a:rPr lang="ru-RU" sz="1200" dirty="0">
                <a:solidFill>
                  <a:srgbClr val="0083C1"/>
                </a:solidFill>
              </a:rPr>
              <a:t>Модем </a:t>
            </a:r>
            <a:r>
              <a:rPr lang="ru-RU" sz="1200" dirty="0" err="1">
                <a:solidFill>
                  <a:srgbClr val="0083C1"/>
                </a:solidFill>
              </a:rPr>
              <a:t>Daikin</a:t>
            </a:r>
            <a:r>
              <a:rPr lang="ru-RU" sz="1200" dirty="0">
                <a:solidFill>
                  <a:srgbClr val="0083C1"/>
                </a:solidFill>
              </a:rPr>
              <a:t> </a:t>
            </a:r>
            <a:r>
              <a:rPr lang="ru-RU" sz="1200" dirty="0" err="1">
                <a:solidFill>
                  <a:srgbClr val="0083C1"/>
                </a:solidFill>
              </a:rPr>
              <a:t>on</a:t>
            </a:r>
            <a:r>
              <a:rPr lang="ru-RU" sz="1200" dirty="0">
                <a:solidFill>
                  <a:srgbClr val="0083C1"/>
                </a:solidFill>
              </a:rPr>
              <a:t> </a:t>
            </a:r>
            <a:r>
              <a:rPr lang="ru-RU" sz="1200" dirty="0" err="1">
                <a:solidFill>
                  <a:srgbClr val="0083C1"/>
                </a:solidFill>
              </a:rPr>
              <a:t>Site</a:t>
            </a:r>
            <a:r>
              <a:rPr lang="ru-RU" sz="1200" dirty="0">
                <a:solidFill>
                  <a:srgbClr val="0083C1"/>
                </a:solidFill>
              </a:rPr>
              <a:t> </a:t>
            </a:r>
            <a:endParaRPr lang="ru" sz="1200" dirty="0">
              <a:solidFill>
                <a:srgbClr val="FFFFFF">
                  <a:lumMod val="50000"/>
                </a:srgbClr>
              </a:solidFill>
            </a:endParaRPr>
          </a:p>
          <a:p>
            <a:pPr>
              <a:spcBef>
                <a:spcPts val="0"/>
              </a:spcBef>
            </a:pPr>
            <a:endParaRPr lang="ru" sz="1100" dirty="0">
              <a:solidFill>
                <a:srgbClr val="7F7F7F"/>
              </a:solidFill>
            </a:endParaRP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2" y="25918"/>
            <a:ext cx="1250893" cy="19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1747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" dirty="0">
              <a:solidFill>
                <a:srgbClr val="7F7F7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>
                <a:solidFill>
                  <a:srgbClr val="0083C1"/>
                </a:solidFill>
              </a:rPr>
              <a:pPr/>
              <a:t>25</a:t>
            </a:fld>
            <a:endParaRPr lang="ru" dirty="0">
              <a:solidFill>
                <a:srgbClr val="0083C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l" rtl="0"/>
            <a:r>
              <a:rPr lang="ru-RU" b="0" i="0" u="none" baseline="0"/>
              <a:t>Изготовление оборудования по требованиям заказчика:</a:t>
            </a:r>
            <a:r>
              <a:rPr lang="ru-RU" b="0" i="0" u="none" baseline="0">
                <a:solidFill>
                  <a:srgbClr val="0083C1"/>
                </a:solidFill>
              </a:rPr>
              <a:t> рекуперация тепла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525" y="33004"/>
            <a:ext cx="836402" cy="1110743"/>
          </a:xfrm>
          <a:prstGeom prst="rect">
            <a:avLst/>
          </a:prstGeom>
        </p:spPr>
      </p:pic>
      <p:sp>
        <p:nvSpPr>
          <p:cNvPr id="10" name="Content Placeholder 4"/>
          <p:cNvSpPr txBox="1">
            <a:spLocks/>
          </p:cNvSpPr>
          <p:nvPr/>
        </p:nvSpPr>
        <p:spPr>
          <a:xfrm>
            <a:off x="936626" y="1295405"/>
            <a:ext cx="4702174" cy="18232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" dirty="0">
              <a:solidFill>
                <a:srgbClr val="0083C1"/>
              </a:solidFill>
            </a:endParaRPr>
          </a:p>
          <a:p>
            <a:pPr>
              <a:spcBef>
                <a:spcPct val="0"/>
              </a:spcBef>
            </a:pPr>
            <a:r>
              <a:rPr lang="ru-RU" dirty="0">
                <a:solidFill>
                  <a:srgbClr val="0083C1"/>
                </a:solidFill>
              </a:rPr>
              <a:t>Рекуперация до 85% </a:t>
            </a: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отдаваемого системой тепла за счет опции рекуператора тепла.</a:t>
            </a:r>
          </a:p>
          <a:p>
            <a:pPr>
              <a:spcBef>
                <a:spcPct val="0"/>
              </a:spcBef>
            </a:pPr>
            <a:endParaRPr lang="ru" dirty="0">
              <a:solidFill>
                <a:srgbClr val="FFFFFF">
                  <a:lumMod val="50000"/>
                </a:srgbClr>
              </a:solidFill>
            </a:endParaRPr>
          </a:p>
          <a:p>
            <a:pPr>
              <a:spcBef>
                <a:spcPct val="0"/>
              </a:spcBef>
            </a:pPr>
            <a:r>
              <a:rPr lang="ru-RU" dirty="0">
                <a:solidFill>
                  <a:srgbClr val="0083C1"/>
                </a:solidFill>
              </a:rPr>
              <a:t>Общий коэффициент энергоэффективности (TEER) &gt; 5!</a:t>
            </a:r>
          </a:p>
          <a:p>
            <a:pPr>
              <a:spcBef>
                <a:spcPct val="0"/>
              </a:spcBef>
            </a:pPr>
            <a:r>
              <a:rPr lang="ru-RU" sz="1400" dirty="0">
                <a:solidFill>
                  <a:srgbClr val="FFFFFF">
                    <a:lumMod val="50000"/>
                  </a:srgbClr>
                </a:solidFill>
              </a:rPr>
              <a:t>(Холодопроизводительность + теплопроизводительность)/потребляемая мощность агрегата</a:t>
            </a:r>
          </a:p>
          <a:p>
            <a:pPr>
              <a:spcBef>
                <a:spcPct val="0"/>
              </a:spcBef>
            </a:pPr>
            <a:endParaRPr lang="ru" dirty="0">
              <a:solidFill>
                <a:srgbClr val="FFFFFF">
                  <a:lumMod val="50000"/>
                </a:srgbClr>
              </a:solidFill>
            </a:endParaRPr>
          </a:p>
          <a:p>
            <a:pPr>
              <a:spcBef>
                <a:spcPct val="0"/>
              </a:spcBef>
            </a:pPr>
            <a:r>
              <a:rPr lang="ru-RU" dirty="0">
                <a:solidFill>
                  <a:srgbClr val="0083C1"/>
                </a:solidFill>
              </a:rPr>
              <a:t>Производство ГВС для хозяйственных нужд выше до 55°C </a:t>
            </a: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.</a:t>
            </a:r>
          </a:p>
          <a:p>
            <a:pPr>
              <a:spcBef>
                <a:spcPct val="0"/>
              </a:spcBef>
            </a:pPr>
            <a:endParaRPr lang="ru" dirty="0">
              <a:solidFill>
                <a:srgbClr val="FFFFFF">
                  <a:lumMod val="50000"/>
                </a:srgbClr>
              </a:solidFill>
            </a:endParaRPr>
          </a:p>
          <a:p>
            <a:pPr>
              <a:spcBef>
                <a:spcPts val="0"/>
              </a:spcBef>
            </a:pPr>
            <a:endParaRPr lang="ru" sz="1600" dirty="0">
              <a:solidFill>
                <a:srgbClr val="7F7F7F"/>
              </a:solidFill>
            </a:endParaRPr>
          </a:p>
        </p:txBody>
      </p:sp>
      <p:sp>
        <p:nvSpPr>
          <p:cNvPr id="11" name="Rechthoek 4"/>
          <p:cNvSpPr/>
          <p:nvPr/>
        </p:nvSpPr>
        <p:spPr>
          <a:xfrm>
            <a:off x="6895220" y="1646673"/>
            <a:ext cx="72327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>
                <a:solidFill>
                  <a:srgbClr val="0083C1"/>
                </a:solidFill>
                <a:latin typeface="Myriad Pro"/>
                <a:cs typeface="Myriad Pro"/>
              </a:rPr>
              <a:t>+</a:t>
            </a:r>
            <a:endParaRPr lang="ru" sz="7200" dirty="0">
              <a:solidFill>
                <a:srgbClr val="0083C1"/>
              </a:solidFill>
              <a:latin typeface="Myriad Pro"/>
              <a:cs typeface="Myriad Pro"/>
            </a:endParaRPr>
          </a:p>
        </p:txBody>
      </p:sp>
      <p:pic>
        <p:nvPicPr>
          <p:cNvPr id="12" name="Afbeelding 5"/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591" y="1713821"/>
            <a:ext cx="756104" cy="1449464"/>
          </a:xfrm>
          <a:prstGeom prst="rect">
            <a:avLst/>
          </a:prstGeom>
          <a:ln>
            <a:noFill/>
          </a:ln>
        </p:spPr>
      </p:pic>
      <p:sp>
        <p:nvSpPr>
          <p:cNvPr id="13" name="Linkeraccolade 8"/>
          <p:cNvSpPr/>
          <p:nvPr/>
        </p:nvSpPr>
        <p:spPr>
          <a:xfrm rot="16200000">
            <a:off x="6992567" y="2139083"/>
            <a:ext cx="528571" cy="2820816"/>
          </a:xfrm>
          <a:prstGeom prst="leftBrace">
            <a:avLst>
              <a:gd name="adj1" fmla="val 89592"/>
              <a:gd name="adj2" fmla="val 50000"/>
            </a:avLst>
          </a:prstGeom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" dirty="0">
              <a:ln>
                <a:solidFill>
                  <a:srgbClr val="0083C3"/>
                </a:solidFill>
              </a:ln>
              <a:solidFill>
                <a:srgbClr val="139CF6"/>
              </a:solidFill>
            </a:endParaRPr>
          </a:p>
        </p:txBody>
      </p:sp>
      <p:pic>
        <p:nvPicPr>
          <p:cNvPr id="14" name="Picture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328" y="1752472"/>
            <a:ext cx="844778" cy="1272517"/>
          </a:xfrm>
          <a:prstGeom prst="rect">
            <a:avLst/>
          </a:prstGeom>
        </p:spPr>
      </p:pic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5638800" y="3849784"/>
            <a:ext cx="332897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Arial" pitchFamily="34" charset="0"/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Arial" pitchFamily="34" charset="0"/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Arial" pitchFamily="34" charset="0"/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Arial" pitchFamily="34" charset="0"/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4000" cap="all">
                <a:solidFill>
                  <a:srgbClr val="0083C1"/>
                </a:solidFill>
                <a:latin typeface="Calibri"/>
                <a:cs typeface="Myriad Pro"/>
              </a:rPr>
              <a:t>Все в одном</a:t>
            </a:r>
          </a:p>
          <a:p>
            <a:pPr algn="ctr" eaLnBrk="1" hangingPunct="1"/>
            <a:r>
              <a:rPr lang="ru-RU" sz="1600" cap="all">
                <a:solidFill>
                  <a:srgbClr val="0083C1"/>
                </a:solidFill>
                <a:latin typeface="Calibri"/>
                <a:cs typeface="Myriad Pro"/>
              </a:rPr>
              <a:t>Охлаждение + ГВС </a:t>
            </a:r>
            <a:endParaRPr lang="ru" sz="1600" cap="all" baseline="30000" dirty="0">
              <a:solidFill>
                <a:srgbClr val="0083C1"/>
              </a:solidFill>
              <a:latin typeface="Calibri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31010875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" dirty="0">
              <a:solidFill>
                <a:srgbClr val="7F7F7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>
                <a:solidFill>
                  <a:srgbClr val="0083C1"/>
                </a:solidFill>
              </a:rPr>
              <a:pPr/>
              <a:t>26</a:t>
            </a:fld>
            <a:endParaRPr lang="ru" dirty="0">
              <a:solidFill>
                <a:srgbClr val="0083C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l" rtl="0"/>
            <a:r>
              <a:rPr lang="ru-RU" b="0" i="0" u="none" baseline="0"/>
              <a:t>Изготовление оборудования по требованиям заказчика:  </a:t>
            </a:r>
            <a:r>
              <a:rPr lang="ru-RU" b="0" i="0" u="none" baseline="0">
                <a:solidFill>
                  <a:srgbClr val="0083C1"/>
                </a:solidFill>
              </a:rPr>
              <a:t>гидравлический комплект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525" y="33004"/>
            <a:ext cx="836402" cy="1110743"/>
          </a:xfrm>
          <a:prstGeom prst="rect">
            <a:avLst/>
          </a:prstGeom>
        </p:spPr>
      </p:pic>
      <p:sp>
        <p:nvSpPr>
          <p:cNvPr id="6" name="Content Placeholder 4"/>
          <p:cNvSpPr txBox="1">
            <a:spLocks/>
          </p:cNvSpPr>
          <p:nvPr/>
        </p:nvSpPr>
        <p:spPr>
          <a:xfrm>
            <a:off x="936631" y="1295405"/>
            <a:ext cx="3581401" cy="18232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endParaRPr lang="ru" dirty="0">
              <a:solidFill>
                <a:srgbClr val="FFFFFF">
                  <a:lumMod val="50000"/>
                </a:srgbClr>
              </a:solidFill>
            </a:endParaRPr>
          </a:p>
          <a:p>
            <a:pPr>
              <a:spcBef>
                <a:spcPct val="0"/>
              </a:spcBef>
            </a:pPr>
            <a:r>
              <a:rPr lang="ru-RU" dirty="0">
                <a:solidFill>
                  <a:srgbClr val="0083C1"/>
                </a:solidFill>
              </a:rPr>
              <a:t>Максимальная гибкость </a:t>
            </a: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благодаря гидравлическому комплекту:</a:t>
            </a:r>
          </a:p>
          <a:p>
            <a:pPr>
              <a:spcBef>
                <a:spcPct val="0"/>
              </a:spcBef>
            </a:pPr>
            <a:endParaRPr lang="ru" dirty="0">
              <a:solidFill>
                <a:srgbClr val="FFFFFF">
                  <a:lumMod val="50000"/>
                </a:srgbClr>
              </a:solidFill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Один насос, низкий напор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Один насос, высокий напор 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Два насоса, низкий напор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Два насоса, высокий напор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Буферный бак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...для всех типоразмеров и для всей линейки (80-700 кВт)</a:t>
            </a:r>
          </a:p>
          <a:p>
            <a:pPr>
              <a:spcBef>
                <a:spcPct val="0"/>
              </a:spcBef>
            </a:pPr>
            <a:endParaRPr lang="ru" dirty="0">
              <a:solidFill>
                <a:srgbClr val="FFFFFF">
                  <a:lumMod val="50000"/>
                </a:srgbClr>
              </a:solidFill>
            </a:endParaRPr>
          </a:p>
          <a:p>
            <a:pPr>
              <a:spcBef>
                <a:spcPts val="0"/>
              </a:spcBef>
            </a:pPr>
            <a:endParaRPr lang="ru" sz="1600" dirty="0">
              <a:solidFill>
                <a:srgbClr val="7F7F7F"/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BE45A757-B614-4D08-AFD0-C7B0FC0E2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8911" y="1265017"/>
            <a:ext cx="3502025" cy="553351"/>
          </a:xfrm>
          <a:prstGeom prst="rect">
            <a:avLst/>
          </a:prstGeom>
        </p:spPr>
      </p:pic>
      <p:pic>
        <p:nvPicPr>
          <p:cNvPr id="11" name="Immagine 10" descr="C:\Users\giorgio.caviglia\AppData\Local\Microsoft\Windows\INetCache\Content.Word\Render 8 FAN EWAT R04.tif">
            <a:extLst>
              <a:ext uri="{FF2B5EF4-FFF2-40B4-BE49-F238E27FC236}">
                <a16:creationId xmlns:a16="http://schemas.microsoft.com/office/drawing/2014/main" xmlns="" id="{1BC7EC30-E5C1-4D6B-9BE2-93BD7292F191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47190" y="2083819"/>
            <a:ext cx="4211464" cy="38177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464798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" dirty="0">
              <a:solidFill>
                <a:srgbClr val="7F7F7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>
                <a:solidFill>
                  <a:srgbClr val="0083C1"/>
                </a:solidFill>
              </a:rPr>
              <a:pPr/>
              <a:t>27</a:t>
            </a:fld>
            <a:endParaRPr lang="ru" dirty="0">
              <a:solidFill>
                <a:srgbClr val="0083C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l" rtl="0"/>
            <a:r>
              <a:rPr lang="ru-RU" b="0" i="0" u="none" baseline="0" dirty="0"/>
              <a:t>Изготовление оборудования по требованиям заказчика: </a:t>
            </a:r>
            <a:r>
              <a:rPr lang="ru-RU" b="0" i="0" u="none" baseline="0" dirty="0">
                <a:solidFill>
                  <a:srgbClr val="0083C1"/>
                </a:solidFill>
              </a:rPr>
              <a:t>управление переменным протоком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525" y="33004"/>
            <a:ext cx="836402" cy="1110743"/>
          </a:xfrm>
          <a:prstGeom prst="rect">
            <a:avLst/>
          </a:prstGeom>
        </p:spPr>
      </p:pic>
      <p:sp>
        <p:nvSpPr>
          <p:cNvPr id="6" name="Content Placeholder 4"/>
          <p:cNvSpPr txBox="1">
            <a:spLocks/>
          </p:cNvSpPr>
          <p:nvPr/>
        </p:nvSpPr>
        <p:spPr>
          <a:xfrm>
            <a:off x="936626" y="1295405"/>
            <a:ext cx="4702174" cy="18232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endParaRPr lang="ru" dirty="0">
              <a:solidFill>
                <a:srgbClr val="FFFFFF">
                  <a:lumMod val="50000"/>
                </a:srgbClr>
              </a:solidFill>
            </a:endParaRPr>
          </a:p>
          <a:p>
            <a:pPr>
              <a:spcBef>
                <a:spcPct val="0"/>
              </a:spcBef>
            </a:pPr>
            <a:r>
              <a:rPr lang="ru-RU" dirty="0">
                <a:solidFill>
                  <a:srgbClr val="0083C1"/>
                </a:solidFill>
              </a:rPr>
              <a:t>Экономия энергии </a:t>
            </a:r>
            <a:r>
              <a:rPr lang="ru-RU" dirty="0">
                <a:solidFill>
                  <a:srgbClr val="7F7F7F"/>
                </a:solidFill>
              </a:rPr>
              <a:t>за счет инверторных насосов и управления переменным потоком.</a:t>
            </a:r>
          </a:p>
          <a:p>
            <a:pPr>
              <a:spcBef>
                <a:spcPct val="0"/>
              </a:spcBef>
            </a:pPr>
            <a:endParaRPr lang="ru" dirty="0">
              <a:solidFill>
                <a:srgbClr val="FFFFFF">
                  <a:lumMod val="50000"/>
                </a:srgbClr>
              </a:solidFill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Встроенный или внешний насос VFD </a:t>
            </a:r>
          </a:p>
          <a:p>
            <a:pPr>
              <a:spcBef>
                <a:spcPct val="0"/>
              </a:spcBef>
            </a:pPr>
            <a:endParaRPr lang="ru" dirty="0">
              <a:solidFill>
                <a:srgbClr val="FFFFFF">
                  <a:lumMod val="50000"/>
                </a:srgbClr>
              </a:solidFill>
            </a:endParaRPr>
          </a:p>
          <a:p>
            <a:pPr>
              <a:spcBef>
                <a:spcPts val="0"/>
              </a:spcBef>
            </a:pPr>
            <a:endParaRPr lang="ru" sz="1600" dirty="0">
              <a:solidFill>
                <a:srgbClr val="7F7F7F"/>
              </a:solidFill>
            </a:endParaRPr>
          </a:p>
        </p:txBody>
      </p:sp>
      <p:pic>
        <p:nvPicPr>
          <p:cNvPr id="7" name="Picture 25" descr="C:\Users\Valerie\Pictures\Daikin library\logo_inverter.wmf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6125397"/>
            <a:ext cx="990600" cy="25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ttangolo 29"/>
          <p:cNvSpPr/>
          <p:nvPr/>
        </p:nvSpPr>
        <p:spPr>
          <a:xfrm>
            <a:off x="7315205" y="3889675"/>
            <a:ext cx="11587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>
                <a:solidFill>
                  <a:srgbClr val="FFFFFF">
                    <a:lumMod val="50000"/>
                  </a:srgbClr>
                </a:solidFill>
              </a:rPr>
              <a:t>Постоянная delta-p (VPF)</a:t>
            </a:r>
            <a:endParaRPr lang="ru" sz="1400" dirty="0">
              <a:solidFill>
                <a:srgbClr val="0083C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600" y="3533331"/>
            <a:ext cx="5886072" cy="249565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930EE4CE-2F88-46BE-B571-C4F4E229B2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8911" y="1265017"/>
            <a:ext cx="3502025" cy="553351"/>
          </a:xfrm>
          <a:prstGeom prst="rect">
            <a:avLst/>
          </a:prstGeom>
        </p:spPr>
      </p:pic>
      <p:pic>
        <p:nvPicPr>
          <p:cNvPr id="11" name="Immagine 10" descr="C:\Users\giorgio.caviglia\AppData\Local\Microsoft\Windows\INetCache\Content.Word\Render 8 FAN EWAT R04.tif">
            <a:extLst>
              <a:ext uri="{FF2B5EF4-FFF2-40B4-BE49-F238E27FC236}">
                <a16:creationId xmlns:a16="http://schemas.microsoft.com/office/drawing/2014/main" xmlns="" id="{6E62F8F6-8E71-401B-A962-6514D257F3FE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05328" y="3937000"/>
            <a:ext cx="1466472" cy="1293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78835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" dirty="0">
              <a:solidFill>
                <a:srgbClr val="7F7F7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>
                <a:solidFill>
                  <a:srgbClr val="0083C1"/>
                </a:solidFill>
              </a:rPr>
              <a:pPr/>
              <a:t>28</a:t>
            </a:fld>
            <a:endParaRPr lang="ru" dirty="0">
              <a:solidFill>
                <a:srgbClr val="0083C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l" rtl="0"/>
            <a:r>
              <a:rPr lang="ru-RU" b="0" i="0" u="none" baseline="0"/>
              <a:t>Оптимизация системы: </a:t>
            </a:r>
            <a:r>
              <a:rPr lang="ru-RU" b="0" i="0" u="none" baseline="0">
                <a:solidFill>
                  <a:srgbClr val="0083C1"/>
                </a:solidFill>
              </a:rPr>
              <a:t>ВЕДУЩИЙ/ВЕДОМЫЙ АГРЕГАТ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525" y="33004"/>
            <a:ext cx="836402" cy="1110743"/>
          </a:xfrm>
          <a:prstGeom prst="rect">
            <a:avLst/>
          </a:prstGeom>
        </p:spPr>
      </p:pic>
      <p:sp>
        <p:nvSpPr>
          <p:cNvPr id="6" name="Content Placeholder 4"/>
          <p:cNvSpPr txBox="1">
            <a:spLocks/>
          </p:cNvSpPr>
          <p:nvPr/>
        </p:nvSpPr>
        <p:spPr>
          <a:xfrm>
            <a:off x="623944" y="1279749"/>
            <a:ext cx="4702174" cy="18232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endParaRPr lang="ru" dirty="0">
              <a:solidFill>
                <a:srgbClr val="FFFFFF">
                  <a:lumMod val="50000"/>
                </a:srgbClr>
              </a:solidFill>
            </a:endParaRPr>
          </a:p>
          <a:p>
            <a:pPr>
              <a:spcBef>
                <a:spcPct val="0"/>
              </a:spcBef>
            </a:pPr>
            <a:r>
              <a:rPr lang="ru-RU" dirty="0">
                <a:solidFill>
                  <a:srgbClr val="0083C1"/>
                </a:solidFill>
              </a:rPr>
              <a:t>Оптимизация системы </a:t>
            </a:r>
            <a:r>
              <a:rPr lang="ru-RU" dirty="0">
                <a:solidFill>
                  <a:srgbClr val="7F7F7F"/>
                </a:solidFill>
              </a:rPr>
              <a:t>благодаря решениям для управления несколькими </a:t>
            </a:r>
            <a:r>
              <a:rPr lang="ru-RU" dirty="0" err="1">
                <a:solidFill>
                  <a:srgbClr val="7F7F7F"/>
                </a:solidFill>
              </a:rPr>
              <a:t>чиллерами</a:t>
            </a:r>
            <a:r>
              <a:rPr lang="ru-RU" dirty="0">
                <a:solidFill>
                  <a:srgbClr val="7F7F7F"/>
                </a:solidFill>
              </a:rPr>
              <a:t>:</a:t>
            </a:r>
          </a:p>
          <a:p>
            <a:pPr>
              <a:spcBef>
                <a:spcPct val="0"/>
              </a:spcBef>
            </a:pPr>
            <a:endParaRPr lang="ru" dirty="0">
              <a:solidFill>
                <a:srgbClr val="7F7F7F"/>
              </a:solidFill>
            </a:endParaRPr>
          </a:p>
          <a:p>
            <a:pPr>
              <a:spcBef>
                <a:spcPct val="0"/>
              </a:spcBef>
            </a:pPr>
            <a:r>
              <a:rPr lang="ru-RU" dirty="0">
                <a:solidFill>
                  <a:srgbClr val="0083C1"/>
                </a:solidFill>
              </a:rPr>
              <a:t>Ведущий/ведомый агрегат</a:t>
            </a:r>
          </a:p>
          <a:p>
            <a:pPr>
              <a:spcBef>
                <a:spcPct val="0"/>
              </a:spcBef>
            </a:pPr>
            <a:endParaRPr lang="ru" dirty="0">
              <a:solidFill>
                <a:srgbClr val="7F7F7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7F7F7F"/>
                </a:solidFill>
              </a:rPr>
              <a:t>До 4 агрегатов без внешнего управления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7F7F7F"/>
                </a:solidFill>
              </a:rPr>
              <a:t>Оптимизация эффективности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7F7F7F"/>
                </a:solidFill>
              </a:rPr>
              <a:t>Выравнивание часов наработки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7F7F7F"/>
                </a:solidFill>
              </a:rPr>
              <a:t>Управление насосом агрегата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" sz="1600" dirty="0">
              <a:solidFill>
                <a:srgbClr val="7F7F7F"/>
              </a:solidFill>
            </a:endParaRPr>
          </a:p>
          <a:p>
            <a:pPr>
              <a:spcBef>
                <a:spcPct val="0"/>
              </a:spcBef>
            </a:pPr>
            <a:r>
              <a:rPr lang="ru-RU" dirty="0">
                <a:solidFill>
                  <a:srgbClr val="7F7F7F"/>
                </a:solidFill>
              </a:rPr>
              <a:t> </a:t>
            </a:r>
            <a:endParaRPr lang="ru" dirty="0">
              <a:solidFill>
                <a:srgbClr val="FFFFFF">
                  <a:lumMod val="50000"/>
                </a:srgbClr>
              </a:solidFill>
            </a:endParaRPr>
          </a:p>
          <a:p>
            <a:pPr>
              <a:spcBef>
                <a:spcPct val="0"/>
              </a:spcBef>
            </a:pPr>
            <a:endParaRPr lang="ru" dirty="0">
              <a:solidFill>
                <a:srgbClr val="FFFFFF">
                  <a:lumMod val="50000"/>
                </a:srgbClr>
              </a:solidFill>
            </a:endParaRPr>
          </a:p>
          <a:p>
            <a:pPr>
              <a:spcBef>
                <a:spcPts val="0"/>
              </a:spcBef>
            </a:pPr>
            <a:endParaRPr lang="ru" sz="1600" dirty="0">
              <a:solidFill>
                <a:srgbClr val="7F7F7F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816" y="2616203"/>
            <a:ext cx="4214588" cy="312542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32C7045C-8FA2-4641-A7E5-6E35620C8D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8911" y="1265017"/>
            <a:ext cx="3502025" cy="55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940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118" y="2420320"/>
            <a:ext cx="4724809" cy="3974936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" dirty="0">
              <a:solidFill>
                <a:srgbClr val="7F7F7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>
                <a:solidFill>
                  <a:srgbClr val="0083C1"/>
                </a:solidFill>
              </a:rPr>
              <a:pPr/>
              <a:t>29</a:t>
            </a:fld>
            <a:endParaRPr lang="ru" dirty="0">
              <a:solidFill>
                <a:srgbClr val="0083C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28601" y="193005"/>
            <a:ext cx="3505200" cy="594395"/>
          </a:xfrm>
        </p:spPr>
        <p:txBody>
          <a:bodyPr/>
          <a:lstStyle/>
          <a:p>
            <a:pPr algn="l" rtl="0"/>
            <a:r>
              <a:rPr lang="ru-RU" b="0" i="0" u="none" baseline="0"/>
              <a:t>Оптимизация системы: </a:t>
            </a:r>
            <a:r>
              <a:rPr lang="ru-RU" b="0" i="0" u="none" baseline="0">
                <a:solidFill>
                  <a:srgbClr val="0083C1"/>
                </a:solidFill>
              </a:rPr>
              <a:t>intelligent chiller manager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525" y="33004"/>
            <a:ext cx="836402" cy="1110743"/>
          </a:xfrm>
          <a:prstGeom prst="rect">
            <a:avLst/>
          </a:prstGeom>
        </p:spPr>
      </p:pic>
      <p:sp>
        <p:nvSpPr>
          <p:cNvPr id="6" name="Content Placeholder 4"/>
          <p:cNvSpPr txBox="1">
            <a:spLocks/>
          </p:cNvSpPr>
          <p:nvPr/>
        </p:nvSpPr>
        <p:spPr>
          <a:xfrm>
            <a:off x="419100" y="1119513"/>
            <a:ext cx="4702174" cy="18232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endParaRPr lang="ru" dirty="0">
              <a:solidFill>
                <a:srgbClr val="FFFFFF">
                  <a:lumMod val="50000"/>
                </a:srgbClr>
              </a:solidFill>
            </a:endParaRPr>
          </a:p>
          <a:p>
            <a:pPr>
              <a:spcBef>
                <a:spcPct val="0"/>
              </a:spcBef>
            </a:pPr>
            <a:r>
              <a:rPr lang="ru-RU" dirty="0">
                <a:solidFill>
                  <a:srgbClr val="0083C1"/>
                </a:solidFill>
              </a:rPr>
              <a:t>Оптимизация системы </a:t>
            </a:r>
            <a:r>
              <a:rPr lang="ru-RU" dirty="0">
                <a:solidFill>
                  <a:srgbClr val="7F7F7F"/>
                </a:solidFill>
              </a:rPr>
              <a:t>благодаря решениям для управления несколькими </a:t>
            </a:r>
            <a:r>
              <a:rPr lang="ru-RU" dirty="0" err="1">
                <a:solidFill>
                  <a:srgbClr val="7F7F7F"/>
                </a:solidFill>
              </a:rPr>
              <a:t>чиллерами</a:t>
            </a:r>
            <a:r>
              <a:rPr lang="ru-RU" dirty="0">
                <a:solidFill>
                  <a:srgbClr val="7F7F7F"/>
                </a:solidFill>
              </a:rPr>
              <a:t>:</a:t>
            </a:r>
          </a:p>
          <a:p>
            <a:pPr>
              <a:spcBef>
                <a:spcPct val="0"/>
              </a:spcBef>
            </a:pPr>
            <a:endParaRPr lang="ru" dirty="0">
              <a:solidFill>
                <a:srgbClr val="7F7F7F"/>
              </a:solidFill>
            </a:endParaRPr>
          </a:p>
          <a:p>
            <a:pPr>
              <a:spcBef>
                <a:spcPct val="0"/>
              </a:spcBef>
            </a:pPr>
            <a:r>
              <a:rPr lang="ru-RU" dirty="0" err="1">
                <a:solidFill>
                  <a:srgbClr val="0083C1"/>
                </a:solidFill>
              </a:rPr>
              <a:t>Intelligent</a:t>
            </a:r>
            <a:r>
              <a:rPr lang="ru-RU" dirty="0">
                <a:solidFill>
                  <a:srgbClr val="0083C1"/>
                </a:solidFill>
              </a:rPr>
              <a:t> </a:t>
            </a:r>
            <a:r>
              <a:rPr lang="ru-RU" dirty="0" err="1">
                <a:solidFill>
                  <a:srgbClr val="0083C1"/>
                </a:solidFill>
              </a:rPr>
              <a:t>Chiller</a:t>
            </a:r>
            <a:r>
              <a:rPr lang="ru-RU" dirty="0">
                <a:solidFill>
                  <a:srgbClr val="0083C1"/>
                </a:solidFill>
              </a:rPr>
              <a:t> </a:t>
            </a:r>
            <a:r>
              <a:rPr lang="ru-RU" dirty="0" err="1">
                <a:solidFill>
                  <a:srgbClr val="0083C1"/>
                </a:solidFill>
              </a:rPr>
              <a:t>Manager</a:t>
            </a:r>
            <a:r>
              <a:rPr lang="ru-RU" dirty="0">
                <a:solidFill>
                  <a:srgbClr val="0083C1"/>
                </a:solidFill>
              </a:rPr>
              <a:t> (</a:t>
            </a:r>
            <a:r>
              <a:rPr lang="ru-RU" dirty="0" err="1">
                <a:solidFill>
                  <a:srgbClr val="0083C1"/>
                </a:solidFill>
              </a:rPr>
              <a:t>iCM</a:t>
            </a:r>
            <a:r>
              <a:rPr lang="ru-RU" dirty="0">
                <a:solidFill>
                  <a:srgbClr val="0083C1"/>
                </a:solidFill>
              </a:rPr>
              <a:t>)</a:t>
            </a:r>
          </a:p>
          <a:p>
            <a:pPr>
              <a:spcBef>
                <a:spcPct val="0"/>
              </a:spcBef>
            </a:pPr>
            <a:endParaRPr lang="ru" dirty="0">
              <a:solidFill>
                <a:srgbClr val="7F7F7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7F7F7F"/>
                </a:solidFill>
              </a:rPr>
              <a:t>Любое количество и тип агрегатов.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7F7F7F"/>
                </a:solidFill>
              </a:rPr>
              <a:t>Оптимизация эффективности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7F7F7F"/>
                </a:solidFill>
              </a:rPr>
              <a:t>Выравнивание часов наработки и пуска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7F7F7F"/>
                </a:solidFill>
              </a:rPr>
              <a:t>Управление периферийными устройствами (клапанами, первичными и вторичными насосами, градирнями)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7F7F7F"/>
                </a:solidFill>
              </a:rPr>
              <a:t>Стандартные и целиком оптимизируемые системы</a:t>
            </a:r>
            <a:endParaRPr lang="ru" sz="2000" dirty="0">
              <a:solidFill>
                <a:srgbClr val="FFFFFF">
                  <a:lumMod val="50000"/>
                </a:srgbClr>
              </a:solidFill>
            </a:endParaRPr>
          </a:p>
          <a:p>
            <a:pPr>
              <a:spcBef>
                <a:spcPct val="0"/>
              </a:spcBef>
            </a:pPr>
            <a:r>
              <a:rPr lang="ru-RU" dirty="0">
                <a:solidFill>
                  <a:srgbClr val="7F7F7F"/>
                </a:solidFill>
              </a:rPr>
              <a:t> </a:t>
            </a:r>
            <a:endParaRPr lang="ru" dirty="0">
              <a:solidFill>
                <a:srgbClr val="FFFFFF">
                  <a:lumMod val="50000"/>
                </a:srgbClr>
              </a:solidFill>
            </a:endParaRPr>
          </a:p>
          <a:p>
            <a:pPr>
              <a:spcBef>
                <a:spcPct val="0"/>
              </a:spcBef>
            </a:pPr>
            <a:endParaRPr lang="ru" dirty="0">
              <a:solidFill>
                <a:srgbClr val="FFFFFF">
                  <a:lumMod val="50000"/>
                </a:srgbClr>
              </a:solidFill>
            </a:endParaRPr>
          </a:p>
          <a:p>
            <a:pPr>
              <a:spcBef>
                <a:spcPts val="0"/>
              </a:spcBef>
            </a:pPr>
            <a:endParaRPr lang="ru" sz="1600" dirty="0">
              <a:solidFill>
                <a:srgbClr val="7F7F7F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E60E3519-7116-4CCE-9460-5C5B55E3D4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8911" y="1265017"/>
            <a:ext cx="3502025" cy="55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978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9110" y="316188"/>
            <a:ext cx="8676290" cy="1080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">
              <a:solidFill>
                <a:srgbClr val="0083C1"/>
              </a:solidFill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381000" y="584200"/>
            <a:ext cx="8382000" cy="1219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>
                <a:solidFill>
                  <a:srgbClr val="FFFFFF">
                    <a:lumMod val="50000"/>
                  </a:srgbClr>
                </a:solidFill>
              </a:rPr>
              <a:t>Факторы роста рынка и местное законодательство</a:t>
            </a:r>
          </a:p>
          <a:p>
            <a:pPr algn="ctr"/>
            <a:r>
              <a:rPr lang="ru-RU" sz="2400">
                <a:solidFill>
                  <a:srgbClr val="0083C1"/>
                </a:solidFill>
              </a:rPr>
              <a:t>цели Евросоюза на 2030</a:t>
            </a:r>
            <a:endParaRPr lang="ru" sz="2200" dirty="0">
              <a:solidFill>
                <a:srgbClr val="0083C1"/>
              </a:solidFill>
            </a:endParaRPr>
          </a:p>
        </p:txBody>
      </p:sp>
      <p:sp>
        <p:nvSpPr>
          <p:cNvPr id="14" name="Slide Number Placeholder 2"/>
          <p:cNvSpPr txBox="1">
            <a:spLocks/>
          </p:cNvSpPr>
          <p:nvPr/>
        </p:nvSpPr>
        <p:spPr>
          <a:xfrm>
            <a:off x="457200" y="6108425"/>
            <a:ext cx="381000" cy="501648"/>
          </a:xfrm>
          <a:prstGeom prst="rect">
            <a:avLst/>
          </a:prstGeom>
        </p:spPr>
        <p:txBody>
          <a:bodyPr/>
          <a:lstStyle>
            <a:defPPr>
              <a:defRPr lang="ru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563B4B-4410-459F-97AD-D0AEEE9266CA}" type="slidenum">
              <a:rPr>
                <a:solidFill>
                  <a:srgbClr val="0083C1"/>
                </a:solidFill>
              </a:rPr>
              <a:pPr/>
              <a:t>3</a:t>
            </a:fld>
            <a:endParaRPr lang="ru">
              <a:solidFill>
                <a:srgbClr val="0083C1"/>
              </a:solidFill>
            </a:endParaRPr>
          </a:p>
        </p:txBody>
      </p:sp>
      <p:sp>
        <p:nvSpPr>
          <p:cNvPr id="13" name="Text Placeholder 3"/>
          <p:cNvSpPr txBox="1">
            <a:spLocks/>
          </p:cNvSpPr>
          <p:nvPr/>
        </p:nvSpPr>
        <p:spPr>
          <a:xfrm>
            <a:off x="185431" y="2418964"/>
            <a:ext cx="3307602" cy="1487989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4800" dirty="0">
                <a:solidFill>
                  <a:srgbClr val="0083C1"/>
                </a:solidFill>
              </a:rPr>
              <a:t>ECODESIGN</a:t>
            </a:r>
          </a:p>
        </p:txBody>
      </p:sp>
      <p:sp>
        <p:nvSpPr>
          <p:cNvPr id="16" name="Text Placeholder 5"/>
          <p:cNvSpPr txBox="1">
            <a:spLocks/>
          </p:cNvSpPr>
          <p:nvPr/>
        </p:nvSpPr>
        <p:spPr>
          <a:xfrm>
            <a:off x="3886203" y="2883260"/>
            <a:ext cx="4648199" cy="1222413"/>
          </a:xfrm>
          <a:prstGeom prst="rect">
            <a:avLst/>
          </a:prstGeom>
          <a:ln w="19050">
            <a:noFill/>
            <a:prstDash val="sysDash"/>
          </a:ln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5A5B5F"/>
              </a:buClr>
              <a:buSzPct val="50000"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Определяет минимальные требования к эффективности систем ОВКВ.</a:t>
            </a:r>
          </a:p>
          <a:p>
            <a:pPr>
              <a:spcBef>
                <a:spcPts val="0"/>
              </a:spcBef>
              <a:buClr>
                <a:srgbClr val="5A5B5F"/>
              </a:buClr>
              <a:buSzPct val="50000"/>
            </a:pPr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7" name="Rettangolo 19"/>
          <p:cNvSpPr/>
          <p:nvPr/>
        </p:nvSpPr>
        <p:spPr>
          <a:xfrm>
            <a:off x="3521720" y="2209800"/>
            <a:ext cx="2204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>
                    <a:lumMod val="50000"/>
                  </a:srgbClr>
                </a:solidFill>
              </a:rPr>
              <a:t>Косвенные выбросы</a:t>
            </a:r>
            <a:endParaRPr lang="ru">
              <a:solidFill>
                <a:srgbClr val="0083C1"/>
              </a:solidFill>
            </a:endParaRPr>
          </a:p>
        </p:txBody>
      </p:sp>
      <p:sp>
        <p:nvSpPr>
          <p:cNvPr id="18" name="Text Placeholder 3"/>
          <p:cNvSpPr txBox="1">
            <a:spLocks/>
          </p:cNvSpPr>
          <p:nvPr/>
        </p:nvSpPr>
        <p:spPr>
          <a:xfrm>
            <a:off x="1384852" y="4261584"/>
            <a:ext cx="2608550" cy="1487989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4800" dirty="0">
                <a:solidFill>
                  <a:srgbClr val="0083C1"/>
                </a:solidFill>
              </a:rPr>
              <a:t>F-GAS</a:t>
            </a:r>
          </a:p>
        </p:txBody>
      </p:sp>
      <p:sp>
        <p:nvSpPr>
          <p:cNvPr id="19" name="Text Placeholder 5"/>
          <p:cNvSpPr txBox="1">
            <a:spLocks/>
          </p:cNvSpPr>
          <p:nvPr/>
        </p:nvSpPr>
        <p:spPr>
          <a:xfrm>
            <a:off x="4000503" y="4636579"/>
            <a:ext cx="4419599" cy="1046279"/>
          </a:xfrm>
          <a:prstGeom prst="rect">
            <a:avLst/>
          </a:prstGeom>
          <a:ln w="19050">
            <a:noFill/>
            <a:prstDash val="sysDash"/>
          </a:ln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5A5B5F"/>
              </a:buClr>
              <a:buSzPct val="50000"/>
            </a:pPr>
            <a:r>
              <a:rPr lang="ru-RU" dirty="0">
                <a:solidFill>
                  <a:srgbClr val="0083C1"/>
                </a:solidFill>
              </a:rPr>
              <a:t>Для</a:t>
            </a: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ru-RU" dirty="0">
                <a:solidFill>
                  <a:srgbClr val="0083C1"/>
                </a:solidFill>
              </a:rPr>
              <a:t>снижения выбросов F-газов (фторсодержащих газов) в атмосферу.</a:t>
            </a:r>
          </a:p>
          <a:p>
            <a:pPr>
              <a:spcBef>
                <a:spcPts val="0"/>
              </a:spcBef>
              <a:buClr>
                <a:srgbClr val="5A5B5F"/>
              </a:buClr>
              <a:buSzPct val="50000"/>
            </a:pPr>
            <a:endParaRPr lang="ru-RU" dirty="0">
              <a:solidFill>
                <a:srgbClr val="0083C1"/>
              </a:solidFill>
            </a:endParaRPr>
          </a:p>
        </p:txBody>
      </p:sp>
      <p:sp>
        <p:nvSpPr>
          <p:cNvPr id="20" name="Rettangolo 3"/>
          <p:cNvSpPr/>
          <p:nvPr/>
        </p:nvSpPr>
        <p:spPr>
          <a:xfrm>
            <a:off x="3609887" y="3794248"/>
            <a:ext cx="1973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>
                    <a:lumMod val="50000"/>
                  </a:srgbClr>
                </a:solidFill>
              </a:rPr>
              <a:t>Прямые выбросы </a:t>
            </a:r>
            <a:endParaRPr lang="ru" dirty="0">
              <a:solidFill>
                <a:srgbClr val="0083C1"/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E58C7B78-303A-4167-B507-D67975C9BCA8}"/>
              </a:ext>
            </a:extLst>
          </p:cNvPr>
          <p:cNvSpPr/>
          <p:nvPr/>
        </p:nvSpPr>
        <p:spPr>
          <a:xfrm>
            <a:off x="2057400" y="4442600"/>
            <a:ext cx="6324600" cy="12224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">
              <a:solidFill>
                <a:srgbClr val="0083C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0681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>
                <a:solidFill>
                  <a:srgbClr val="0083C1"/>
                </a:solidFill>
              </a:rPr>
              <a:pPr/>
              <a:t>30</a:t>
            </a:fld>
            <a:endParaRPr lang="ru">
              <a:solidFill>
                <a:srgbClr val="0083C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"/>
            <a:ext cx="9144000" cy="6852487"/>
          </a:xfrm>
          <a:prstGeom prst="rect">
            <a:avLst/>
          </a:prstGeom>
        </p:spPr>
      </p:pic>
      <p:sp>
        <p:nvSpPr>
          <p:cNvPr id="4" name="Rectangle 9"/>
          <p:cNvSpPr/>
          <p:nvPr/>
        </p:nvSpPr>
        <p:spPr>
          <a:xfrm>
            <a:off x="1181100" y="1701800"/>
            <a:ext cx="6781800" cy="2336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5400">
                <a:solidFill>
                  <a:srgbClr val="FFFFFF"/>
                </a:solidFill>
              </a:rPr>
              <a:t>НОВЫЕ ВОЗМОЖНОСТИ С СЕРИЕЙ DAIKIN R-32 </a:t>
            </a:r>
          </a:p>
        </p:txBody>
      </p:sp>
    </p:spTree>
    <p:extLst>
      <p:ext uri="{BB962C8B-B14F-4D97-AF65-F5344CB8AC3E}">
        <p14:creationId xmlns:p14="http://schemas.microsoft.com/office/powerpoint/2010/main" val="20951328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563B4B-4410-459F-97AD-D0AEEE9266CA}" type="slidenum">
              <a:rPr>
                <a:solidFill>
                  <a:srgbClr val="0083C1"/>
                </a:solidFill>
              </a:rPr>
              <a:pPr/>
              <a:t>31</a:t>
            </a:fld>
            <a:endParaRPr lang="ru" dirty="0">
              <a:solidFill>
                <a:srgbClr val="0083C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733800" y="177802"/>
            <a:ext cx="5105400" cy="5620364"/>
          </a:xfrm>
        </p:spPr>
        <p:txBody>
          <a:bodyPr/>
          <a:lstStyle/>
          <a:p>
            <a:pPr algn="l" rtl="0"/>
            <a:r>
              <a:rPr lang="ru-RU" b="0" i="0" u="none" baseline="0" dirty="0"/>
              <a:t>1. Введение</a:t>
            </a:r>
          </a:p>
          <a:p>
            <a:pPr algn="l" rtl="0"/>
            <a:r>
              <a:rPr lang="ru-RU" b="0" i="0" u="none" baseline="0" dirty="0"/>
              <a:t>2. Обзор линейки</a:t>
            </a:r>
          </a:p>
          <a:p>
            <a:pPr algn="l" rtl="0"/>
            <a:r>
              <a:rPr lang="ru-RU" b="0" i="0" u="none" baseline="0" dirty="0"/>
              <a:t>3. График</a:t>
            </a:r>
          </a:p>
          <a:p>
            <a:pPr algn="l" rtl="0"/>
            <a:r>
              <a:rPr lang="ru-RU" b="0" i="0" u="none" baseline="0" dirty="0"/>
              <a:t>5. Следующие шаги</a:t>
            </a:r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val="39418004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>
                <a:solidFill>
                  <a:srgbClr val="0083C1"/>
                </a:solidFill>
              </a:rPr>
              <a:pPr/>
              <a:t>32</a:t>
            </a:fld>
            <a:endParaRPr lang="ru" dirty="0">
              <a:solidFill>
                <a:srgbClr val="0083C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9714" y="328676"/>
            <a:ext cx="8664575" cy="594395"/>
          </a:xfrm>
        </p:spPr>
        <p:txBody>
          <a:bodyPr/>
          <a:lstStyle/>
          <a:p>
            <a:pPr algn="l" rtl="0"/>
            <a:r>
              <a:rPr lang="ru-RU" b="0" i="0" u="none" baseline="0" dirty="0"/>
              <a:t>Обзор линейки: КОНСТРУКЦИЯ</a:t>
            </a:r>
            <a:endParaRPr lang="ru-RU" b="0" i="0" u="none" baseline="0" dirty="0">
              <a:solidFill>
                <a:srgbClr val="0070C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1325" y="2922000"/>
            <a:ext cx="3352800" cy="355976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0925" y="490206"/>
            <a:ext cx="2133600" cy="205457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905" y="2565305"/>
            <a:ext cx="3502025" cy="553351"/>
          </a:xfrm>
          <a:prstGeom prst="rect">
            <a:avLst/>
          </a:prstGeom>
        </p:spPr>
      </p:pic>
      <p:cxnSp>
        <p:nvCxnSpPr>
          <p:cNvPr id="11" name="Connettore 1 10"/>
          <p:cNvCxnSpPr/>
          <p:nvPr/>
        </p:nvCxnSpPr>
        <p:spPr>
          <a:xfrm>
            <a:off x="228600" y="3151313"/>
            <a:ext cx="53213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4"/>
          <p:cNvSpPr txBox="1">
            <a:spLocks/>
          </p:cNvSpPr>
          <p:nvPr/>
        </p:nvSpPr>
        <p:spPr>
          <a:xfrm>
            <a:off x="384860" y="873485"/>
            <a:ext cx="4600822" cy="20653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dirty="0">
                <a:solidFill>
                  <a:srgbClr val="0083C1"/>
                </a:solidFill>
              </a:rPr>
              <a:t>Конструкция “</a:t>
            </a:r>
            <a:r>
              <a:rPr lang="ru-RU" dirty="0" err="1">
                <a:solidFill>
                  <a:srgbClr val="0083C1"/>
                </a:solidFill>
              </a:rPr>
              <a:t>Single</a:t>
            </a:r>
            <a:r>
              <a:rPr lang="ru-RU" dirty="0">
                <a:solidFill>
                  <a:srgbClr val="0083C1"/>
                </a:solidFill>
              </a:rPr>
              <a:t> V” </a:t>
            </a:r>
            <a:endParaRPr lang="ru" sz="2000" dirty="0">
              <a:solidFill>
                <a:srgbClr val="FFFFFF">
                  <a:lumMod val="50000"/>
                </a:srgbClr>
              </a:solidFill>
            </a:endParaRPr>
          </a:p>
          <a:p>
            <a:pPr>
              <a:spcBef>
                <a:spcPts val="0"/>
              </a:spcBef>
            </a:pPr>
            <a:r>
              <a:rPr lang="ru-RU" sz="1600" dirty="0">
                <a:solidFill>
                  <a:srgbClr val="7F7F7F"/>
                </a:solidFill>
              </a:rPr>
              <a:t>Разработаны на основе текущей серии R410A EWAQ-G</a:t>
            </a:r>
          </a:p>
          <a:p>
            <a:pPr>
              <a:spcBef>
                <a:spcPts val="0"/>
              </a:spcBef>
            </a:pPr>
            <a:r>
              <a:rPr lang="ru-RU" sz="1600" dirty="0">
                <a:solidFill>
                  <a:srgbClr val="7F7F7F"/>
                </a:solidFill>
              </a:rPr>
              <a:t>Новые спиральные компрессоры и теплообменники, адаптированные к R32 </a:t>
            </a:r>
          </a:p>
          <a:p>
            <a:pPr>
              <a:spcBef>
                <a:spcPts val="0"/>
              </a:spcBef>
            </a:pPr>
            <a:r>
              <a:rPr lang="ru-RU" sz="1600" dirty="0">
                <a:solidFill>
                  <a:srgbClr val="7F7F7F"/>
                </a:solidFill>
              </a:rPr>
              <a:t>Модели с одним контуром: 81 – 217 кВт </a:t>
            </a:r>
          </a:p>
          <a:p>
            <a:pPr>
              <a:spcBef>
                <a:spcPts val="0"/>
              </a:spcBef>
            </a:pPr>
            <a:r>
              <a:rPr lang="ru-RU" sz="1600" dirty="0">
                <a:solidFill>
                  <a:srgbClr val="7F7F7F"/>
                </a:solidFill>
              </a:rPr>
              <a:t>Модели с двойным контуром: 158 – 210 кВт</a:t>
            </a:r>
          </a:p>
        </p:txBody>
      </p:sp>
      <p:sp>
        <p:nvSpPr>
          <p:cNvPr id="13" name="Content Placeholder 4"/>
          <p:cNvSpPr txBox="1">
            <a:spLocks/>
          </p:cNvSpPr>
          <p:nvPr/>
        </p:nvSpPr>
        <p:spPr>
          <a:xfrm>
            <a:off x="384860" y="3356993"/>
            <a:ext cx="4600066" cy="23464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dirty="0">
                <a:solidFill>
                  <a:srgbClr val="0083C1"/>
                </a:solidFill>
              </a:rPr>
              <a:t>Конструкция “</a:t>
            </a:r>
            <a:r>
              <a:rPr lang="ru-RU" dirty="0" err="1">
                <a:solidFill>
                  <a:srgbClr val="0083C1"/>
                </a:solidFill>
              </a:rPr>
              <a:t>Multi</a:t>
            </a:r>
            <a:r>
              <a:rPr lang="ru-RU" dirty="0">
                <a:solidFill>
                  <a:srgbClr val="0083C1"/>
                </a:solidFill>
              </a:rPr>
              <a:t> V” </a:t>
            </a:r>
            <a:endParaRPr lang="ru" sz="2000" dirty="0">
              <a:solidFill>
                <a:srgbClr val="FFFFFF">
                  <a:lumMod val="50000"/>
                </a:srgbClr>
              </a:solidFill>
            </a:endParaRPr>
          </a:p>
          <a:p>
            <a:pPr>
              <a:spcBef>
                <a:spcPts val="0"/>
              </a:spcBef>
            </a:pPr>
            <a:r>
              <a:rPr lang="ru-RU" sz="1600" dirty="0">
                <a:solidFill>
                  <a:srgbClr val="7F7F7F"/>
                </a:solidFill>
              </a:rPr>
              <a:t>Совершенно новая конструкция, разработанная на платформе TZB</a:t>
            </a:r>
          </a:p>
          <a:p>
            <a:pPr>
              <a:spcBef>
                <a:spcPts val="0"/>
              </a:spcBef>
            </a:pPr>
            <a:r>
              <a:rPr lang="ru-RU" sz="1600" dirty="0">
                <a:solidFill>
                  <a:srgbClr val="7F7F7F"/>
                </a:solidFill>
              </a:rPr>
              <a:t>Новые спиральные компрессоры и теплообменники, адаптированные к R32 </a:t>
            </a:r>
          </a:p>
          <a:p>
            <a:pPr>
              <a:spcBef>
                <a:spcPts val="0"/>
              </a:spcBef>
            </a:pPr>
            <a:r>
              <a:rPr lang="ru-RU" sz="1600" dirty="0">
                <a:solidFill>
                  <a:srgbClr val="7F7F7F"/>
                </a:solidFill>
              </a:rPr>
              <a:t>Модели с одним контуром: 238—350 кВт</a:t>
            </a:r>
          </a:p>
          <a:p>
            <a:pPr>
              <a:spcBef>
                <a:spcPts val="0"/>
              </a:spcBef>
            </a:pPr>
            <a:r>
              <a:rPr lang="ru-RU" sz="1600" dirty="0">
                <a:solidFill>
                  <a:srgbClr val="7F7F7F"/>
                </a:solidFill>
              </a:rPr>
              <a:t>Модели с двойным контуром: 179—701 кВт</a:t>
            </a: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2" y="25918"/>
            <a:ext cx="1250893" cy="19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591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>
                <a:solidFill>
                  <a:srgbClr val="0083C1"/>
                </a:solidFill>
              </a:rPr>
              <a:pPr/>
              <a:t>33</a:t>
            </a:fld>
            <a:endParaRPr lang="ru" dirty="0">
              <a:solidFill>
                <a:srgbClr val="0083C1"/>
              </a:solidFill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28601" y="227464"/>
            <a:ext cx="8664575" cy="594395"/>
          </a:xfrm>
        </p:spPr>
        <p:txBody>
          <a:bodyPr/>
          <a:lstStyle/>
          <a:p>
            <a:pPr algn="l" rtl="0"/>
            <a:r>
              <a:rPr lang="ru-RU" b="0" i="0" u="none" baseline="0" dirty="0"/>
              <a:t>Обзор линейки: </a:t>
            </a:r>
            <a:r>
              <a:rPr lang="ru-RU" b="0" i="0" u="none" baseline="0" dirty="0">
                <a:solidFill>
                  <a:srgbClr val="FF0000"/>
                </a:solidFill>
              </a:rPr>
              <a:t>Новые </a:t>
            </a:r>
            <a:r>
              <a:rPr lang="ru-RU" b="0" i="0" u="none" baseline="0" dirty="0">
                <a:solidFill>
                  <a:srgbClr val="0070C0"/>
                </a:solidFill>
              </a:rPr>
              <a:t>опции</a:t>
            </a:r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152400" y="821860"/>
            <a:ext cx="4854574" cy="325119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600" dirty="0">
                <a:solidFill>
                  <a:srgbClr val="0083C1"/>
                </a:solidFill>
              </a:rPr>
              <a:t>НОВИНКА Частичная рекуперация тепла</a:t>
            </a:r>
            <a:endParaRPr lang="ru" dirty="0">
              <a:solidFill>
                <a:srgbClr val="FFFFFF">
                  <a:lumMod val="50000"/>
                </a:srgbClr>
              </a:solidFill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solidFill>
                  <a:srgbClr val="7F7F7F"/>
                </a:solidFill>
              </a:rPr>
              <a:t>Внедрение регулятора конденсации, который позволяет сохранять мощность рекуперации тепла при низких температурах наружного воздуха (при условии, что агрегат работает на полную мощность).</a:t>
            </a:r>
          </a:p>
          <a:p>
            <a:pPr>
              <a:spcBef>
                <a:spcPts val="0"/>
              </a:spcBef>
            </a:pPr>
            <a:endParaRPr lang="ru" sz="1400" dirty="0">
              <a:solidFill>
                <a:srgbClr val="7F7F7F"/>
              </a:solidFill>
            </a:endParaRPr>
          </a:p>
          <a:p>
            <a:pPr>
              <a:spcBef>
                <a:spcPts val="0"/>
              </a:spcBef>
            </a:pPr>
            <a:r>
              <a:rPr lang="ru-RU" sz="1600" dirty="0">
                <a:solidFill>
                  <a:srgbClr val="0083C1"/>
                </a:solidFill>
              </a:rPr>
              <a:t>НОВИНКА Буферный бак</a:t>
            </a:r>
          </a:p>
          <a:p>
            <a:pPr>
              <a:spcBef>
                <a:spcPts val="0"/>
              </a:spcBef>
            </a:pPr>
            <a:r>
              <a:rPr lang="ru-RU" sz="1400" dirty="0">
                <a:solidFill>
                  <a:srgbClr val="7F7F7F"/>
                </a:solidFill>
              </a:rPr>
              <a:t>Буферный бак установлен на агрегатах всей линейки и работает по принципу </a:t>
            </a:r>
            <a:r>
              <a:rPr lang="ru-RU" sz="1400" dirty="0" err="1">
                <a:solidFill>
                  <a:srgbClr val="7F7F7F"/>
                </a:solidFill>
              </a:rPr>
              <a:t>plug</a:t>
            </a:r>
            <a:r>
              <a:rPr lang="ru-RU" sz="1400" dirty="0">
                <a:solidFill>
                  <a:srgbClr val="7F7F7F"/>
                </a:solidFill>
              </a:rPr>
              <a:t> </a:t>
            </a:r>
            <a:r>
              <a:rPr lang="ru-RU" sz="1400" dirty="0" err="1">
                <a:solidFill>
                  <a:srgbClr val="7F7F7F"/>
                </a:solidFill>
              </a:rPr>
              <a:t>and</a:t>
            </a:r>
            <a:r>
              <a:rPr lang="ru-RU" sz="1400" dirty="0">
                <a:solidFill>
                  <a:srgbClr val="7F7F7F"/>
                </a:solidFill>
              </a:rPr>
              <a:t> </a:t>
            </a:r>
            <a:r>
              <a:rPr lang="ru-RU" sz="1400" dirty="0" err="1">
                <a:solidFill>
                  <a:srgbClr val="7F7F7F"/>
                </a:solidFill>
              </a:rPr>
              <a:t>play</a:t>
            </a:r>
            <a:r>
              <a:rPr lang="ru-RU" sz="1400" dirty="0">
                <a:solidFill>
                  <a:srgbClr val="7F7F7F"/>
                </a:solidFill>
              </a:rPr>
              <a:t>.</a:t>
            </a:r>
          </a:p>
          <a:p>
            <a:pPr>
              <a:spcBef>
                <a:spcPts val="0"/>
              </a:spcBef>
            </a:pPr>
            <a:endParaRPr lang="ru" sz="1400" dirty="0">
              <a:solidFill>
                <a:srgbClr val="7F7F7F"/>
              </a:solidFill>
            </a:endParaRPr>
          </a:p>
          <a:p>
            <a:pPr>
              <a:spcBef>
                <a:spcPts val="0"/>
              </a:spcBef>
            </a:pPr>
            <a:endParaRPr lang="ru" sz="1600" dirty="0">
              <a:solidFill>
                <a:srgbClr val="0083C1"/>
              </a:solidFill>
            </a:endParaRPr>
          </a:p>
          <a:p>
            <a:pPr>
              <a:spcBef>
                <a:spcPts val="0"/>
              </a:spcBef>
            </a:pPr>
            <a:r>
              <a:rPr lang="ru-RU" sz="1600" dirty="0">
                <a:solidFill>
                  <a:srgbClr val="0083C1"/>
                </a:solidFill>
              </a:rPr>
              <a:t>НОВИНКА Управление переменным протоком и насосами</a:t>
            </a:r>
          </a:p>
          <a:p>
            <a:pPr>
              <a:spcBef>
                <a:spcPts val="0"/>
              </a:spcBef>
            </a:pPr>
            <a:r>
              <a:rPr lang="ru-RU" sz="1400" dirty="0">
                <a:solidFill>
                  <a:srgbClr val="7F7F7F"/>
                </a:solidFill>
              </a:rPr>
              <a:t>Тот же функционал, как и в винтовых кондиционерах: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ru-RU" sz="1400" dirty="0">
                <a:solidFill>
                  <a:srgbClr val="7F7F7F"/>
                </a:solidFill>
              </a:rPr>
              <a:t>Регулирование переменной скорости насоса через внешний сигнал 0-10 В.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ru-RU" sz="1400" dirty="0">
                <a:solidFill>
                  <a:srgbClr val="7F7F7F"/>
                </a:solidFill>
              </a:rPr>
              <a:t>Управление скоростью насоса по сигналам «термостат ВКЛ.» и «термостат ВЫКЛ.»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ru-RU" sz="1400" dirty="0">
                <a:solidFill>
                  <a:srgbClr val="7F7F7F"/>
                </a:solidFill>
              </a:rPr>
              <a:t>Управление по переменному расходу</a:t>
            </a:r>
          </a:p>
          <a:p>
            <a:pPr>
              <a:spcBef>
                <a:spcPts val="0"/>
              </a:spcBef>
            </a:pPr>
            <a:endParaRPr lang="ru" sz="1400" dirty="0">
              <a:solidFill>
                <a:srgbClr val="7F7F7F"/>
              </a:solidFill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2" y="25918"/>
            <a:ext cx="1250893" cy="197652"/>
          </a:xfrm>
          <a:prstGeom prst="rect">
            <a:avLst/>
          </a:prstGeom>
        </p:spPr>
      </p:pic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017797"/>
              </p:ext>
            </p:extLst>
          </p:nvPr>
        </p:nvGraphicFramePr>
        <p:xfrm>
          <a:off x="5334000" y="787401"/>
          <a:ext cx="3463926" cy="22538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5464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5464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5464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264920">
                <a:tc>
                  <a:txBody>
                    <a:bodyPr/>
                    <a:lstStyle/>
                    <a:p>
                      <a:endParaRPr lang="ru" sz="21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ru-RU" sz="1500" b="1" i="0" u="none" baseline="0" dirty="0"/>
                        <a:t>Рекуперация тепла при 35°С</a:t>
                      </a:r>
                    </a:p>
                    <a:p>
                      <a:pPr algn="l" rtl="0"/>
                      <a:r>
                        <a:rPr lang="ru-RU" sz="1500" b="1" i="0" u="none" baseline="0" dirty="0" err="1"/>
                        <a:t>наруж</a:t>
                      </a:r>
                      <a:r>
                        <a:rPr lang="ru-RU" sz="1500" b="1" i="0" u="none" baseline="0" dirty="0"/>
                        <a:t>. воздуха</a:t>
                      </a:r>
                      <a:r>
                        <a:rPr lang="ru-RU" sz="1500" b="0" i="0" u="none" baseline="0" dirty="0"/>
                        <a:t> </a:t>
                      </a:r>
                      <a:endParaRPr lang="ru" sz="15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ru-RU" sz="1500" b="1" i="0" u="none" baseline="0" dirty="0"/>
                        <a:t>Рекуперация тепла при 20°С</a:t>
                      </a:r>
                    </a:p>
                    <a:p>
                      <a:pPr algn="l" rtl="0"/>
                      <a:r>
                        <a:rPr lang="ru-RU" sz="1500" b="1" i="0" u="none" baseline="0" dirty="0" err="1"/>
                        <a:t>наруж</a:t>
                      </a:r>
                      <a:r>
                        <a:rPr lang="ru-RU" sz="1500" b="1" i="0" u="none" baseline="0" dirty="0"/>
                        <a:t>. воздуха</a:t>
                      </a:r>
                      <a:r>
                        <a:rPr lang="ru-RU" sz="1500" b="0" i="0" u="none" baseline="0" dirty="0"/>
                        <a:t> </a:t>
                      </a:r>
                      <a:endParaRPr lang="ru" sz="1500" dirty="0"/>
                    </a:p>
                  </a:txBody>
                  <a:tcPr marT="60960" marB="6096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Текущие</a:t>
                      </a: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~15%</a:t>
                      </a: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0" i="0" u="none" baseline="0">
                          <a:solidFill>
                            <a:srgbClr val="FF0000"/>
                          </a:solidFill>
                        </a:rPr>
                        <a:t>~3%</a:t>
                      </a:r>
                    </a:p>
                  </a:txBody>
                  <a:tcPr marT="60960" marB="6096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Новые</a:t>
                      </a: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~15%</a:t>
                      </a: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~15%</a:t>
                      </a:r>
                    </a:p>
                  </a:txBody>
                  <a:tcPr marT="60960" marB="6096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4430" y="4768425"/>
            <a:ext cx="1859312" cy="141224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864" y="4618569"/>
            <a:ext cx="2072571" cy="158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693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>
                <a:solidFill>
                  <a:srgbClr val="0083C1"/>
                </a:solidFill>
              </a:rPr>
              <a:pPr/>
              <a:t>34</a:t>
            </a:fld>
            <a:endParaRPr lang="ru" dirty="0">
              <a:solidFill>
                <a:srgbClr val="0083C1"/>
              </a:solidFill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28603" y="193005"/>
            <a:ext cx="8664575" cy="594395"/>
          </a:xfrm>
        </p:spPr>
        <p:txBody>
          <a:bodyPr/>
          <a:lstStyle/>
          <a:p>
            <a:pPr algn="l" rtl="0"/>
            <a:r>
              <a:rPr lang="ru-RU" b="0" i="0" u="none" baseline="0"/>
              <a:t>daikin НОВЫЕ ОПЦИИ ДЛЯ СВОБОДНОГО ОХЛАЖДЕНИЯ</a:t>
            </a:r>
            <a:endParaRPr lang="ru" dirty="0">
              <a:solidFill>
                <a:srgbClr val="0070C0"/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EDA7D36B-6EF5-4703-9450-2C6D7FFCC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665" y="1942549"/>
            <a:ext cx="3502025" cy="553351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xmlns="" id="{AD501C1B-9ED6-486B-BDA2-6DE8EE09DBFD}"/>
              </a:ext>
            </a:extLst>
          </p:cNvPr>
          <p:cNvSpPr txBox="1">
            <a:spLocks/>
          </p:cNvSpPr>
          <p:nvPr/>
        </p:nvSpPr>
        <p:spPr>
          <a:xfrm rot="21151560">
            <a:off x="5010879" y="973292"/>
            <a:ext cx="3484451" cy="8370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СВОБОДНОЕ ОХЛАЖДЕНИЕ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xmlns="" id="{9A994E7E-5BCF-4CCD-BE92-2258FF66DC22}"/>
              </a:ext>
            </a:extLst>
          </p:cNvPr>
          <p:cNvSpPr txBox="1">
            <a:spLocks/>
          </p:cNvSpPr>
          <p:nvPr/>
        </p:nvSpPr>
        <p:spPr>
          <a:xfrm>
            <a:off x="609600" y="2717800"/>
            <a:ext cx="3962400" cy="2133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ru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</a:pPr>
            <a:r>
              <a:rPr lang="ru-RU" dirty="0">
                <a:solidFill>
                  <a:srgbClr val="7F7F7F"/>
                </a:solidFill>
              </a:rPr>
              <a:t>Новые </a:t>
            </a:r>
            <a:r>
              <a:rPr lang="ru-RU" dirty="0" err="1">
                <a:solidFill>
                  <a:srgbClr val="7F7F7F"/>
                </a:solidFill>
              </a:rPr>
              <a:t>чиллеры</a:t>
            </a:r>
            <a:r>
              <a:rPr lang="ru-RU" dirty="0">
                <a:solidFill>
                  <a:srgbClr val="7F7F7F"/>
                </a:solidFill>
              </a:rPr>
              <a:t> </a:t>
            </a:r>
            <a:r>
              <a:rPr lang="ru-RU" dirty="0" err="1">
                <a:solidFill>
                  <a:srgbClr val="7F7F7F"/>
                </a:solidFill>
              </a:rPr>
              <a:t>Daikin</a:t>
            </a:r>
            <a:r>
              <a:rPr lang="ru-RU" dirty="0">
                <a:solidFill>
                  <a:srgbClr val="7F7F7F"/>
                </a:solidFill>
              </a:rPr>
              <a:t> R-32 могут поставляться с инновационными опциями для свободного охлаждения, которые еще больше повышают энергоэффективность и снижают эксплуатационные расходы.</a:t>
            </a:r>
            <a:endParaRPr lang="ru" dirty="0">
              <a:solidFill>
                <a:srgbClr val="FF0000"/>
              </a:solidFill>
            </a:endParaRPr>
          </a:p>
          <a:p>
            <a:endParaRPr lang="ru" dirty="0">
              <a:solidFill>
                <a:srgbClr val="FF0000"/>
              </a:solidFill>
            </a:endParaRPr>
          </a:p>
        </p:txBody>
      </p:sp>
      <p:pic>
        <p:nvPicPr>
          <p:cNvPr id="7" name="Immagine 6" descr="C:\Users\giorgio.caviglia\AppData\Local\Microsoft\Windows\INetCache\Content.Word\Render 8 FAN EWAT R04.tif">
            <a:extLst>
              <a:ext uri="{FF2B5EF4-FFF2-40B4-BE49-F238E27FC236}">
                <a16:creationId xmlns:a16="http://schemas.microsoft.com/office/drawing/2014/main" xmlns="" id="{C679A45E-EF3C-4F4A-BFA7-DD447AD61997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47190" y="2717806"/>
            <a:ext cx="4211464" cy="38177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5B68B6B9-D49A-4628-9B29-84768FB6F7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525" y="33004"/>
            <a:ext cx="836402" cy="111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780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lemento grafico 12" descr="Albero a foglie caduche">
            <a:extLst>
              <a:ext uri="{FF2B5EF4-FFF2-40B4-BE49-F238E27FC236}">
                <a16:creationId xmlns:a16="http://schemas.microsoft.com/office/drawing/2014/main" xmlns="" id="{45A547E9-1E44-41DA-93BF-E7538647CC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799839" y="3592749"/>
            <a:ext cx="1204339" cy="160578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>
                <a:solidFill>
                  <a:srgbClr val="0083C1"/>
                </a:solidFill>
              </a:rPr>
              <a:pPr/>
              <a:t>35</a:t>
            </a:fld>
            <a:endParaRPr lang="ru" dirty="0">
              <a:solidFill>
                <a:srgbClr val="0083C1"/>
              </a:solidFill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28603" y="193005"/>
            <a:ext cx="8664575" cy="594395"/>
          </a:xfrm>
        </p:spPr>
        <p:txBody>
          <a:bodyPr/>
          <a:lstStyle/>
          <a:p>
            <a:pPr algn="l" rtl="0"/>
            <a:r>
              <a:rPr lang="ru-RU" b="0" i="0" u="none" baseline="0"/>
              <a:t>daikin НОВЫЕ ОПЦИИ ДЛЯ СВОБОДНОГО ОХЛАЖДЕНИЯ</a:t>
            </a:r>
            <a:endParaRPr lang="ru" dirty="0">
              <a:solidFill>
                <a:srgbClr val="0070C0"/>
              </a:solidFill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xmlns="" id="{7BF754DF-4E97-47D1-AFBB-2F6A39974AD5}"/>
              </a:ext>
            </a:extLst>
          </p:cNvPr>
          <p:cNvSpPr txBox="1">
            <a:spLocks/>
          </p:cNvSpPr>
          <p:nvPr/>
        </p:nvSpPr>
        <p:spPr>
          <a:xfrm>
            <a:off x="403226" y="990600"/>
            <a:ext cx="5921374" cy="4978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dirty="0">
                <a:solidFill>
                  <a:srgbClr val="0083C1"/>
                </a:solidFill>
              </a:rPr>
              <a:t>Что представляет собой свободное охлаждение?</a:t>
            </a:r>
          </a:p>
          <a:p>
            <a:pPr>
              <a:spcBef>
                <a:spcPts val="0"/>
              </a:spcBef>
            </a:pPr>
            <a:endParaRPr lang="ru" sz="2000" dirty="0">
              <a:solidFill>
                <a:srgbClr val="FFFFFF">
                  <a:lumMod val="50000"/>
                </a:srgbClr>
              </a:solidFill>
            </a:endParaRPr>
          </a:p>
          <a:p>
            <a:pPr>
              <a:spcBef>
                <a:spcPts val="0"/>
              </a:spcBef>
            </a:pPr>
            <a:r>
              <a:rPr lang="ru-RU" dirty="0">
                <a:solidFill>
                  <a:srgbClr val="7F7F7F"/>
                </a:solidFill>
              </a:rPr>
              <a:t>Это возможность системы/оборудования охлаждать воздух или воду за счет благоприятных условий наружного воздуха..</a:t>
            </a:r>
          </a:p>
          <a:p>
            <a:pPr>
              <a:spcBef>
                <a:spcPts val="0"/>
              </a:spcBef>
            </a:pPr>
            <a:endParaRPr lang="ru" sz="1600" dirty="0">
              <a:solidFill>
                <a:srgbClr val="7F7F7F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E141737E-D0D6-4CED-8223-A770EF0A06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9" y="4717383"/>
            <a:ext cx="1264107" cy="1209068"/>
          </a:xfrm>
          <a:prstGeom prst="rect">
            <a:avLst/>
          </a:prstGeom>
        </p:spPr>
      </p:pic>
      <p:cxnSp>
        <p:nvCxnSpPr>
          <p:cNvPr id="8" name="Connettore 1 18">
            <a:extLst>
              <a:ext uri="{FF2B5EF4-FFF2-40B4-BE49-F238E27FC236}">
                <a16:creationId xmlns:a16="http://schemas.microsoft.com/office/drawing/2014/main" xmlns="" id="{A06C41FD-71B7-482E-B84E-200810D1AF71}"/>
              </a:ext>
            </a:extLst>
          </p:cNvPr>
          <p:cNvCxnSpPr>
            <a:cxnSpLocks/>
          </p:cNvCxnSpPr>
          <p:nvPr/>
        </p:nvCxnSpPr>
        <p:spPr>
          <a:xfrm>
            <a:off x="4200787" y="5421973"/>
            <a:ext cx="3114421" cy="1031"/>
          </a:xfrm>
          <a:prstGeom prst="line">
            <a:avLst/>
          </a:prstGeom>
          <a:ln w="38100">
            <a:solidFill>
              <a:srgbClr val="00A0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22">
            <a:extLst>
              <a:ext uri="{FF2B5EF4-FFF2-40B4-BE49-F238E27FC236}">
                <a16:creationId xmlns:a16="http://schemas.microsoft.com/office/drawing/2014/main" xmlns="" id="{9B22F12C-3594-4157-9555-0B1C56799A15}"/>
              </a:ext>
            </a:extLst>
          </p:cNvPr>
          <p:cNvCxnSpPr>
            <a:cxnSpLocks/>
          </p:cNvCxnSpPr>
          <p:nvPr/>
        </p:nvCxnSpPr>
        <p:spPr>
          <a:xfrm>
            <a:off x="3749242" y="5726382"/>
            <a:ext cx="3565958" cy="27007"/>
          </a:xfrm>
          <a:prstGeom prst="line">
            <a:avLst/>
          </a:prstGeom>
          <a:ln w="38100">
            <a:solidFill>
              <a:srgbClr val="00A0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e 9">
            <a:extLst>
              <a:ext uri="{FF2B5EF4-FFF2-40B4-BE49-F238E27FC236}">
                <a16:creationId xmlns:a16="http://schemas.microsoft.com/office/drawing/2014/main" xmlns="" id="{D0BA73C3-99A3-40B8-95FF-1134C4719283}"/>
              </a:ext>
            </a:extLst>
          </p:cNvPr>
          <p:cNvSpPr/>
          <p:nvPr/>
        </p:nvSpPr>
        <p:spPr>
          <a:xfrm>
            <a:off x="5598362" y="5248133"/>
            <a:ext cx="262128" cy="34972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" dirty="0">
              <a:solidFill>
                <a:srgbClr val="0083C1"/>
              </a:solidFill>
            </a:endParaRPr>
          </a:p>
        </p:txBody>
      </p:sp>
      <p:sp>
        <p:nvSpPr>
          <p:cNvPr id="11" name="Triangolo isoscele 10">
            <a:extLst>
              <a:ext uri="{FF2B5EF4-FFF2-40B4-BE49-F238E27FC236}">
                <a16:creationId xmlns:a16="http://schemas.microsoft.com/office/drawing/2014/main" xmlns="" id="{ACCE96EE-2EFB-4EBF-B83D-AA524A8159EB}"/>
              </a:ext>
            </a:extLst>
          </p:cNvPr>
          <p:cNvSpPr/>
          <p:nvPr/>
        </p:nvSpPr>
        <p:spPr>
          <a:xfrm rot="16200000">
            <a:off x="5509782" y="5327263"/>
            <a:ext cx="343285" cy="166116"/>
          </a:xfrm>
          <a:prstGeom prst="triangle">
            <a:avLst/>
          </a:prstGeom>
          <a:solidFill>
            <a:srgbClr val="00A0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" dirty="0">
              <a:solidFill>
                <a:srgbClr val="0083C1"/>
              </a:solidFill>
            </a:endParaRPr>
          </a:p>
        </p:txBody>
      </p:sp>
      <p:pic>
        <p:nvPicPr>
          <p:cNvPr id="4" name="Elemento grafico 3" descr="Albero a foglie caduche">
            <a:extLst>
              <a:ext uri="{FF2B5EF4-FFF2-40B4-BE49-F238E27FC236}">
                <a16:creationId xmlns:a16="http://schemas.microsoft.com/office/drawing/2014/main" xmlns="" id="{F7023080-C746-4670-A8A1-FC0570686C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97973" y="3780006"/>
            <a:ext cx="1204339" cy="1605785"/>
          </a:xfrm>
          <a:prstGeom prst="rect">
            <a:avLst/>
          </a:prstGeom>
        </p:spPr>
      </p:pic>
      <p:pic>
        <p:nvPicPr>
          <p:cNvPr id="12" name="Elemento grafico 11" descr="Albero a foglie caduche">
            <a:extLst>
              <a:ext uri="{FF2B5EF4-FFF2-40B4-BE49-F238E27FC236}">
                <a16:creationId xmlns:a16="http://schemas.microsoft.com/office/drawing/2014/main" xmlns="" id="{C79E681E-72EF-46B7-A026-178050A061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524443" y="4654828"/>
            <a:ext cx="1204339" cy="1605785"/>
          </a:xfrm>
          <a:prstGeom prst="rect">
            <a:avLst/>
          </a:prstGeom>
        </p:spPr>
      </p:pic>
      <p:pic>
        <p:nvPicPr>
          <p:cNvPr id="15" name="Elemento grafico 14" descr="Edificio">
            <a:extLst>
              <a:ext uri="{FF2B5EF4-FFF2-40B4-BE49-F238E27FC236}">
                <a16:creationId xmlns:a16="http://schemas.microsoft.com/office/drawing/2014/main" xmlns="" id="{001413C4-9AF3-4290-9749-8784127FBF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510730" y="2876821"/>
            <a:ext cx="2667000" cy="3556000"/>
          </a:xfrm>
          <a:prstGeom prst="rect">
            <a:avLst/>
          </a:prstGeom>
        </p:spPr>
      </p:pic>
      <p:pic>
        <p:nvPicPr>
          <p:cNvPr id="17" name="Elemento grafico 16" descr="Sole coperto">
            <a:extLst>
              <a:ext uri="{FF2B5EF4-FFF2-40B4-BE49-F238E27FC236}">
                <a16:creationId xmlns:a16="http://schemas.microsoft.com/office/drawing/2014/main" xmlns="" id="{CD57F74F-6953-4079-B705-222B2B44D5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473574" y="2680529"/>
            <a:ext cx="1338552" cy="1784736"/>
          </a:xfrm>
          <a:prstGeom prst="rect">
            <a:avLst/>
          </a:prstGeom>
        </p:spPr>
      </p:pic>
      <p:pic>
        <p:nvPicPr>
          <p:cNvPr id="19" name="Elemento grafico 18" descr="Termometro">
            <a:extLst>
              <a:ext uri="{FF2B5EF4-FFF2-40B4-BE49-F238E27FC236}">
                <a16:creationId xmlns:a16="http://schemas.microsoft.com/office/drawing/2014/main" xmlns="" id="{6046D42C-4852-4583-A714-D17A28ABADB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767020" y="3097219"/>
            <a:ext cx="914400" cy="1219200"/>
          </a:xfrm>
          <a:prstGeom prst="rect">
            <a:avLst/>
          </a:prstGeom>
        </p:spPr>
      </p:pic>
      <p:sp>
        <p:nvSpPr>
          <p:cNvPr id="20" name="Content Placeholder 4">
            <a:extLst>
              <a:ext uri="{FF2B5EF4-FFF2-40B4-BE49-F238E27FC236}">
                <a16:creationId xmlns:a16="http://schemas.microsoft.com/office/drawing/2014/main" xmlns="" id="{A0F1CFA3-CED8-425D-8BDD-EF3968749A1C}"/>
              </a:ext>
            </a:extLst>
          </p:cNvPr>
          <p:cNvSpPr txBox="1">
            <a:spLocks/>
          </p:cNvSpPr>
          <p:nvPr/>
        </p:nvSpPr>
        <p:spPr>
          <a:xfrm>
            <a:off x="4158907" y="5753383"/>
            <a:ext cx="3181135" cy="5161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>
                <a:solidFill>
                  <a:srgbClr val="0083C1"/>
                </a:solidFill>
              </a:rPr>
              <a:t>t. охлажд. воды </a:t>
            </a:r>
          </a:p>
          <a:p>
            <a:pPr algn="ctr">
              <a:spcBef>
                <a:spcPts val="0"/>
              </a:spcBef>
            </a:pPr>
            <a:endParaRPr lang="ru" sz="1600" dirty="0">
              <a:solidFill>
                <a:srgbClr val="7F7F7F"/>
              </a:solidFill>
            </a:endParaRPr>
          </a:p>
          <a:p>
            <a:pPr algn="ctr">
              <a:spcBef>
                <a:spcPts val="0"/>
              </a:spcBef>
            </a:pPr>
            <a:endParaRPr lang="ru" sz="1600" dirty="0">
              <a:solidFill>
                <a:srgbClr val="7F7F7F"/>
              </a:solidFill>
            </a:endParaRP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xmlns="" id="{D840BE14-E29B-4CAB-A4BA-78F35D5001EA}"/>
              </a:ext>
            </a:extLst>
          </p:cNvPr>
          <p:cNvSpPr txBox="1">
            <a:spLocks/>
          </p:cNvSpPr>
          <p:nvPr/>
        </p:nvSpPr>
        <p:spPr>
          <a:xfrm>
            <a:off x="5093908" y="3094683"/>
            <a:ext cx="2285450" cy="5161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dirty="0">
                <a:solidFill>
                  <a:srgbClr val="E96E1F"/>
                </a:solidFill>
              </a:rPr>
              <a:t>t. </a:t>
            </a:r>
            <a:r>
              <a:rPr lang="ru-RU" dirty="0" err="1">
                <a:solidFill>
                  <a:srgbClr val="E96E1F"/>
                </a:solidFill>
              </a:rPr>
              <a:t>наруж</a:t>
            </a:r>
            <a:r>
              <a:rPr lang="ru-RU" dirty="0">
                <a:solidFill>
                  <a:srgbClr val="E96E1F"/>
                </a:solidFill>
              </a:rPr>
              <a:t>. воздуха</a:t>
            </a:r>
          </a:p>
          <a:p>
            <a:pPr algn="ctr">
              <a:spcBef>
                <a:spcPts val="0"/>
              </a:spcBef>
            </a:pPr>
            <a:endParaRPr lang="ru" sz="1600" dirty="0">
              <a:solidFill>
                <a:srgbClr val="E96E1F"/>
              </a:solidFill>
            </a:endParaRPr>
          </a:p>
          <a:p>
            <a:pPr algn="ctr">
              <a:spcBef>
                <a:spcPts val="0"/>
              </a:spcBef>
            </a:pPr>
            <a:endParaRPr lang="ru" sz="1600" dirty="0">
              <a:solidFill>
                <a:srgbClr val="E96E1F"/>
              </a:solidFill>
            </a:endParaRPr>
          </a:p>
        </p:txBody>
      </p:sp>
      <p:sp>
        <p:nvSpPr>
          <p:cNvPr id="24" name="Content Placeholder 4">
            <a:extLst>
              <a:ext uri="{FF2B5EF4-FFF2-40B4-BE49-F238E27FC236}">
                <a16:creationId xmlns:a16="http://schemas.microsoft.com/office/drawing/2014/main" xmlns="" id="{E292BED6-54F8-4EEF-B763-C9D87B79BCA8}"/>
              </a:ext>
            </a:extLst>
          </p:cNvPr>
          <p:cNvSpPr txBox="1">
            <a:spLocks/>
          </p:cNvSpPr>
          <p:nvPr/>
        </p:nvSpPr>
        <p:spPr>
          <a:xfrm>
            <a:off x="3238430" y="6172203"/>
            <a:ext cx="2823058" cy="75295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dirty="0">
                <a:solidFill>
                  <a:srgbClr val="E96E1F"/>
                </a:solidFill>
              </a:rPr>
              <a:t>Нагрузка на компрессор</a:t>
            </a:r>
            <a:endParaRPr lang="ru" sz="1600" dirty="0">
              <a:solidFill>
                <a:srgbClr val="E96E1F"/>
              </a:solidFill>
            </a:endParaRPr>
          </a:p>
          <a:p>
            <a:pPr algn="ctr">
              <a:spcBef>
                <a:spcPts val="0"/>
              </a:spcBef>
            </a:pPr>
            <a:endParaRPr lang="ru" sz="1600" dirty="0">
              <a:solidFill>
                <a:srgbClr val="E96E1F"/>
              </a:solidFill>
            </a:endParaRPr>
          </a:p>
        </p:txBody>
      </p:sp>
      <p:pic>
        <p:nvPicPr>
          <p:cNvPr id="25" name="Elemento grafico 24" descr="Indicatore di livello">
            <a:extLst>
              <a:ext uri="{FF2B5EF4-FFF2-40B4-BE49-F238E27FC236}">
                <a16:creationId xmlns:a16="http://schemas.microsoft.com/office/drawing/2014/main" xmlns="" id="{5E7A37C5-9D41-4C1F-919C-A67D9CEE893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2792064" y="5833693"/>
            <a:ext cx="640379" cy="853839"/>
          </a:xfrm>
          <a:prstGeom prst="rect">
            <a:avLst/>
          </a:prstGeom>
        </p:spPr>
      </p:pic>
      <p:sp>
        <p:nvSpPr>
          <p:cNvPr id="26" name="Content Placeholder 4">
            <a:extLst>
              <a:ext uri="{FF2B5EF4-FFF2-40B4-BE49-F238E27FC236}">
                <a16:creationId xmlns:a16="http://schemas.microsoft.com/office/drawing/2014/main" xmlns="" id="{C88BBE46-06A8-492B-981C-935DE4C11749}"/>
              </a:ext>
            </a:extLst>
          </p:cNvPr>
          <p:cNvSpPr txBox="1">
            <a:spLocks/>
          </p:cNvSpPr>
          <p:nvPr/>
        </p:nvSpPr>
        <p:spPr>
          <a:xfrm>
            <a:off x="3921338" y="4484859"/>
            <a:ext cx="2285450" cy="57689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1600" dirty="0">
                <a:solidFill>
                  <a:srgbClr val="E96E1F"/>
                </a:solidFill>
              </a:rPr>
              <a:t>Механическое</a:t>
            </a:r>
            <a:endParaRPr lang="ru-RU" dirty="0">
              <a:solidFill>
                <a:srgbClr val="E96E1F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sz="1600" dirty="0">
                <a:solidFill>
                  <a:srgbClr val="E96E1F"/>
                </a:solidFill>
              </a:rPr>
              <a:t>охлаждение</a:t>
            </a:r>
          </a:p>
          <a:p>
            <a:pPr algn="ctr">
              <a:spcBef>
                <a:spcPts val="0"/>
              </a:spcBef>
            </a:pPr>
            <a:endParaRPr lang="ru" sz="1600" dirty="0">
              <a:solidFill>
                <a:srgbClr val="E96E1F"/>
              </a:solidFill>
            </a:endParaRP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xmlns="" id="{3757CB46-CD4E-4A4F-A4F5-C748457B439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525" y="33004"/>
            <a:ext cx="836402" cy="111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954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>
                <a:solidFill>
                  <a:srgbClr val="0083C1"/>
                </a:solidFill>
              </a:rPr>
              <a:pPr/>
              <a:t>36</a:t>
            </a:fld>
            <a:endParaRPr lang="ru" dirty="0">
              <a:solidFill>
                <a:srgbClr val="0083C1"/>
              </a:solidFill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28603" y="193005"/>
            <a:ext cx="8664575" cy="594395"/>
          </a:xfrm>
        </p:spPr>
        <p:txBody>
          <a:bodyPr/>
          <a:lstStyle/>
          <a:p>
            <a:pPr algn="l" rtl="0"/>
            <a:r>
              <a:rPr lang="ru-RU" b="0" i="0" u="none" baseline="0"/>
              <a:t>daikin НОВЫЕ ОПЦИИ ДЛЯ СВОБОДНОГО ОХЛАЖДЕНИЯ</a:t>
            </a:r>
            <a:endParaRPr lang="ru" dirty="0">
              <a:solidFill>
                <a:srgbClr val="0070C0"/>
              </a:solidFill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xmlns="" id="{7BF754DF-4E97-47D1-AFBB-2F6A39974AD5}"/>
              </a:ext>
            </a:extLst>
          </p:cNvPr>
          <p:cNvSpPr txBox="1">
            <a:spLocks/>
          </p:cNvSpPr>
          <p:nvPr/>
        </p:nvSpPr>
        <p:spPr>
          <a:xfrm>
            <a:off x="403226" y="990600"/>
            <a:ext cx="6530974" cy="4978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dirty="0">
                <a:solidFill>
                  <a:srgbClr val="0083C1"/>
                </a:solidFill>
              </a:rPr>
              <a:t>Что представляет собой свободное охлаждение?</a:t>
            </a:r>
          </a:p>
          <a:p>
            <a:pPr>
              <a:spcBef>
                <a:spcPts val="0"/>
              </a:spcBef>
            </a:pPr>
            <a:endParaRPr lang="ru" sz="2000" dirty="0">
              <a:solidFill>
                <a:srgbClr val="FFFFFF">
                  <a:lumMod val="50000"/>
                </a:srgbClr>
              </a:solidFill>
            </a:endParaRPr>
          </a:p>
          <a:p>
            <a:pPr>
              <a:spcBef>
                <a:spcPts val="0"/>
              </a:spcBef>
            </a:pPr>
            <a:r>
              <a:rPr lang="ru-RU" dirty="0">
                <a:solidFill>
                  <a:srgbClr val="7F7F7F"/>
                </a:solidFill>
              </a:rPr>
              <a:t>Свободное охлаждение позволят снизить энергопотребление, необходимое для стандартного механического охлаждения (например, компрессоров).</a:t>
            </a:r>
            <a:endParaRPr lang="ru" dirty="0">
              <a:solidFill>
                <a:srgbClr val="7F7F7F"/>
              </a:solidFill>
            </a:endParaRPr>
          </a:p>
          <a:p>
            <a:pPr>
              <a:spcBef>
                <a:spcPts val="0"/>
              </a:spcBef>
            </a:pPr>
            <a:endParaRPr lang="ru" sz="1600" dirty="0">
              <a:solidFill>
                <a:srgbClr val="7F7F7F"/>
              </a:solidFill>
            </a:endParaRPr>
          </a:p>
        </p:txBody>
      </p:sp>
      <p:pic>
        <p:nvPicPr>
          <p:cNvPr id="5" name="Elemento grafico 4" descr="Albero a foglie caduche">
            <a:extLst>
              <a:ext uri="{FF2B5EF4-FFF2-40B4-BE49-F238E27FC236}">
                <a16:creationId xmlns:a16="http://schemas.microsoft.com/office/drawing/2014/main" xmlns="" id="{1A6B2371-6F5A-4C0B-A609-89E150783D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799839" y="3592749"/>
            <a:ext cx="1204339" cy="160578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5D401B54-DD8D-472D-A683-5AD97834C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9" y="4717383"/>
            <a:ext cx="1264107" cy="1209068"/>
          </a:xfrm>
          <a:prstGeom prst="rect">
            <a:avLst/>
          </a:prstGeom>
        </p:spPr>
      </p:pic>
      <p:cxnSp>
        <p:nvCxnSpPr>
          <p:cNvPr id="9" name="Connettore 1 18">
            <a:extLst>
              <a:ext uri="{FF2B5EF4-FFF2-40B4-BE49-F238E27FC236}">
                <a16:creationId xmlns:a16="http://schemas.microsoft.com/office/drawing/2014/main" xmlns="" id="{C2E5C337-FD10-4596-9528-33C1E617C267}"/>
              </a:ext>
            </a:extLst>
          </p:cNvPr>
          <p:cNvCxnSpPr>
            <a:cxnSpLocks/>
          </p:cNvCxnSpPr>
          <p:nvPr/>
        </p:nvCxnSpPr>
        <p:spPr>
          <a:xfrm>
            <a:off x="4200787" y="5421973"/>
            <a:ext cx="3114421" cy="1031"/>
          </a:xfrm>
          <a:prstGeom prst="line">
            <a:avLst/>
          </a:prstGeom>
          <a:ln w="38100">
            <a:solidFill>
              <a:srgbClr val="00A0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22">
            <a:extLst>
              <a:ext uri="{FF2B5EF4-FFF2-40B4-BE49-F238E27FC236}">
                <a16:creationId xmlns:a16="http://schemas.microsoft.com/office/drawing/2014/main" xmlns="" id="{14B57CFF-2695-4F9A-874E-F41038A5429B}"/>
              </a:ext>
            </a:extLst>
          </p:cNvPr>
          <p:cNvCxnSpPr>
            <a:cxnSpLocks/>
          </p:cNvCxnSpPr>
          <p:nvPr/>
        </p:nvCxnSpPr>
        <p:spPr>
          <a:xfrm>
            <a:off x="3749242" y="5726382"/>
            <a:ext cx="3565958" cy="27007"/>
          </a:xfrm>
          <a:prstGeom prst="line">
            <a:avLst/>
          </a:prstGeom>
          <a:ln w="38100">
            <a:solidFill>
              <a:srgbClr val="00A0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e 10">
            <a:extLst>
              <a:ext uri="{FF2B5EF4-FFF2-40B4-BE49-F238E27FC236}">
                <a16:creationId xmlns:a16="http://schemas.microsoft.com/office/drawing/2014/main" xmlns="" id="{7226DF06-E9E1-4557-B8F4-179AE5DAAA62}"/>
              </a:ext>
            </a:extLst>
          </p:cNvPr>
          <p:cNvSpPr/>
          <p:nvPr/>
        </p:nvSpPr>
        <p:spPr>
          <a:xfrm>
            <a:off x="5598362" y="5248133"/>
            <a:ext cx="262128" cy="34972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" dirty="0">
              <a:solidFill>
                <a:srgbClr val="0083C1"/>
              </a:solidFill>
            </a:endParaRPr>
          </a:p>
        </p:txBody>
      </p:sp>
      <p:sp>
        <p:nvSpPr>
          <p:cNvPr id="12" name="Triangolo isoscele 11">
            <a:extLst>
              <a:ext uri="{FF2B5EF4-FFF2-40B4-BE49-F238E27FC236}">
                <a16:creationId xmlns:a16="http://schemas.microsoft.com/office/drawing/2014/main" xmlns="" id="{1DA3AB71-B2A7-4995-92A2-45FB2FD70283}"/>
              </a:ext>
            </a:extLst>
          </p:cNvPr>
          <p:cNvSpPr/>
          <p:nvPr/>
        </p:nvSpPr>
        <p:spPr>
          <a:xfrm rot="16200000">
            <a:off x="5509782" y="5327263"/>
            <a:ext cx="343285" cy="166116"/>
          </a:xfrm>
          <a:prstGeom prst="triangle">
            <a:avLst/>
          </a:prstGeom>
          <a:solidFill>
            <a:srgbClr val="00A0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" dirty="0">
              <a:solidFill>
                <a:srgbClr val="0083C1"/>
              </a:solidFill>
            </a:endParaRPr>
          </a:p>
        </p:txBody>
      </p:sp>
      <p:pic>
        <p:nvPicPr>
          <p:cNvPr id="13" name="Elemento grafico 12" descr="Albero a foglie caduche">
            <a:extLst>
              <a:ext uri="{FF2B5EF4-FFF2-40B4-BE49-F238E27FC236}">
                <a16:creationId xmlns:a16="http://schemas.microsoft.com/office/drawing/2014/main" xmlns="" id="{CCB45415-AE36-44CD-B596-27B5226FD0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97973" y="3780006"/>
            <a:ext cx="1204339" cy="1605785"/>
          </a:xfrm>
          <a:prstGeom prst="rect">
            <a:avLst/>
          </a:prstGeom>
        </p:spPr>
      </p:pic>
      <p:pic>
        <p:nvPicPr>
          <p:cNvPr id="14" name="Elemento grafico 13" descr="Albero a foglie caduche">
            <a:extLst>
              <a:ext uri="{FF2B5EF4-FFF2-40B4-BE49-F238E27FC236}">
                <a16:creationId xmlns:a16="http://schemas.microsoft.com/office/drawing/2014/main" xmlns="" id="{92BBCFC6-6245-4660-A333-73D9C413A7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524443" y="4654828"/>
            <a:ext cx="1204339" cy="1605785"/>
          </a:xfrm>
          <a:prstGeom prst="rect">
            <a:avLst/>
          </a:prstGeom>
        </p:spPr>
      </p:pic>
      <p:pic>
        <p:nvPicPr>
          <p:cNvPr id="15" name="Elemento grafico 14" descr="Edificio">
            <a:extLst>
              <a:ext uri="{FF2B5EF4-FFF2-40B4-BE49-F238E27FC236}">
                <a16:creationId xmlns:a16="http://schemas.microsoft.com/office/drawing/2014/main" xmlns="" id="{3D894C94-E955-494C-BA4D-18A6226497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510730" y="2876821"/>
            <a:ext cx="2667000" cy="3556000"/>
          </a:xfrm>
          <a:prstGeom prst="rect">
            <a:avLst/>
          </a:prstGeom>
        </p:spPr>
      </p:pic>
      <p:sp>
        <p:nvSpPr>
          <p:cNvPr id="18" name="Content Placeholder 4">
            <a:extLst>
              <a:ext uri="{FF2B5EF4-FFF2-40B4-BE49-F238E27FC236}">
                <a16:creationId xmlns:a16="http://schemas.microsoft.com/office/drawing/2014/main" xmlns="" id="{6CDDF901-A492-44D5-8AF1-3A15B4391637}"/>
              </a:ext>
            </a:extLst>
          </p:cNvPr>
          <p:cNvSpPr txBox="1">
            <a:spLocks/>
          </p:cNvSpPr>
          <p:nvPr/>
        </p:nvSpPr>
        <p:spPr>
          <a:xfrm>
            <a:off x="4158907" y="5753383"/>
            <a:ext cx="3181135" cy="5161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>
                <a:solidFill>
                  <a:srgbClr val="0083C1"/>
                </a:solidFill>
              </a:rPr>
              <a:t>t. охлажд. воды </a:t>
            </a:r>
          </a:p>
          <a:p>
            <a:pPr algn="ctr">
              <a:spcBef>
                <a:spcPts val="0"/>
              </a:spcBef>
            </a:pPr>
            <a:endParaRPr lang="ru" sz="1600" dirty="0">
              <a:solidFill>
                <a:srgbClr val="7F7F7F"/>
              </a:solidFill>
            </a:endParaRPr>
          </a:p>
          <a:p>
            <a:pPr algn="ctr">
              <a:spcBef>
                <a:spcPts val="0"/>
              </a:spcBef>
            </a:pPr>
            <a:endParaRPr lang="ru" sz="1600" dirty="0">
              <a:solidFill>
                <a:srgbClr val="7F7F7F"/>
              </a:solidFill>
            </a:endParaRP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xmlns="" id="{8A5D856E-C758-4E59-85B7-BA5FE4BA0E21}"/>
              </a:ext>
            </a:extLst>
          </p:cNvPr>
          <p:cNvSpPr txBox="1">
            <a:spLocks/>
          </p:cNvSpPr>
          <p:nvPr/>
        </p:nvSpPr>
        <p:spPr>
          <a:xfrm>
            <a:off x="5142632" y="3250959"/>
            <a:ext cx="2285450" cy="5161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dirty="0">
                <a:solidFill>
                  <a:srgbClr val="0083C1"/>
                </a:solidFill>
              </a:rPr>
              <a:t>t. </a:t>
            </a:r>
            <a:r>
              <a:rPr lang="ru-RU" dirty="0" err="1">
                <a:solidFill>
                  <a:srgbClr val="0083C1"/>
                </a:solidFill>
              </a:rPr>
              <a:t>наруж</a:t>
            </a:r>
            <a:r>
              <a:rPr lang="ru-RU" dirty="0">
                <a:solidFill>
                  <a:srgbClr val="0083C1"/>
                </a:solidFill>
              </a:rPr>
              <a:t>. воздуха</a:t>
            </a:r>
          </a:p>
          <a:p>
            <a:pPr algn="ctr">
              <a:spcBef>
                <a:spcPts val="0"/>
              </a:spcBef>
            </a:pPr>
            <a:endParaRPr lang="ru" sz="1600" dirty="0">
              <a:solidFill>
                <a:srgbClr val="7F7F7F"/>
              </a:solidFill>
            </a:endParaRPr>
          </a:p>
          <a:p>
            <a:pPr algn="ctr">
              <a:spcBef>
                <a:spcPts val="0"/>
              </a:spcBef>
            </a:pPr>
            <a:endParaRPr lang="ru" sz="1600" dirty="0">
              <a:solidFill>
                <a:srgbClr val="7F7F7F"/>
              </a:solidFill>
            </a:endParaRPr>
          </a:p>
        </p:txBody>
      </p:sp>
      <p:pic>
        <p:nvPicPr>
          <p:cNvPr id="4" name="Elemento grafico 3" descr="Luna e stelle">
            <a:extLst>
              <a:ext uri="{FF2B5EF4-FFF2-40B4-BE49-F238E27FC236}">
                <a16:creationId xmlns:a16="http://schemas.microsoft.com/office/drawing/2014/main" xmlns="" id="{AE8E2321-82F1-495E-804E-628D0D9458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447305" y="2964364"/>
            <a:ext cx="914400" cy="1219200"/>
          </a:xfrm>
          <a:prstGeom prst="rect">
            <a:avLst/>
          </a:prstGeom>
        </p:spPr>
      </p:pic>
      <p:pic>
        <p:nvPicPr>
          <p:cNvPr id="21" name="Elemento grafico 20" descr="Fiocco di neve">
            <a:extLst>
              <a:ext uri="{FF2B5EF4-FFF2-40B4-BE49-F238E27FC236}">
                <a16:creationId xmlns:a16="http://schemas.microsoft.com/office/drawing/2014/main" xmlns="" id="{842B0381-460F-4C09-9839-F866104444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608567" y="2851664"/>
            <a:ext cx="914400" cy="1219200"/>
          </a:xfrm>
          <a:prstGeom prst="rect">
            <a:avLst/>
          </a:prstGeom>
        </p:spPr>
      </p:pic>
      <p:sp>
        <p:nvSpPr>
          <p:cNvPr id="26" name="Content Placeholder 4">
            <a:extLst>
              <a:ext uri="{FF2B5EF4-FFF2-40B4-BE49-F238E27FC236}">
                <a16:creationId xmlns:a16="http://schemas.microsoft.com/office/drawing/2014/main" xmlns="" id="{9BF70432-555E-46C9-BC9B-347F90BB70BB}"/>
              </a:ext>
            </a:extLst>
          </p:cNvPr>
          <p:cNvSpPr txBox="1">
            <a:spLocks/>
          </p:cNvSpPr>
          <p:nvPr/>
        </p:nvSpPr>
        <p:spPr>
          <a:xfrm>
            <a:off x="3288752" y="6229185"/>
            <a:ext cx="2946585" cy="5472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dirty="0">
                <a:solidFill>
                  <a:srgbClr val="0083C3"/>
                </a:solidFill>
              </a:rPr>
              <a:t>Нагрузка на компрессор</a:t>
            </a:r>
            <a:endParaRPr lang="ru" sz="1600" dirty="0">
              <a:solidFill>
                <a:srgbClr val="0083C3"/>
              </a:solidFill>
            </a:endParaRPr>
          </a:p>
          <a:p>
            <a:pPr algn="ctr">
              <a:spcBef>
                <a:spcPts val="0"/>
              </a:spcBef>
            </a:pPr>
            <a:endParaRPr lang="ru" sz="1600" dirty="0">
              <a:solidFill>
                <a:srgbClr val="0083C3"/>
              </a:solidFill>
            </a:endParaRPr>
          </a:p>
        </p:txBody>
      </p:sp>
      <p:pic>
        <p:nvPicPr>
          <p:cNvPr id="27" name="Elemento grafico 26" descr="Indicatore di livello">
            <a:extLst>
              <a:ext uri="{FF2B5EF4-FFF2-40B4-BE49-F238E27FC236}">
                <a16:creationId xmlns:a16="http://schemas.microsoft.com/office/drawing/2014/main" xmlns="" id="{1752118F-323E-4F32-B505-DE0063B04CB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flipH="1">
            <a:off x="2822029" y="5833693"/>
            <a:ext cx="640379" cy="853839"/>
          </a:xfrm>
          <a:prstGeom prst="rect">
            <a:avLst/>
          </a:prstGeom>
        </p:spPr>
      </p:pic>
      <p:sp>
        <p:nvSpPr>
          <p:cNvPr id="28" name="Content Placeholder 4">
            <a:extLst>
              <a:ext uri="{FF2B5EF4-FFF2-40B4-BE49-F238E27FC236}">
                <a16:creationId xmlns:a16="http://schemas.microsoft.com/office/drawing/2014/main" xmlns="" id="{DAD824DF-E2C6-4AFC-8D75-4779890AB537}"/>
              </a:ext>
            </a:extLst>
          </p:cNvPr>
          <p:cNvSpPr txBox="1">
            <a:spLocks/>
          </p:cNvSpPr>
          <p:nvPr/>
        </p:nvSpPr>
        <p:spPr>
          <a:xfrm>
            <a:off x="4227331" y="4155275"/>
            <a:ext cx="1587852" cy="5161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dirty="0">
                <a:solidFill>
                  <a:srgbClr val="0083C3"/>
                </a:solidFill>
              </a:rPr>
              <a:t>СВОБОДНОЕ </a:t>
            </a:r>
          </a:p>
          <a:p>
            <a:pPr algn="ctr">
              <a:spcBef>
                <a:spcPts val="0"/>
              </a:spcBef>
            </a:pPr>
            <a:r>
              <a:rPr lang="ru-RU" sz="1600" dirty="0">
                <a:solidFill>
                  <a:srgbClr val="0083C3"/>
                </a:solidFill>
              </a:rPr>
              <a:t>охлаждение</a:t>
            </a:r>
          </a:p>
          <a:p>
            <a:pPr algn="ctr">
              <a:spcBef>
                <a:spcPts val="0"/>
              </a:spcBef>
            </a:pPr>
            <a:endParaRPr lang="ru" sz="1600" dirty="0">
              <a:solidFill>
                <a:srgbClr val="0083C3"/>
              </a:solidFill>
            </a:endParaRP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xmlns="" id="{EC4C7BF1-87B3-4ED5-93E3-5D6C9A1F39D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525" y="33004"/>
            <a:ext cx="836402" cy="111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060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>
                <a:solidFill>
                  <a:srgbClr val="0083C1"/>
                </a:solidFill>
              </a:rPr>
              <a:pPr/>
              <a:t>37</a:t>
            </a:fld>
            <a:endParaRPr lang="ru" dirty="0">
              <a:solidFill>
                <a:srgbClr val="0083C1"/>
              </a:solidFill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28601" y="193005"/>
            <a:ext cx="3733800" cy="763464"/>
          </a:xfrm>
        </p:spPr>
        <p:txBody>
          <a:bodyPr/>
          <a:lstStyle/>
          <a:p>
            <a:pPr algn="l" rtl="0"/>
            <a:r>
              <a:rPr lang="ru-RU" b="0" i="0" u="none" baseline="0"/>
              <a:t>daikin НОВЫЕ ОПЦИИ ДЛЯ СВОБОДНОГО ОХЛАЖДЕНИЯ</a:t>
            </a:r>
            <a:endParaRPr lang="ru" dirty="0">
              <a:solidFill>
                <a:srgbClr val="0070C0"/>
              </a:solidFill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243840" y="1081823"/>
            <a:ext cx="4211464" cy="4978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dirty="0" err="1">
                <a:solidFill>
                  <a:srgbClr val="FFFFFF">
                    <a:lumMod val="50000"/>
                  </a:srgbClr>
                </a:solidFill>
                <a:sym typeface="Wingdings" panose="05000000000000000000" pitchFamily="2" charset="2"/>
              </a:rPr>
              <a:t>Daikin</a:t>
            </a:r>
            <a:r>
              <a:rPr lang="ru-RU" dirty="0">
                <a:solidFill>
                  <a:srgbClr val="FFFFFF">
                    <a:lumMod val="50000"/>
                  </a:srgbClr>
                </a:solidFill>
                <a:sym typeface="Wingdings" panose="05000000000000000000" pitchFamily="2" charset="2"/>
              </a:rPr>
              <a:t> может предоставить три различные </a:t>
            </a:r>
            <a:r>
              <a:rPr lang="ru-RU" dirty="0">
                <a:solidFill>
                  <a:srgbClr val="0083C1"/>
                </a:solidFill>
                <a:sym typeface="Wingdings" panose="05000000000000000000" pitchFamily="2" charset="2"/>
              </a:rPr>
              <a:t>опции для свободного охлаждения</a:t>
            </a:r>
            <a:r>
              <a:rPr lang="ru-RU" dirty="0">
                <a:solidFill>
                  <a:srgbClr val="FFFFFF">
                    <a:lumMod val="50000"/>
                  </a:srgbClr>
                </a:solidFill>
                <a:sym typeface="Wingdings" panose="05000000000000000000" pitchFamily="2" charset="2"/>
              </a:rPr>
              <a:t>:</a:t>
            </a:r>
          </a:p>
          <a:p>
            <a:pPr>
              <a:spcBef>
                <a:spcPts val="0"/>
              </a:spcBef>
            </a:pPr>
            <a:endParaRPr lang="ru" dirty="0">
              <a:solidFill>
                <a:srgbClr val="0083C1"/>
              </a:solidFill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</a:pPr>
            <a:r>
              <a:rPr lang="ru-RU" dirty="0">
                <a:solidFill>
                  <a:srgbClr val="0083C1"/>
                </a:solidFill>
                <a:sym typeface="Wingdings" panose="05000000000000000000" pitchFamily="2" charset="2"/>
              </a:rPr>
              <a:t> </a:t>
            </a:r>
            <a:r>
              <a:rPr lang="ru-RU" dirty="0" err="1">
                <a:solidFill>
                  <a:srgbClr val="0083C1"/>
                </a:solidFill>
              </a:rPr>
              <a:t>Free</a:t>
            </a:r>
            <a:r>
              <a:rPr lang="ru-RU" dirty="0">
                <a:solidFill>
                  <a:srgbClr val="0083C1"/>
                </a:solidFill>
              </a:rPr>
              <a:t> </a:t>
            </a:r>
            <a:r>
              <a:rPr lang="ru-RU" dirty="0" err="1">
                <a:solidFill>
                  <a:srgbClr val="0083C1"/>
                </a:solidFill>
              </a:rPr>
              <a:t>Cooling</a:t>
            </a:r>
            <a:r>
              <a:rPr lang="ru-RU" dirty="0">
                <a:solidFill>
                  <a:srgbClr val="0083C1"/>
                </a:solidFill>
              </a:rPr>
              <a:t> - </a:t>
            </a:r>
            <a:r>
              <a:rPr lang="ru-RU" dirty="0" err="1">
                <a:solidFill>
                  <a:srgbClr val="0083C1"/>
                </a:solidFill>
              </a:rPr>
              <a:t>Light</a:t>
            </a:r>
            <a:r>
              <a:rPr lang="ru-RU" dirty="0">
                <a:solidFill>
                  <a:srgbClr val="0083C1"/>
                </a:solidFill>
              </a:rPr>
              <a:t> (без гликоля)</a:t>
            </a:r>
            <a:endParaRPr lang="ru" sz="2000" dirty="0">
              <a:solidFill>
                <a:srgbClr val="FFFFFF">
                  <a:lumMod val="50000"/>
                </a:srgbClr>
              </a:solidFill>
            </a:endParaRPr>
          </a:p>
          <a:p>
            <a:pPr>
              <a:spcBef>
                <a:spcPts val="0"/>
              </a:spcBef>
            </a:pPr>
            <a:r>
              <a:rPr lang="ru-RU" sz="1600" dirty="0">
                <a:solidFill>
                  <a:srgbClr val="7F7F7F"/>
                </a:solidFill>
              </a:rPr>
              <a:t>Система миграции хладагента. </a:t>
            </a:r>
          </a:p>
          <a:p>
            <a:pPr>
              <a:spcBef>
                <a:spcPts val="0"/>
              </a:spcBef>
            </a:pPr>
            <a:endParaRPr lang="ru" sz="1600" dirty="0">
              <a:solidFill>
                <a:srgbClr val="7F7F7F"/>
              </a:solidFill>
            </a:endParaRPr>
          </a:p>
          <a:p>
            <a:pPr>
              <a:spcBef>
                <a:spcPts val="0"/>
              </a:spcBef>
            </a:pPr>
            <a:endParaRPr lang="ru" dirty="0">
              <a:solidFill>
                <a:srgbClr val="0083C1"/>
              </a:solidFill>
            </a:endParaRPr>
          </a:p>
          <a:p>
            <a:pPr>
              <a:spcBef>
                <a:spcPts val="0"/>
              </a:spcBef>
            </a:pPr>
            <a:r>
              <a:rPr lang="ru-RU" dirty="0">
                <a:solidFill>
                  <a:srgbClr val="0083C1"/>
                </a:solidFill>
                <a:sym typeface="Wingdings" panose="05000000000000000000" pitchFamily="2" charset="2"/>
              </a:rPr>
              <a:t> </a:t>
            </a:r>
            <a:r>
              <a:rPr lang="ru-RU" dirty="0" err="1">
                <a:solidFill>
                  <a:srgbClr val="0083C1"/>
                </a:solidFill>
              </a:rPr>
              <a:t>Free</a:t>
            </a:r>
            <a:r>
              <a:rPr lang="ru-RU" dirty="0">
                <a:solidFill>
                  <a:srgbClr val="0083C1"/>
                </a:solidFill>
              </a:rPr>
              <a:t> </a:t>
            </a:r>
            <a:r>
              <a:rPr lang="ru-RU" dirty="0" err="1">
                <a:solidFill>
                  <a:srgbClr val="0083C1"/>
                </a:solidFill>
              </a:rPr>
              <a:t>Cooling</a:t>
            </a:r>
            <a:r>
              <a:rPr lang="ru-RU" dirty="0">
                <a:solidFill>
                  <a:srgbClr val="0083C1"/>
                </a:solidFill>
              </a:rPr>
              <a:t> - </a:t>
            </a:r>
            <a:r>
              <a:rPr lang="ru-RU" dirty="0" err="1">
                <a:solidFill>
                  <a:srgbClr val="0083C1"/>
                </a:solidFill>
              </a:rPr>
              <a:t>Full</a:t>
            </a:r>
            <a:r>
              <a:rPr lang="ru-RU" dirty="0">
                <a:solidFill>
                  <a:srgbClr val="0083C1"/>
                </a:solidFill>
              </a:rPr>
              <a:t> (без гликоля)</a:t>
            </a:r>
          </a:p>
          <a:p>
            <a:pPr>
              <a:spcBef>
                <a:spcPts val="0"/>
              </a:spcBef>
            </a:pPr>
            <a:r>
              <a:rPr lang="ru-RU" sz="1600" dirty="0">
                <a:solidFill>
                  <a:srgbClr val="7F7F7F"/>
                </a:solidFill>
              </a:rPr>
              <a:t>Система миграции хладагента. </a:t>
            </a:r>
          </a:p>
          <a:p>
            <a:pPr>
              <a:spcBef>
                <a:spcPts val="0"/>
              </a:spcBef>
            </a:pPr>
            <a:endParaRPr lang="ru" sz="1600" dirty="0">
              <a:solidFill>
                <a:srgbClr val="7F7F7F"/>
              </a:solidFill>
            </a:endParaRPr>
          </a:p>
          <a:p>
            <a:pPr>
              <a:spcBef>
                <a:spcPts val="0"/>
              </a:spcBef>
            </a:pPr>
            <a:endParaRPr lang="ru" dirty="0">
              <a:solidFill>
                <a:srgbClr val="0083C1"/>
              </a:solidFill>
            </a:endParaRPr>
          </a:p>
          <a:p>
            <a:pPr>
              <a:spcBef>
                <a:spcPts val="0"/>
              </a:spcBef>
            </a:pPr>
            <a:r>
              <a:rPr lang="ru-RU" dirty="0">
                <a:solidFill>
                  <a:srgbClr val="0083C1"/>
                </a:solidFill>
                <a:sym typeface="Wingdings" panose="05000000000000000000" pitchFamily="2" charset="2"/>
              </a:rPr>
              <a:t> </a:t>
            </a:r>
            <a:r>
              <a:rPr lang="ru-RU" dirty="0">
                <a:solidFill>
                  <a:srgbClr val="0083C1"/>
                </a:solidFill>
              </a:rPr>
              <a:t>Свободное охлаждение </a:t>
            </a:r>
            <a:r>
              <a:rPr lang="en-US" dirty="0" smtClean="0">
                <a:solidFill>
                  <a:srgbClr val="0083C1"/>
                </a:solidFill>
              </a:rPr>
              <a:t>c </a:t>
            </a:r>
            <a:r>
              <a:rPr lang="ru-RU" dirty="0" smtClean="0">
                <a:solidFill>
                  <a:srgbClr val="0083C1"/>
                </a:solidFill>
              </a:rPr>
              <a:t>использованием дополнительных водяных теплообменников </a:t>
            </a:r>
            <a:r>
              <a:rPr lang="ru-RU" sz="1600" dirty="0" smtClean="0">
                <a:solidFill>
                  <a:srgbClr val="7F7F7F"/>
                </a:solidFill>
              </a:rPr>
              <a:t>Дополнительные </a:t>
            </a:r>
            <a:r>
              <a:rPr lang="ru-RU" sz="1600" dirty="0">
                <a:solidFill>
                  <a:srgbClr val="7F7F7F"/>
                </a:solidFill>
              </a:rPr>
              <a:t>теплообменники с водой (модульная установка).</a:t>
            </a:r>
          </a:p>
          <a:p>
            <a:pPr>
              <a:spcBef>
                <a:spcPts val="0"/>
              </a:spcBef>
            </a:pPr>
            <a:endParaRPr lang="ru" sz="1600" dirty="0">
              <a:solidFill>
                <a:srgbClr val="7F7F7F"/>
              </a:solidFill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525" y="33004"/>
            <a:ext cx="836402" cy="111074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FEF2870F-C335-4FE0-B7A5-671F76B5E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8911" y="1265017"/>
            <a:ext cx="3502025" cy="553351"/>
          </a:xfrm>
          <a:prstGeom prst="rect">
            <a:avLst/>
          </a:prstGeom>
        </p:spPr>
      </p:pic>
      <p:pic>
        <p:nvPicPr>
          <p:cNvPr id="14" name="Immagine 13" descr="C:\Users\giorgio.caviglia\AppData\Local\Microsoft\Windows\INetCache\Content.Word\Render 8 FAN EWAT R04.tif">
            <a:extLst>
              <a:ext uri="{FF2B5EF4-FFF2-40B4-BE49-F238E27FC236}">
                <a16:creationId xmlns:a16="http://schemas.microsoft.com/office/drawing/2014/main" xmlns="" id="{7C4FA2B4-2A5C-44C7-9A3B-30AC9EAB70F1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47190" y="2083819"/>
            <a:ext cx="4211464" cy="38177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5" descr="C:\Users\Valerie\Pictures\Daikin library\picto_unique_in_market.wmf">
            <a:extLst>
              <a:ext uri="{FF2B5EF4-FFF2-40B4-BE49-F238E27FC236}">
                <a16:creationId xmlns:a16="http://schemas.microsoft.com/office/drawing/2014/main" xmlns="" id="{B8725F41-79CA-49C2-BEE3-1985698D4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51" y="2639241"/>
            <a:ext cx="1219200" cy="157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5677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>
                <a:solidFill>
                  <a:srgbClr val="0083C1"/>
                </a:solidFill>
              </a:rPr>
              <a:pPr/>
              <a:t>38</a:t>
            </a:fld>
            <a:endParaRPr lang="ru" dirty="0">
              <a:solidFill>
                <a:srgbClr val="0083C1"/>
              </a:solidFill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28603" y="193005"/>
            <a:ext cx="8664575" cy="594395"/>
          </a:xfrm>
        </p:spPr>
        <p:txBody>
          <a:bodyPr/>
          <a:lstStyle/>
          <a:p>
            <a:pPr algn="l" rtl="0"/>
            <a:r>
              <a:rPr lang="ru-RU" b="0" i="0" u="none" baseline="0"/>
              <a:t>daikin НОВЫЕ ОПЦИИ ДЛЯ СВОБОДНОГО ОХЛАЖДЕНИЯ</a:t>
            </a:r>
            <a:endParaRPr lang="ru" dirty="0">
              <a:solidFill>
                <a:srgbClr val="0070C0"/>
              </a:solidFill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403226" y="990600"/>
            <a:ext cx="4854574" cy="4978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dirty="0" err="1">
                <a:solidFill>
                  <a:srgbClr val="0083C1"/>
                </a:solidFill>
              </a:rPr>
              <a:t>Free</a:t>
            </a:r>
            <a:r>
              <a:rPr lang="ru-RU" dirty="0">
                <a:solidFill>
                  <a:srgbClr val="0083C1"/>
                </a:solidFill>
              </a:rPr>
              <a:t> </a:t>
            </a:r>
            <a:r>
              <a:rPr lang="ru-RU" dirty="0" err="1">
                <a:solidFill>
                  <a:srgbClr val="0083C1"/>
                </a:solidFill>
              </a:rPr>
              <a:t>Cooling</a:t>
            </a:r>
            <a:r>
              <a:rPr lang="ru-RU" dirty="0">
                <a:solidFill>
                  <a:srgbClr val="0083C1"/>
                </a:solidFill>
              </a:rPr>
              <a:t> - </a:t>
            </a:r>
            <a:r>
              <a:rPr lang="ru-RU" dirty="0" err="1">
                <a:solidFill>
                  <a:srgbClr val="0083C1"/>
                </a:solidFill>
              </a:rPr>
              <a:t>Light</a:t>
            </a:r>
            <a:r>
              <a:rPr lang="ru-RU" dirty="0">
                <a:solidFill>
                  <a:srgbClr val="0083C1"/>
                </a:solidFill>
              </a:rPr>
              <a:t> (без гликоля)</a:t>
            </a:r>
            <a:endParaRPr lang="ru" sz="2000" dirty="0">
              <a:solidFill>
                <a:srgbClr val="FFFFFF">
                  <a:lumMod val="50000"/>
                </a:srgbClr>
              </a:solidFill>
            </a:endParaRPr>
          </a:p>
          <a:p>
            <a:pPr>
              <a:spcBef>
                <a:spcPts val="0"/>
              </a:spcBef>
            </a:pPr>
            <a:r>
              <a:rPr lang="ru-RU" sz="1600" dirty="0">
                <a:solidFill>
                  <a:srgbClr val="7F7F7F"/>
                </a:solidFill>
              </a:rPr>
              <a:t>Система миграции хладагента позволяет рекуперировать </a:t>
            </a:r>
            <a:r>
              <a:rPr lang="ru-RU" sz="1600" dirty="0" smtClean="0">
                <a:solidFill>
                  <a:srgbClr val="7F7F7F"/>
                </a:solidFill>
              </a:rPr>
              <a:t>до </a:t>
            </a:r>
            <a:r>
              <a:rPr lang="ru-RU" sz="1600" b="1" dirty="0" smtClean="0">
                <a:solidFill>
                  <a:srgbClr val="0083C1"/>
                </a:solidFill>
              </a:rPr>
              <a:t>25</a:t>
            </a:r>
            <a:r>
              <a:rPr lang="ru-RU" sz="1600" b="1" dirty="0">
                <a:solidFill>
                  <a:srgbClr val="0083C1"/>
                </a:solidFill>
              </a:rPr>
              <a:t>%</a:t>
            </a:r>
            <a:r>
              <a:rPr lang="ru-RU" sz="1600" dirty="0">
                <a:solidFill>
                  <a:srgbClr val="7F7F7F"/>
                </a:solidFill>
              </a:rPr>
              <a:t> от номинальной мощности агрегата. 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525" y="33004"/>
            <a:ext cx="836402" cy="1110743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DB841D73-BDDF-431B-AE56-C15AA1FD9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8911" y="1265017"/>
            <a:ext cx="3502025" cy="553351"/>
          </a:xfrm>
          <a:prstGeom prst="rect">
            <a:avLst/>
          </a:prstGeom>
        </p:spPr>
      </p:pic>
      <p:pic>
        <p:nvPicPr>
          <p:cNvPr id="15" name="Immagine 14" descr="C:\Users\giorgio.caviglia\AppData\Local\Microsoft\Windows\INetCache\Content.Word\Render 8 FAN EWAT R04.tif">
            <a:extLst>
              <a:ext uri="{FF2B5EF4-FFF2-40B4-BE49-F238E27FC236}">
                <a16:creationId xmlns:a16="http://schemas.microsoft.com/office/drawing/2014/main" xmlns="" id="{400995DE-1C43-4086-BCA6-82BCCF27341A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47190" y="2083819"/>
            <a:ext cx="4211464" cy="38177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xmlns="" id="{D3C41665-1A86-4E22-8328-9C213E4005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50" y="2413006"/>
            <a:ext cx="4867440" cy="4088649"/>
          </a:xfrm>
          <a:prstGeom prst="rect">
            <a:avLst/>
          </a:prstGeom>
          <a:ln>
            <a:noFill/>
          </a:ln>
        </p:spPr>
      </p:pic>
      <p:pic>
        <p:nvPicPr>
          <p:cNvPr id="10" name="Picture 5" descr="C:\Users\Valerie\Pictures\Daikin library\picto_unique_in_market.wmf">
            <a:extLst>
              <a:ext uri="{FF2B5EF4-FFF2-40B4-BE49-F238E27FC236}">
                <a16:creationId xmlns:a16="http://schemas.microsoft.com/office/drawing/2014/main" xmlns="" id="{E20E4341-0D37-4BB7-AAE9-7803FCC6F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018125"/>
            <a:ext cx="766446" cy="99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3318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>
                <a:solidFill>
                  <a:srgbClr val="0083C1"/>
                </a:solidFill>
              </a:rPr>
              <a:pPr/>
              <a:t>39</a:t>
            </a:fld>
            <a:endParaRPr lang="ru" dirty="0">
              <a:solidFill>
                <a:srgbClr val="0083C1"/>
              </a:solidFill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28602" y="193005"/>
            <a:ext cx="8664575" cy="594395"/>
          </a:xfrm>
        </p:spPr>
        <p:txBody>
          <a:bodyPr/>
          <a:lstStyle/>
          <a:p>
            <a:pPr algn="l" rtl="0"/>
            <a:r>
              <a:rPr lang="ru-RU" b="0" i="0" u="none" baseline="0"/>
              <a:t>daikin НОВЫЕ ОПЦИИ ДЛЯ СВОБОДНОГО ОХЛАЖДЕНИЯ</a:t>
            </a:r>
            <a:endParaRPr lang="ru" dirty="0">
              <a:solidFill>
                <a:srgbClr val="0070C0"/>
              </a:solidFill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228600" y="787400"/>
            <a:ext cx="4854574" cy="4978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dirty="0" err="1">
                <a:solidFill>
                  <a:srgbClr val="0083C1"/>
                </a:solidFill>
              </a:rPr>
              <a:t>Free</a:t>
            </a:r>
            <a:r>
              <a:rPr lang="ru-RU" dirty="0">
                <a:solidFill>
                  <a:srgbClr val="0083C1"/>
                </a:solidFill>
              </a:rPr>
              <a:t> </a:t>
            </a:r>
            <a:r>
              <a:rPr lang="ru-RU" dirty="0" err="1">
                <a:solidFill>
                  <a:srgbClr val="0083C1"/>
                </a:solidFill>
              </a:rPr>
              <a:t>Cooling</a:t>
            </a:r>
            <a:r>
              <a:rPr lang="ru-RU" dirty="0">
                <a:solidFill>
                  <a:srgbClr val="0083C1"/>
                </a:solidFill>
              </a:rPr>
              <a:t> - </a:t>
            </a:r>
            <a:r>
              <a:rPr lang="ru-RU" dirty="0" err="1">
                <a:solidFill>
                  <a:srgbClr val="0083C1"/>
                </a:solidFill>
              </a:rPr>
              <a:t>Light</a:t>
            </a:r>
            <a:r>
              <a:rPr lang="ru-RU" dirty="0">
                <a:solidFill>
                  <a:srgbClr val="0083C1"/>
                </a:solidFill>
              </a:rPr>
              <a:t> (без гликоля)</a:t>
            </a:r>
            <a:endParaRPr lang="ru" sz="2000" dirty="0">
              <a:solidFill>
                <a:srgbClr val="FFFFFF">
                  <a:lumMod val="50000"/>
                </a:srgbClr>
              </a:solidFill>
            </a:endParaRPr>
          </a:p>
          <a:p>
            <a:pPr>
              <a:spcBef>
                <a:spcPts val="0"/>
              </a:spcBef>
            </a:pPr>
            <a:r>
              <a:rPr lang="ru-RU" sz="1600" dirty="0">
                <a:solidFill>
                  <a:srgbClr val="7F7F7F"/>
                </a:solidFill>
              </a:rPr>
              <a:t>Система миграции хладагента позволяет рекуперировать до </a:t>
            </a:r>
            <a:r>
              <a:rPr lang="ru-RU" sz="1600" b="1" dirty="0">
                <a:solidFill>
                  <a:srgbClr val="0083C1"/>
                </a:solidFill>
              </a:rPr>
              <a:t>25%</a:t>
            </a:r>
            <a:r>
              <a:rPr lang="ru-RU" sz="1600" dirty="0">
                <a:solidFill>
                  <a:srgbClr val="7F7F7F"/>
                </a:solidFill>
              </a:rPr>
              <a:t> от номинальной мощности агрегата. 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525" y="33004"/>
            <a:ext cx="836402" cy="1110743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xmlns="" id="{33B1500D-11BD-407A-80D0-B947BFE6D4B6}"/>
              </a:ext>
            </a:extLst>
          </p:cNvPr>
          <p:cNvSpPr txBox="1">
            <a:spLocks/>
          </p:cNvSpPr>
          <p:nvPr/>
        </p:nvSpPr>
        <p:spPr>
          <a:xfrm>
            <a:off x="5299983" y="1549400"/>
            <a:ext cx="3821535" cy="193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>
                <a:solidFill>
                  <a:srgbClr val="0083C1"/>
                </a:solidFill>
              </a:rPr>
              <a:t>Преимущества</a:t>
            </a:r>
            <a:endParaRPr lang="ru" sz="2000" dirty="0">
              <a:solidFill>
                <a:srgbClr val="FFFFFF">
                  <a:lumMod val="50000"/>
                </a:srgbClr>
              </a:solidFill>
            </a:endParaRP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ru-RU" sz="1600">
                <a:solidFill>
                  <a:srgbClr val="7F7F7F"/>
                </a:solidFill>
              </a:rPr>
              <a:t>Решение без гликоля.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ru-RU" sz="1600">
                <a:solidFill>
                  <a:srgbClr val="7F7F7F"/>
                </a:solidFill>
              </a:rPr>
              <a:t>Не требуется насос для хладагента.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ru-RU" sz="1600">
                <a:solidFill>
                  <a:srgbClr val="7F7F7F"/>
                </a:solidFill>
              </a:rPr>
              <a:t>Площадь основания не больше стандартного агрегата.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ru-RU" sz="1600">
                <a:solidFill>
                  <a:srgbClr val="7F7F7F"/>
                </a:solidFill>
              </a:rPr>
              <a:t>Падение давления на стороне воды не больше обычного.</a:t>
            </a:r>
          </a:p>
          <a:p>
            <a:pPr>
              <a:spcBef>
                <a:spcPts val="0"/>
              </a:spcBef>
            </a:pPr>
            <a:endParaRPr lang="ru" sz="1600" dirty="0">
              <a:solidFill>
                <a:srgbClr val="7F7F7F"/>
              </a:solidFill>
            </a:endParaRPr>
          </a:p>
          <a:p>
            <a:pPr>
              <a:spcBef>
                <a:spcPts val="0"/>
              </a:spcBef>
            </a:pPr>
            <a:endParaRPr lang="ru" sz="1600" dirty="0">
              <a:solidFill>
                <a:srgbClr val="7F7F7F"/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E456344E-B2EF-45ED-B3F6-9E28766C4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50" y="2413006"/>
            <a:ext cx="4867440" cy="4088649"/>
          </a:xfrm>
          <a:prstGeom prst="rect">
            <a:avLst/>
          </a:prstGeom>
          <a:ln>
            <a:noFill/>
          </a:ln>
        </p:spPr>
      </p:pic>
      <p:graphicFrame>
        <p:nvGraphicFramePr>
          <p:cNvPr id="12" name="Grafico 11">
            <a:extLst>
              <a:ext uri="{FF2B5EF4-FFF2-40B4-BE49-F238E27FC236}">
                <a16:creationId xmlns:a16="http://schemas.microsoft.com/office/drawing/2014/main" xmlns="" id="{4EAA0C10-9655-4C00-89C1-A6DFB39760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9741109"/>
              </p:ext>
            </p:extLst>
          </p:nvPr>
        </p:nvGraphicFramePr>
        <p:xfrm>
          <a:off x="5581283" y="3538877"/>
          <a:ext cx="3362325" cy="2991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Content Placeholder 4">
            <a:extLst>
              <a:ext uri="{FF2B5EF4-FFF2-40B4-BE49-F238E27FC236}">
                <a16:creationId xmlns:a16="http://schemas.microsoft.com/office/drawing/2014/main" xmlns="" id="{8DA5E182-F4D9-4BE5-B985-C587D526E797}"/>
              </a:ext>
            </a:extLst>
          </p:cNvPr>
          <p:cNvSpPr txBox="1">
            <a:spLocks/>
          </p:cNvSpPr>
          <p:nvPr/>
        </p:nvSpPr>
        <p:spPr>
          <a:xfrm>
            <a:off x="7210741" y="5177417"/>
            <a:ext cx="1818376" cy="4916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dirty="0">
                <a:solidFill>
                  <a:srgbClr val="0083C1"/>
                </a:solidFill>
              </a:rPr>
              <a:t>25% свободного охлаждения!</a:t>
            </a:r>
            <a:endParaRPr lang="ru" sz="1600" dirty="0">
              <a:solidFill>
                <a:srgbClr val="7F7F7F"/>
              </a:solidFill>
            </a:endParaRPr>
          </a:p>
          <a:p>
            <a:pPr>
              <a:spcBef>
                <a:spcPts val="0"/>
              </a:spcBef>
            </a:pPr>
            <a:endParaRPr lang="ru" sz="1600" dirty="0">
              <a:solidFill>
                <a:srgbClr val="7F7F7F"/>
              </a:solidFill>
            </a:endParaRPr>
          </a:p>
          <a:p>
            <a:pPr>
              <a:spcBef>
                <a:spcPts val="0"/>
              </a:spcBef>
            </a:pPr>
            <a:endParaRPr lang="ru" sz="1600" dirty="0">
              <a:solidFill>
                <a:srgbClr val="7F7F7F"/>
              </a:solidFill>
            </a:endParaRP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xmlns="" id="{8D93082D-39FB-4BA3-82D3-18EC7833CA72}"/>
              </a:ext>
            </a:extLst>
          </p:cNvPr>
          <p:cNvSpPr/>
          <p:nvPr/>
        </p:nvSpPr>
        <p:spPr>
          <a:xfrm>
            <a:off x="6991205" y="3941101"/>
            <a:ext cx="1952396" cy="75026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FFFFFF"/>
                </a:solidFill>
              </a:rPr>
              <a:t>Компрессоры ВЫКЛ</a:t>
            </a:r>
          </a:p>
        </p:txBody>
      </p:sp>
      <p:pic>
        <p:nvPicPr>
          <p:cNvPr id="13" name="Picture 5" descr="C:\Users\Valerie\Pictures\Daikin library\picto_unique_in_market.wmf">
            <a:extLst>
              <a:ext uri="{FF2B5EF4-FFF2-40B4-BE49-F238E27FC236}">
                <a16:creationId xmlns:a16="http://schemas.microsoft.com/office/drawing/2014/main" xmlns="" id="{4D756F56-647A-40B9-A81F-770066359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018125"/>
            <a:ext cx="766446" cy="99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5224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9110" y="316188"/>
            <a:ext cx="8676290" cy="1080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">
              <a:solidFill>
                <a:srgbClr val="0083C1"/>
              </a:solidFill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381000" y="397845"/>
            <a:ext cx="8382000" cy="1219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>
                <a:solidFill>
                  <a:srgbClr val="FFFFFF">
                    <a:lumMod val="50000"/>
                  </a:srgbClr>
                </a:solidFill>
              </a:rPr>
              <a:t>Факторы роста рынка и местное законодательство</a:t>
            </a:r>
          </a:p>
          <a:p>
            <a:pPr algn="ctr"/>
            <a:r>
              <a:rPr lang="ru-RU" sz="2400" dirty="0">
                <a:solidFill>
                  <a:srgbClr val="0083C1"/>
                </a:solidFill>
              </a:rPr>
              <a:t>цели Евросоюза на 2030</a:t>
            </a:r>
            <a:endParaRPr lang="ru" sz="2200" dirty="0">
              <a:solidFill>
                <a:srgbClr val="0083C1"/>
              </a:solidFill>
            </a:endParaRPr>
          </a:p>
        </p:txBody>
      </p:sp>
      <p:sp>
        <p:nvSpPr>
          <p:cNvPr id="14" name="Slide Number Placeholder 2"/>
          <p:cNvSpPr txBox="1">
            <a:spLocks/>
          </p:cNvSpPr>
          <p:nvPr/>
        </p:nvSpPr>
        <p:spPr>
          <a:xfrm>
            <a:off x="457200" y="6108425"/>
            <a:ext cx="381000" cy="501648"/>
          </a:xfrm>
          <a:prstGeom prst="rect">
            <a:avLst/>
          </a:prstGeom>
        </p:spPr>
        <p:txBody>
          <a:bodyPr/>
          <a:lstStyle>
            <a:defPPr>
              <a:defRPr lang="ru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563B4B-4410-459F-97AD-D0AEEE9266CA}" type="slidenum">
              <a:rPr>
                <a:solidFill>
                  <a:srgbClr val="0083C1"/>
                </a:solidFill>
              </a:rPr>
              <a:pPr/>
              <a:t>4</a:t>
            </a:fld>
            <a:endParaRPr lang="ru">
              <a:solidFill>
                <a:srgbClr val="0083C1"/>
              </a:solidFill>
            </a:endParaRPr>
          </a:p>
        </p:txBody>
      </p:sp>
      <p:sp>
        <p:nvSpPr>
          <p:cNvPr id="13" name="Text Placeholder 3"/>
          <p:cNvSpPr txBox="1">
            <a:spLocks/>
          </p:cNvSpPr>
          <p:nvPr/>
        </p:nvSpPr>
        <p:spPr>
          <a:xfrm>
            <a:off x="254875" y="2250120"/>
            <a:ext cx="3307602" cy="1487989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4800" dirty="0">
                <a:solidFill>
                  <a:srgbClr val="0083C1"/>
                </a:solidFill>
              </a:rPr>
              <a:t>F-GAS</a:t>
            </a:r>
          </a:p>
        </p:txBody>
      </p:sp>
      <p:sp>
        <p:nvSpPr>
          <p:cNvPr id="16" name="Text Placeholder 5"/>
          <p:cNvSpPr txBox="1">
            <a:spLocks/>
          </p:cNvSpPr>
          <p:nvPr/>
        </p:nvSpPr>
        <p:spPr>
          <a:xfrm>
            <a:off x="4119968" y="2441176"/>
            <a:ext cx="4648199" cy="1222413"/>
          </a:xfrm>
          <a:prstGeom prst="rect">
            <a:avLst/>
          </a:prstGeom>
          <a:ln w="19050">
            <a:noFill/>
            <a:prstDash val="sysDash"/>
          </a:ln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5A5B5F"/>
              </a:buClr>
              <a:buSzPct val="50000"/>
            </a:pPr>
            <a:r>
              <a:rPr lang="ru-RU" dirty="0">
                <a:solidFill>
                  <a:srgbClr val="0083C1"/>
                </a:solidFill>
              </a:rPr>
              <a:t>Для снижения выбросов F-газов (фторсодержащих газов) в атмосферу.</a:t>
            </a:r>
          </a:p>
          <a:p>
            <a:pPr>
              <a:spcBef>
                <a:spcPts val="0"/>
              </a:spcBef>
              <a:buClr>
                <a:srgbClr val="5A5B5F"/>
              </a:buClr>
              <a:buSzPct val="50000"/>
            </a:pPr>
            <a:endParaRPr lang="ru-RU" dirty="0">
              <a:solidFill>
                <a:srgbClr val="0083C1"/>
              </a:solidFill>
            </a:endParaRPr>
          </a:p>
        </p:txBody>
      </p:sp>
      <p:sp>
        <p:nvSpPr>
          <p:cNvPr id="17" name="Rettangolo 19"/>
          <p:cNvSpPr/>
          <p:nvPr/>
        </p:nvSpPr>
        <p:spPr>
          <a:xfrm>
            <a:off x="3458220" y="1708065"/>
            <a:ext cx="1920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Прямые выбросы</a:t>
            </a:r>
            <a:endParaRPr lang="ru" dirty="0">
              <a:solidFill>
                <a:srgbClr val="0083C1"/>
              </a:solidFill>
            </a:endParaRPr>
          </a:p>
        </p:txBody>
      </p:sp>
      <p:pic>
        <p:nvPicPr>
          <p:cNvPr id="11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923314" y="5191876"/>
            <a:ext cx="835983" cy="558257"/>
          </a:xfrm>
          <a:prstGeom prst="rect">
            <a:avLst/>
          </a:prstGeom>
        </p:spPr>
      </p:pic>
      <p:pic>
        <p:nvPicPr>
          <p:cNvPr id="12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6036760" y="5304394"/>
            <a:ext cx="1528021" cy="1020390"/>
          </a:xfrm>
          <a:prstGeom prst="rect">
            <a:avLst/>
          </a:prstGeom>
        </p:spPr>
      </p:pic>
      <p:pic>
        <p:nvPicPr>
          <p:cNvPr id="15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4129301" y="5249507"/>
            <a:ext cx="1182967" cy="789968"/>
          </a:xfrm>
          <a:prstGeom prst="rect">
            <a:avLst/>
          </a:prstGeom>
        </p:spPr>
      </p:pic>
      <p:sp>
        <p:nvSpPr>
          <p:cNvPr id="18" name="Rettangolo 19"/>
          <p:cNvSpPr/>
          <p:nvPr/>
        </p:nvSpPr>
        <p:spPr>
          <a:xfrm>
            <a:off x="2517463" y="4828330"/>
            <a:ext cx="11304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>
                <a:solidFill>
                  <a:srgbClr val="0083C1"/>
                </a:solidFill>
              </a:rPr>
              <a:t>-37%</a:t>
            </a:r>
          </a:p>
        </p:txBody>
      </p:sp>
      <p:sp>
        <p:nvSpPr>
          <p:cNvPr id="19" name="Rettangolo 19"/>
          <p:cNvSpPr/>
          <p:nvPr/>
        </p:nvSpPr>
        <p:spPr>
          <a:xfrm>
            <a:off x="4868810" y="4776853"/>
            <a:ext cx="11304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>
                <a:solidFill>
                  <a:srgbClr val="0083C1"/>
                </a:solidFill>
              </a:rPr>
              <a:t>-69%</a:t>
            </a:r>
          </a:p>
        </p:txBody>
      </p:sp>
      <p:sp>
        <p:nvSpPr>
          <p:cNvPr id="20" name="Rettangolo 19"/>
          <p:cNvSpPr/>
          <p:nvPr/>
        </p:nvSpPr>
        <p:spPr>
          <a:xfrm>
            <a:off x="7019635" y="4775085"/>
            <a:ext cx="11304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>
                <a:solidFill>
                  <a:srgbClr val="0083C1"/>
                </a:solidFill>
              </a:rPr>
              <a:t>-79%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2008821" y="4582103"/>
            <a:ext cx="7040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>
                <a:solidFill>
                  <a:srgbClr val="2D2D2F">
                    <a:lumMod val="50000"/>
                    <a:lumOff val="50000"/>
                  </a:srgbClr>
                </a:solidFill>
              </a:rPr>
              <a:t>2018</a:t>
            </a:r>
          </a:p>
        </p:txBody>
      </p:sp>
      <p:sp>
        <p:nvSpPr>
          <p:cNvPr id="25" name="Rettangolo 24"/>
          <p:cNvSpPr/>
          <p:nvPr/>
        </p:nvSpPr>
        <p:spPr>
          <a:xfrm>
            <a:off x="4376984" y="4582103"/>
            <a:ext cx="7040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>
                <a:solidFill>
                  <a:srgbClr val="2D2D2F">
                    <a:lumMod val="50000"/>
                    <a:lumOff val="50000"/>
                  </a:srgbClr>
                </a:solidFill>
              </a:rPr>
              <a:t>2024</a:t>
            </a:r>
          </a:p>
        </p:txBody>
      </p:sp>
      <p:sp>
        <p:nvSpPr>
          <p:cNvPr id="26" name="Rettangolo 25"/>
          <p:cNvSpPr/>
          <p:nvPr/>
        </p:nvSpPr>
        <p:spPr>
          <a:xfrm>
            <a:off x="6444077" y="4582103"/>
            <a:ext cx="7040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>
                <a:solidFill>
                  <a:srgbClr val="2D2D2F">
                    <a:lumMod val="50000"/>
                    <a:lumOff val="50000"/>
                  </a:srgbClr>
                </a:solidFill>
              </a:rPr>
              <a:t>2030</a:t>
            </a:r>
          </a:p>
        </p:txBody>
      </p:sp>
      <p:sp>
        <p:nvSpPr>
          <p:cNvPr id="22" name="Text Placeholder 5"/>
          <p:cNvSpPr txBox="1">
            <a:spLocks/>
          </p:cNvSpPr>
          <p:nvPr/>
        </p:nvSpPr>
        <p:spPr>
          <a:xfrm>
            <a:off x="2167244" y="3735376"/>
            <a:ext cx="6019800" cy="812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rgbClr val="0083C1"/>
                </a:solidFill>
              </a:rPr>
              <a:t>Цели по снижению ГФУ</a:t>
            </a:r>
            <a:r>
              <a:rPr lang="ru-RU" sz="2000" dirty="0">
                <a:solidFill>
                  <a:srgbClr val="2D2D2F">
                    <a:lumMod val="50000"/>
                    <a:lumOff val="50000"/>
                  </a:srgbClr>
                </a:solidFill>
              </a:rPr>
              <a:t>*:</a:t>
            </a:r>
            <a:endParaRPr lang="ru" sz="2000" dirty="0">
              <a:solidFill>
                <a:srgbClr val="0083C1"/>
              </a:solidFill>
            </a:endParaRPr>
          </a:p>
        </p:txBody>
      </p:sp>
      <p:sp>
        <p:nvSpPr>
          <p:cNvPr id="23" name="Rettangolo 19"/>
          <p:cNvSpPr/>
          <p:nvPr/>
        </p:nvSpPr>
        <p:spPr>
          <a:xfrm>
            <a:off x="838200" y="6512092"/>
            <a:ext cx="673774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>
                <a:solidFill>
                  <a:srgbClr val="FFFFFF">
                    <a:lumMod val="50000"/>
                  </a:srgbClr>
                </a:solidFill>
              </a:rPr>
              <a:t>(*) Базовое значение (100%) представляет собой общее количество эквивалентов CO</a:t>
            </a:r>
            <a:r>
              <a:rPr lang="ru-RU" sz="800">
                <a:solidFill>
                  <a:srgbClr val="FFFFFF">
                    <a:lumMod val="50000"/>
                  </a:srgbClr>
                </a:solidFill>
              </a:rPr>
              <a:t>2</a:t>
            </a:r>
            <a:r>
              <a:rPr lang="ru-RU" sz="1050">
                <a:solidFill>
                  <a:srgbClr val="FFFFFF">
                    <a:lumMod val="50000"/>
                  </a:srgbClr>
                </a:solidFill>
              </a:rPr>
              <a:t> на рынке ЕС с 2009 до 2012</a:t>
            </a:r>
            <a:endParaRPr lang="ru" sz="1050" dirty="0">
              <a:solidFill>
                <a:srgbClr val="0083C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7594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5" grpId="0"/>
      <p:bldP spid="2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>
                <a:solidFill>
                  <a:srgbClr val="0083C1"/>
                </a:solidFill>
              </a:rPr>
              <a:pPr/>
              <a:t>40</a:t>
            </a:fld>
            <a:endParaRPr lang="ru" dirty="0">
              <a:solidFill>
                <a:srgbClr val="0083C1"/>
              </a:solidFill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28602" y="193005"/>
            <a:ext cx="8664575" cy="594395"/>
          </a:xfrm>
        </p:spPr>
        <p:txBody>
          <a:bodyPr/>
          <a:lstStyle/>
          <a:p>
            <a:pPr algn="l" rtl="0"/>
            <a:r>
              <a:rPr lang="ru-RU" b="0" i="0" u="none" baseline="0"/>
              <a:t>daikin НОВЫЕ ОПЦИИ ДЛЯ СВОБОДНОГО ОХЛАЖДЕНИЯ</a:t>
            </a:r>
            <a:endParaRPr lang="ru" dirty="0">
              <a:solidFill>
                <a:srgbClr val="0070C0"/>
              </a:solidFill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252690" y="739823"/>
            <a:ext cx="4854574" cy="4978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dirty="0" err="1">
                <a:solidFill>
                  <a:srgbClr val="0083C1"/>
                </a:solidFill>
              </a:rPr>
              <a:t>Free</a:t>
            </a:r>
            <a:r>
              <a:rPr lang="ru-RU" dirty="0">
                <a:solidFill>
                  <a:srgbClr val="0083C1"/>
                </a:solidFill>
              </a:rPr>
              <a:t> </a:t>
            </a:r>
            <a:r>
              <a:rPr lang="ru-RU" dirty="0" err="1">
                <a:solidFill>
                  <a:srgbClr val="0083C1"/>
                </a:solidFill>
              </a:rPr>
              <a:t>Cooling</a:t>
            </a:r>
            <a:r>
              <a:rPr lang="ru-RU" dirty="0">
                <a:solidFill>
                  <a:srgbClr val="0083C1"/>
                </a:solidFill>
              </a:rPr>
              <a:t> - </a:t>
            </a:r>
            <a:r>
              <a:rPr lang="ru-RU" dirty="0" err="1">
                <a:solidFill>
                  <a:srgbClr val="0083C1"/>
                </a:solidFill>
              </a:rPr>
              <a:t>Full</a:t>
            </a:r>
            <a:r>
              <a:rPr lang="ru-RU" dirty="0">
                <a:solidFill>
                  <a:srgbClr val="0083C1"/>
                </a:solidFill>
              </a:rPr>
              <a:t> (без гликоля)</a:t>
            </a:r>
          </a:p>
          <a:p>
            <a:pPr>
              <a:spcBef>
                <a:spcPts val="0"/>
              </a:spcBef>
            </a:pPr>
            <a:r>
              <a:rPr lang="ru-RU" dirty="0">
                <a:solidFill>
                  <a:srgbClr val="7F7F7F"/>
                </a:solidFill>
              </a:rPr>
              <a:t>Система миграции хладагента позволяет рекуперировать до </a:t>
            </a:r>
            <a:r>
              <a:rPr lang="ru-RU" b="1" dirty="0">
                <a:solidFill>
                  <a:srgbClr val="0083C1"/>
                </a:solidFill>
              </a:rPr>
              <a:t>75%</a:t>
            </a:r>
            <a:r>
              <a:rPr lang="ru-RU" dirty="0">
                <a:solidFill>
                  <a:srgbClr val="7F7F7F"/>
                </a:solidFill>
              </a:rPr>
              <a:t> от номинальной мощности агрегата. 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525" y="33004"/>
            <a:ext cx="836402" cy="111074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xmlns="" id="{73AD5131-59EE-42AE-BFE3-EA543A44D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8911" y="1265017"/>
            <a:ext cx="3502025" cy="553351"/>
          </a:xfrm>
          <a:prstGeom prst="rect">
            <a:avLst/>
          </a:prstGeom>
        </p:spPr>
      </p:pic>
      <p:pic>
        <p:nvPicPr>
          <p:cNvPr id="16" name="Immagine 15" descr="C:\Users\giorgio.caviglia\AppData\Local\Microsoft\Windows\INetCache\Content.Word\Render 8 FAN EWAT R04.tif">
            <a:extLst>
              <a:ext uri="{FF2B5EF4-FFF2-40B4-BE49-F238E27FC236}">
                <a16:creationId xmlns:a16="http://schemas.microsoft.com/office/drawing/2014/main" xmlns="" id="{EAC5F766-D975-45DD-9E9F-2FEB39B28BC7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47190" y="2083819"/>
            <a:ext cx="4211464" cy="38177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xmlns="" id="{1C7E57B0-1753-446B-95EF-95E07D13438F}"/>
              </a:ext>
            </a:extLst>
          </p:cNvPr>
          <p:cNvGrpSpPr/>
          <p:nvPr/>
        </p:nvGrpSpPr>
        <p:grpSpPr>
          <a:xfrm>
            <a:off x="483157" y="2290853"/>
            <a:ext cx="4393645" cy="4541747"/>
            <a:chOff x="483155" y="1718140"/>
            <a:chExt cx="4393645" cy="3406310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xmlns="" id="{56B42BFA-FDDC-4EB3-A0DD-8FFD5EC1A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3155" y="1718140"/>
              <a:ext cx="4393645" cy="3406310"/>
            </a:xfrm>
            <a:prstGeom prst="rect">
              <a:avLst/>
            </a:prstGeom>
          </p:spPr>
        </p:pic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xmlns="" id="{7B416D47-070B-43A8-982B-5AC274337325}"/>
                </a:ext>
              </a:extLst>
            </p:cNvPr>
            <p:cNvSpPr/>
            <p:nvPr/>
          </p:nvSpPr>
          <p:spPr>
            <a:xfrm>
              <a:off x="609600" y="4705350"/>
              <a:ext cx="381000" cy="419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">
                <a:solidFill>
                  <a:srgbClr val="0083C1"/>
                </a:solidFill>
              </a:endParaRPr>
            </a:p>
          </p:txBody>
        </p:sp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3BCB412A-7269-4E37-8F15-125FBF084EDE}"/>
              </a:ext>
            </a:extLst>
          </p:cNvPr>
          <p:cNvSpPr txBox="1"/>
          <p:nvPr/>
        </p:nvSpPr>
        <p:spPr>
          <a:xfrm rot="19565188">
            <a:off x="-37290" y="4401859"/>
            <a:ext cx="201231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83C1"/>
                </a:solidFill>
              </a:rPr>
              <a:t>ЗАПАТЕНТОВАНО</a:t>
            </a:r>
          </a:p>
        </p:txBody>
      </p:sp>
      <p:pic>
        <p:nvPicPr>
          <p:cNvPr id="13" name="Picture 5" descr="C:\Users\Valerie\Pictures\Daikin library\picto_unique_in_market.wmf">
            <a:extLst>
              <a:ext uri="{FF2B5EF4-FFF2-40B4-BE49-F238E27FC236}">
                <a16:creationId xmlns:a16="http://schemas.microsoft.com/office/drawing/2014/main" xmlns="" id="{5A0E5A0C-E20C-4136-8BE4-35B68AE7C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018125"/>
            <a:ext cx="766446" cy="99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6701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>
                <a:solidFill>
                  <a:srgbClr val="0083C1"/>
                </a:solidFill>
              </a:rPr>
              <a:pPr/>
              <a:t>41</a:t>
            </a:fld>
            <a:endParaRPr lang="ru" dirty="0">
              <a:solidFill>
                <a:srgbClr val="0083C1"/>
              </a:solidFill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28602" y="193005"/>
            <a:ext cx="8664575" cy="594395"/>
          </a:xfrm>
        </p:spPr>
        <p:txBody>
          <a:bodyPr/>
          <a:lstStyle/>
          <a:p>
            <a:pPr algn="l" rtl="0"/>
            <a:r>
              <a:rPr lang="ru-RU" b="0" i="0" u="none" baseline="0"/>
              <a:t>daikin НОВЫЕ ОПЦИИ ДЛЯ СВОБОДНОГО ОХЛАЖДЕНИЯ</a:t>
            </a:r>
            <a:endParaRPr lang="ru" dirty="0">
              <a:solidFill>
                <a:srgbClr val="0070C0"/>
              </a:solidFill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258067" y="774639"/>
            <a:ext cx="4998356" cy="4978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dirty="0" err="1">
                <a:solidFill>
                  <a:srgbClr val="0083C1"/>
                </a:solidFill>
              </a:rPr>
              <a:t>Free</a:t>
            </a:r>
            <a:r>
              <a:rPr lang="ru-RU" dirty="0">
                <a:solidFill>
                  <a:srgbClr val="0083C1"/>
                </a:solidFill>
              </a:rPr>
              <a:t> </a:t>
            </a:r>
            <a:r>
              <a:rPr lang="ru-RU" dirty="0" err="1">
                <a:solidFill>
                  <a:srgbClr val="0083C1"/>
                </a:solidFill>
              </a:rPr>
              <a:t>Cooling</a:t>
            </a:r>
            <a:r>
              <a:rPr lang="ru-RU" dirty="0">
                <a:solidFill>
                  <a:srgbClr val="0083C1"/>
                </a:solidFill>
              </a:rPr>
              <a:t> - </a:t>
            </a:r>
            <a:r>
              <a:rPr lang="ru-RU" dirty="0" err="1">
                <a:solidFill>
                  <a:srgbClr val="0083C1"/>
                </a:solidFill>
              </a:rPr>
              <a:t>Full</a:t>
            </a:r>
            <a:r>
              <a:rPr lang="ru-RU" dirty="0">
                <a:solidFill>
                  <a:srgbClr val="0083C1"/>
                </a:solidFill>
              </a:rPr>
              <a:t> (без гликоля)</a:t>
            </a:r>
          </a:p>
          <a:p>
            <a:pPr>
              <a:spcBef>
                <a:spcPts val="0"/>
              </a:spcBef>
            </a:pPr>
            <a:r>
              <a:rPr lang="ru-RU" dirty="0">
                <a:solidFill>
                  <a:srgbClr val="7F7F7F"/>
                </a:solidFill>
              </a:rPr>
              <a:t>Система миграции хладагента позволяет рекуперировать до </a:t>
            </a:r>
            <a:r>
              <a:rPr lang="ru-RU" b="1" dirty="0">
                <a:solidFill>
                  <a:srgbClr val="0083C1"/>
                </a:solidFill>
              </a:rPr>
              <a:t>75%</a:t>
            </a:r>
            <a:r>
              <a:rPr lang="ru-RU" dirty="0">
                <a:solidFill>
                  <a:srgbClr val="7F7F7F"/>
                </a:solidFill>
              </a:rPr>
              <a:t> от номинальной мощности агрегата. 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525" y="33004"/>
            <a:ext cx="836402" cy="1110743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56B42BFA-FDDC-4EB3-A0DD-8FFD5EC1A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157" y="2290853"/>
            <a:ext cx="4393645" cy="4541747"/>
          </a:xfrm>
          <a:prstGeom prst="rect">
            <a:avLst/>
          </a:prstGeom>
        </p:spPr>
      </p:pic>
      <p:graphicFrame>
        <p:nvGraphicFramePr>
          <p:cNvPr id="12" name="Grafico 11">
            <a:extLst>
              <a:ext uri="{FF2B5EF4-FFF2-40B4-BE49-F238E27FC236}">
                <a16:creationId xmlns:a16="http://schemas.microsoft.com/office/drawing/2014/main" xmlns="" id="{32EACB2A-2704-489B-9D55-287A8D35B5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6423430"/>
              </p:ext>
            </p:extLst>
          </p:nvPr>
        </p:nvGraphicFramePr>
        <p:xfrm>
          <a:off x="5464175" y="3263840"/>
          <a:ext cx="3429000" cy="3453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Content Placeholder 4">
            <a:extLst>
              <a:ext uri="{FF2B5EF4-FFF2-40B4-BE49-F238E27FC236}">
                <a16:creationId xmlns:a16="http://schemas.microsoft.com/office/drawing/2014/main" xmlns="" id="{9870A080-7AD3-400B-9C73-55975A3ED448}"/>
              </a:ext>
            </a:extLst>
          </p:cNvPr>
          <p:cNvSpPr txBox="1">
            <a:spLocks/>
          </p:cNvSpPr>
          <p:nvPr/>
        </p:nvSpPr>
        <p:spPr>
          <a:xfrm>
            <a:off x="6132934" y="3673700"/>
            <a:ext cx="1818376" cy="4916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dirty="0">
                <a:solidFill>
                  <a:srgbClr val="0083C1"/>
                </a:solidFill>
              </a:rPr>
              <a:t>75% свободного охлаждения!</a:t>
            </a:r>
            <a:endParaRPr lang="ru" sz="1600" dirty="0">
              <a:solidFill>
                <a:srgbClr val="7F7F7F"/>
              </a:solidFill>
            </a:endParaRPr>
          </a:p>
          <a:p>
            <a:pPr>
              <a:spcBef>
                <a:spcPts val="0"/>
              </a:spcBef>
            </a:pPr>
            <a:endParaRPr lang="ru" sz="1600" dirty="0">
              <a:solidFill>
                <a:srgbClr val="7F7F7F"/>
              </a:solidFill>
            </a:endParaRPr>
          </a:p>
          <a:p>
            <a:pPr>
              <a:spcBef>
                <a:spcPts val="0"/>
              </a:spcBef>
            </a:pPr>
            <a:endParaRPr lang="ru" sz="1600" dirty="0">
              <a:solidFill>
                <a:srgbClr val="7F7F7F"/>
              </a:solidFill>
            </a:endParaRP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xmlns="" id="{7312CEB5-5BE8-4186-8F9C-87D9C300FE70}"/>
              </a:ext>
            </a:extLst>
          </p:cNvPr>
          <p:cNvSpPr txBox="1">
            <a:spLocks/>
          </p:cNvSpPr>
          <p:nvPr/>
        </p:nvSpPr>
        <p:spPr>
          <a:xfrm>
            <a:off x="5131364" y="952472"/>
            <a:ext cx="3821535" cy="193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dirty="0">
                <a:solidFill>
                  <a:srgbClr val="0083C1"/>
                </a:solidFill>
              </a:rPr>
              <a:t>Преимущества</a:t>
            </a:r>
            <a:endParaRPr lang="ru" sz="2000" dirty="0">
              <a:solidFill>
                <a:srgbClr val="FFFFFF">
                  <a:lumMod val="50000"/>
                </a:srgbClr>
              </a:solidFill>
            </a:endParaRP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ru-RU" sz="1600" dirty="0">
                <a:solidFill>
                  <a:srgbClr val="7F7F7F"/>
                </a:solidFill>
              </a:rPr>
              <a:t>Решение без гликоля.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ru-RU" sz="1600" dirty="0">
                <a:solidFill>
                  <a:srgbClr val="7F7F7F"/>
                </a:solidFill>
              </a:rPr>
              <a:t>Не требуется насос для хладагента.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ru-RU" sz="1600" dirty="0">
                <a:solidFill>
                  <a:srgbClr val="7F7F7F"/>
                </a:solidFill>
              </a:rPr>
              <a:t>Площадь основания не больше стандартного агрегата*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ru-RU" sz="1600" dirty="0">
                <a:solidFill>
                  <a:srgbClr val="7F7F7F"/>
                </a:solidFill>
              </a:rPr>
              <a:t>Падение давления на стороне воды не больше обычного.</a:t>
            </a:r>
          </a:p>
          <a:p>
            <a:pPr>
              <a:spcBef>
                <a:spcPts val="0"/>
              </a:spcBef>
            </a:pPr>
            <a:endParaRPr lang="ru" sz="1600" dirty="0">
              <a:solidFill>
                <a:srgbClr val="7F7F7F"/>
              </a:solidFill>
            </a:endParaRPr>
          </a:p>
          <a:p>
            <a:pPr>
              <a:spcBef>
                <a:spcPts val="0"/>
              </a:spcBef>
            </a:pPr>
            <a:endParaRPr lang="ru" sz="1600" dirty="0">
              <a:solidFill>
                <a:srgbClr val="7F7F7F"/>
              </a:solidFill>
            </a:endParaRPr>
          </a:p>
        </p:txBody>
      </p:sp>
      <p:sp>
        <p:nvSpPr>
          <p:cNvPr id="15" name="Rettangolo 19">
            <a:extLst>
              <a:ext uri="{FF2B5EF4-FFF2-40B4-BE49-F238E27FC236}">
                <a16:creationId xmlns:a16="http://schemas.microsoft.com/office/drawing/2014/main" xmlns="" id="{881DC3C4-58E4-4B57-B992-A6C59F74D7FC}"/>
              </a:ext>
            </a:extLst>
          </p:cNvPr>
          <p:cNvSpPr/>
          <p:nvPr/>
        </p:nvSpPr>
        <p:spPr>
          <a:xfrm>
            <a:off x="5577246" y="3322675"/>
            <a:ext cx="236955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>
                <a:solidFill>
                  <a:srgbClr val="FFFFFF">
                    <a:lumMod val="50000"/>
                  </a:srgbClr>
                </a:solidFill>
              </a:rPr>
              <a:t>(*) кроме моделей с 4 вентиляторами</a:t>
            </a:r>
            <a:endParaRPr lang="ru" sz="1050" dirty="0">
              <a:solidFill>
                <a:srgbClr val="0083C1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DB986FA4-D898-48F5-9609-CA77C6671A91}"/>
              </a:ext>
            </a:extLst>
          </p:cNvPr>
          <p:cNvSpPr/>
          <p:nvPr/>
        </p:nvSpPr>
        <p:spPr>
          <a:xfrm>
            <a:off x="609600" y="6273800"/>
            <a:ext cx="381000" cy="55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">
              <a:solidFill>
                <a:srgbClr val="0083C1"/>
              </a:solidFill>
            </a:endParaRPr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xmlns="" id="{A8A59276-A563-4AC9-BFEA-5106B2DCB76F}"/>
              </a:ext>
            </a:extLst>
          </p:cNvPr>
          <p:cNvSpPr/>
          <p:nvPr/>
        </p:nvSpPr>
        <p:spPr>
          <a:xfrm>
            <a:off x="7276064" y="4685992"/>
            <a:ext cx="1781321" cy="7750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FFFF"/>
                </a:solidFill>
              </a:rPr>
              <a:t>Компрессоры ВЫКЛ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2E3021BE-B8E7-426A-A408-0B4D3AABC824}"/>
              </a:ext>
            </a:extLst>
          </p:cNvPr>
          <p:cNvSpPr txBox="1"/>
          <p:nvPr/>
        </p:nvSpPr>
        <p:spPr>
          <a:xfrm rot="19565188">
            <a:off x="-2312" y="4485447"/>
            <a:ext cx="194236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83C1"/>
                </a:solidFill>
              </a:rPr>
              <a:t>ЗАПАТЕНТОВАНО</a:t>
            </a:r>
          </a:p>
        </p:txBody>
      </p:sp>
      <p:pic>
        <p:nvPicPr>
          <p:cNvPr id="18" name="Picture 5" descr="C:\Users\Valerie\Pictures\Daikin library\picto_unique_in_market.wmf">
            <a:extLst>
              <a:ext uri="{FF2B5EF4-FFF2-40B4-BE49-F238E27FC236}">
                <a16:creationId xmlns:a16="http://schemas.microsoft.com/office/drawing/2014/main" xmlns="" id="{6D3E360A-E160-415C-A828-6362B1CC4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018125"/>
            <a:ext cx="766446" cy="99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115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data:image/jpeg;base64,/9j/4AAQSkZJRgABAQAAAQABAAD/2wCEAAkGBxQSERQUExQVFRUUFxQYGRQXFBUUGBUVFhUYFxceFxQYHSggGBwlHRcbIzEhJSksLi4vGB8zODMsNyguLisBCgoKDg0OGxAQGzQmICY3LDc3Ny8sLiwsMC8tNCwwNzcwLCwsLCwsLDQsMCwsLCwsLCwsLCwvLCwsLCwsLCwsLP/AABEIAGgB5AMBEQACEQEDEQH/xAAcAAEAAgMBAQEAAAAAAAAAAAAABgcDBAUCAQj/xABFEAABAgMCCAoHBAsBAQAAAAABAAIDBBEFEgYTITFBUXGhBxYiUlNhgZGS0RVCcoKTscEyorLhCBQXNDViY3TC0vAjM//EABsBAQADAQEBAQAAAAAAAAAAAAAEBQYDAgEH/8QAOBEAAQMBBAcFCAMAAwEBAAAAAAECAwQFERJREyExQWGRoRQVUrHBIjJTcYHR4fAGM/EjQpIWQ//aAAwDAQACEQMRAD8AsfCbhCkZCNiZmI5kQtD6CG94uuJAytFNBQHJ/bLZPTv+BF/1QD9stk9O/wCBF/1QD9stk9O/4EX/AFQD9stk9O/4EX/VAP2y2T07/gRf9UB1LE4RJGbvYh8RwbncYMRrQdV4ilepdY4Xye6hwmqY4ffU6vGOBzneBy69jly6kfvOnz6KOMcDnO8Dk7HLl1HedPn0UcY4HOd4HJ2OXLqO86fPoo4xwOc7wOTscuXUd50+fRRxjgc53gcnY5cuo7zp8+inqFb8FxDWlxJyABjl8dSyNS9fM+ttCB64Wqt/yU6qjE4IAgCAIAgCAIAgCAIAgCAIAgCAIAgCAIAgCAIAgCAIAgCAIAgCAIAgCAIAgCAIAgCAIAgCAIAgCAIAgPzX+kL/ABZv9vC/HEQFYoAgCAICSYH4JxJ59crILTy4n+LNbtw06AZEFOsq8CJV1jYG5rl+7i6bOkIcCG2FCaGsaMgG8k6SdauGMRiXNMzJI6R2Jy6zZXo8BAEAQGSXgOe4NaKk6P8AswXl70YmJx7jjdI5GtS9Sa2PZDYArnec7voOpU89Qsq8DS0lG2BM3ZnTUcmBAEAQBAEAQBAEAQBAEAQBAEAQBAEAQBAEAQBAEAQBAEAQBAEAQBAEAQBAEAQBAEAQBAEAQBAEAQBAEB+a/wBIX+LN/t4X44iArFAEAQEtwIwNfOOxkSrJdpyuzGIRnDOrW7RtUqnp1kW9dhArK1sCXJrd5fMuSUlmQmNZDaGsaKBoyABW7Wo1LkM497nuVzl1mVfTyEAQBAZ5OVdFcGsFSe4DWToC8SSNjS9x1hhdK7Cwm1k2Y2A2gyuP2na9modSppp3Sreuw0tLStgbcm3epvriSjmen5bp4fiCkdkn8C8iJ2+m+InM++n5bp4fiCdkn8Cjt9N8ROY9Py3Tw/EE7JP4FHb6b4icx6flunh+IJ2SfwKO303xE5j0/LdPD8QTsk/gUdvpviJzMsva8CIaMjQ3HUHtr3Lw6CVutzVT6HtlXA9bmvRV+aG6uRICAIAgCAwTk4yEL0R7WAmlXGmX/gvbI3PW5qXnOWaOJL3qiJxNT0/LdPD8QXXsk/gU4dvpviJzHp+W6eH4gnZJ/Ao7fTfETmPT8t08PxBOyT+BR2+m+InM2JK0IUWuLe192lbprSuavcub4nx++lx1iqIpb9G5FuyNpczsEAQHPm7agQnFj4rWuFKg58uZdmU8r0xNbehGlrIInYXvRFMPGSV6Zm/yXvsc/gU5940vxEHGSV6Zm/yTsc/gUd40vxEM8nbEGK67DiNc6hNBXMF4fTyxpe9tyHSKrhldhY5FU31xJJz4lty7SWujQwQSCC4VBGQgrslNMqXo1eRFdW07VVFel6cTz6flunheML72WbwLyPnb6b4ic0Hp+W6eF4wnZZvAvIdvpviJzQ3JWaZFbehuDm1pUGoqOtcnscxbnJcp3jlZImJi3pwMy8nQ5cTCKWaSDGZUGhznKOsBSEpJlS9GqQ3WhTNW5XoeeMsr0zN/kvvY5/Cp57ypfGg4yyvTM3+Sdjn8KjvKl8aG3IWlCjVxTw+7nIBoO0hcpIXx++lxIhqIpr9Gt5sxHhoJJoACSdQGdeERVW5DqqoiXqczjFK9OzvXfsk/gUh940vxE5n3jFK9OzvTsk/gUd40vxE5jjFK9OzvTsk/gUd40vxE5m9KTTIrb0Nwc01yjNkzri9jmLhclykmOVkrcTFvQ+zEwyG289zWt1uIaMvWUa1zlual6n18jGJietycTU9Ny/TwfiM8107NN4F5Kce203xG80HpuX6eD8RnmnZpvAvJR22m+I3mg9Ny/TwfiM807NN4F5KO203xG80N2FEDgHNIIIqCDUEHUVyVFRblJDXI5L0W9D2vh9MceO1jS57g1ozucQAKmmUlemtVy3NS9Tw97WNxOW5OJp+m5fp4PxGea6dmm8C8lOPbab4jeaD03L9PB+IzzTs03gXko7bTfEbzQ6AK4kk/Nf6Qv8Wb/bwvxxEBWKAICbYDYEOmSI0cFsDQ3M6Ls1N69OjWJlPSrJ7TthW1tekXsM97yLdgwmsaGtAa1oADQKAAZgAMwVsiIiXIZ5XK5b12ntD4EAQBAbMhIvjPusG06GjWVzllbG29x2gp3zOwt/wnFm2eyC263Ppdpcf+0KmlldI69xp6enZA3C3/AE21yO5pW3NYqXiv0tY6m0ig3kLrAzHK1uakerl0UD35IpTy1p+ehAEAQBAEB1bKwhjwCLry5vMdVzezm9iiTUcUu1LlzQsKW0p6ddS3pkutPwWJYFuQ5plW8l4+0w5xsOkdaoamlfA65dmZraKujqmXt1Km1MvwdVRiaEAQFZ4b2tjo9xp5EKo2v9Y/TsOtaGzqfRx4l2r5fusx1s1emmwN2N89/wBiOqxKYIAgJXwdTFI8RnPZXta4fRxVVarL42uyXzL6wJLpnMzTy/0sNURrAgCAp+3ZrGzMV+gvNNjeS3cAtVTMwQtbwMBXS6Woe7j5ajRUgiBATXg3lcsaIf5WA/ed/iqa1n+6z6/vU0v8fi9+T5J6r6E1mYwYxzjma0uOwCqp2tVyo1N5o3vRjVcu4peLELnFxzuJJ2k1K17Wo1ERNx+cvcr3K5dqnlejyEBbOC8ripSE3MS28dr+V9Vlqt+OZy/uo3tnRaKmY3hfz1kZwswqvVgwDkzOiDTrDTq61YUVBsklT5J9ymtS1r74oV+a/b7kMVyZsL4Dr4O2C+afpbDb9p/0brd8vnFq6tsDc1yLCgs99U/JqbV+3HyLPkZNkFgZDbda3R9SdJ61m5JHSOxOXWbWGFkLEYxLkQ5uGE1i5SLrcAwe8aHdVSKGPHO1PryIlqy6Oleuern+Cq1pzChAEBbuD8ripaEzSGAn2nco7yVlKmTHK53E/QKKLRU7GcCPcI81SHChj1nFx2NFBvduU+yo73ufl6lTb8t0bY81v5f6QNXhlQgCAsfAGfvy5hk5YRp7rsrfqOxZ60osEuJN/mbGxKjSU+BdrfLcSdVxckS4RJ27BZCGeI6p9ln5kdytLLjvkV+XqUVvTYYWx+Jeifm4r1XxkjesSVxsxCZoc9tfZBq7cCuFS/BE53AlUUWlqGM4lwrKH6Afmv8ASF/izf7eF+OIgKxQE/wDwGMa7MTLaQs7IRyGJqLtTOrTszzqalxe0/YVVbX4PYj255fktZrQBQZAMgAyADqCtCgXXrPqAIAgCA3LMs58d1G5APtO0AfU9S4zTNiS9dpIpqZ87rm7N6k3kZJsFgawZNJ0k6yVTSSOkdicaeGFkLcLTZXg6hARfhBmbssGdI8DsbyjvAVjZjL5sWSFLbsuGmw5qnTX9iuVoTHhAZpOWMSIyG3O9waO00yrxI9GMVy7jrDEssiMbtUk/EKN0sP73kqzvaPwr0Lv/wCfl8adTg2rY0aXNIjchzPGVp2H6HKp0FTHMnsL9yqqqKamX/kTVnuNBSCIEBtWXPugRWxG52nKOc3SDtXKaFJWKxSRTVDqeVJG7uqFwS8YPY1zcocAQeoioWTc1WqrV3H6Ax6Pajm7FMi+Ho4uFdrfq8AkHlv5LNpznsG+il0dPppURdibSvtOr7NAqp7y6k/eBVa05hgh8CAIDsYIx7k5COgkt8QIG+ih17cUDixsqTBVs46uZayzJuQgNK2prFS8V+lrHU9qlG76LrAzHI1uakeql0UL35IpTy1p+ehAEBaGBMri5Rmt9XntOTcAszaEmOdeGr9+pt7Ii0dK3jr5/i4+4azWLk4mt9GD3jl+6ClAzHO3hr/fqfbXl0dK7jq5/i8q5aYw4QGeQl8ZFYznOaNgJynuXOV+BiuyO0EellazNUJLhVhRfrBgGkMZHPHr9Tf5fnsz1tFQ4f8Akk25ZfkubTtXH/wwr7O9c/lw8/ltiatigCA7mDWDrpp1TVsIHK7X1N6+vQoNXWNgS5Nbv3aWlnWa6qdiXU1N+fyLMlJZsJgYxoa1uYBZ173Pdicus2UUTImoxiXIhmXk6EK4SJrkwoesueewXR8yreyWe05/0M7/ACCX2WR/X09SDK7MuEBt2RK42PDh857QfZryt1Vxnfo4nOyQk0kWlnYzNehcayZ+glZYdTV+bLdENrW9v2j+LctFZseGC/Mxlty46pW+FET19SPKwKgIAgJBgPPYuaDT9mKLh25278naq+0YscN6bULexZ9HUo1djtX13fYs5Z02ZWGHE5jJtw0QwGDbndvNOxaOzo8EKLnrMXbM2kqVTc3UcBTypJRweyt6Yc/RDYfE40G68qy1H3RI3NfL9QvLBixTq/JOq/qljKgNcfmv9IX+LN/t4X44iA8YB4CfZmJtuosgkdzog+Te/UrGmpf+7+RTV1obY4l+a/YstWJSBAEAQBAdCybLdHdkyMGd30GsrhPUNiTiS6WkdO7JMybSks2G0NYKAb+snSVTPer1vcaWKJsbcLU1GZeToEAQFfcIs1WNDh8xhPa8+TR3q9splzHOz9DKW/LfK2PJL+f+ESVqUAQEiwElb82HaIbXO7fsj8W5V9pPwwXZ/wClxYkWOpxeFFX0LMWdNkYZuWbFY5jxVrhQj/tK9MerHI5u1DnLE2Risel6KU9PyxhRXwz6jnNrroaArWRSaRiPzPz+eLRSujyVTAuhxCAtXBCJek4JOgEeFxA+Sy9al1Q43dluxUjF4eR2SopPKqwrtb9Yjkg8hnJZ1gZz2ndRaaip9DFr2rtMPalX2idVT3U1J9/r5HGUwrToy1kOfLxY+ZsMtA/mJcAewAqM+pa2VsW9SbHRPfTvn3J1z5HOUkhBAZZSNciMfzXNd4SD9F4e3E1W5op0ifgka7JUUuhrqiqyB+jIt59QEX4Qpq7LBmmI8D3W8o77qsbMZimxZIUtuy4afD4l8tf2K5WhMeEB6hQy5waM7iANpNAvLnI1FVdx6Y1XuRqby55aCGMawZmtDRsAosi5yuVXLvP0WNiMajU2IQzhImv/AIwh/M8/hb/krayWe8/6fvQz38gl1Mj+a+n3ISrozIQAFfD6F9PgQ+kgwXwbdMm++rYQOU6XkaG/UqBWVqQphb73kWtm2Y6pXG/Uzz+XqpZUvBaxoawBrWigAzALOucrlvXabJjGsajWpciGRfD0EBV+G01fm3jQwNYOwVO9xWjs5mGBFz1mKtmXHVKmVyevqcFTyqCAk3B/K35kvOaGwn3nckbi5VtqSYYUbmpd2FFiqFf4U6rq+5Y7nUFTmCz5rlW5CmJ6YxkV7z67nO7yStdEzAxG5H55PJpJHPzVVMK6HEIAgPUN5aQ4GhBBB1EGoXxURyXKemuVqo5NqFvQLSa6WEf1cXfPVQVI7wQsm6FyS6Pffcb9lS10Gm3XXlRR4pe5zjncS47SalatrUaiNTcYF71e5XLtU8L0eCxODyVuy7n6Yjz4W5BvvLP2o++VG5Ia+wosNOr818v1SVKtLsrHDPBqFEtQTUTllkKG1jCOS1zXPN4845cmqlc9KWFHA1yY1Ke0qt7F0TdWZ6VkUYQBAEAQHUsWyHRzU1EMZzr6m+ajVFSkSXJtJ1HROnW9dTf3YTSBBaxoa0AAZgqdzlct6mjYxrGo1qajIvh7CAIAgKkwmmcZNxnaLxaNjOT9FqKNmCBqfuswdpS6SqevG7lqOYpRBCAnvBxK0hxYnOcGjY0V+btyorVkve1mXqaqwIro3SZrdy/0mKqjQBAVDhDFDpqMRmxjtxp9FqqRqtgYi5GBtByOqXqmanPUghhAW1gvCuykEfyA+LlfVZWrdinevHyN7ZzcNLGnBOus0MN7WxMC408uLUbG+sfp29S72fT6STEuxCLbFXoYcDfedq+m8rRaIxhtWXIOjxWw2Z3HPoaNJOwLlPKkTFepIpqd1RKkbd/QtKYsxolHQGCgxbmjbQ0J665VmmzO0ySO233m3fTNSmWFmy5UKjWrMAEAQFv2BHxktBdrY2u0Ch3hZOoZglc3ip+g0Umkp2O4Ib64kkrvhDmr0dkPRDZXteancAr6ymXRq7NfIydvS4pmsyTz/UIqrQoQgOzgfK4ybh6mkvPuio30UOvkwQLx1cyysmLSVTeGvl+bi1VmTcFWYZzWMm4mplGD3Rl+8StLZ7MECcdZiLXl0lU7hq/fqcRTSsCAIAgN2xmQnR2CMSIZNCRk2VOgVzlcKhZEjVY9pJo2xOmak3u/vTMt6DDDWhrQAAKADIABqCyqqqrepv2tRqIjU1HtfD0EB5iPDQScwBJ2DKiJetx8cqIl6lMTUYve55zvcXHaTVa9jMDUam4/OpZFker13qq8zEvZzCAsHg6lbsF8SmV76D2WDzJ7lQWq++VG5J5mtsGLDC5+a9E/N518KprFykU6S26Nr+T9VFo48c7U/dRPtKXRUr3cLueoqdakwYQG3aUg6C5rXesxjxscK7jUdi4wzNlRVTcqpyJFTTOgcjXb0Ref51GouxHCA7svbVJCJAryi8Aew7lO3t++oDqa+qSTdd1/fItY67DQug339F1r+8ThKeVQQ+lv2FK4qXhM0hgr7Ryu3krJ1Emklc7ifoFHFooGMyRDfXEkkMwr/ePcb8yrah/q+pnbV/v+iepxlMK0IAgCA7Fh2KYxDn1EPe7Z1daiVNSkfst2+RY0VCsy43+75kyhww0AAAAZABoVSqqq3qaJrUalybD0vh9CAIAgME/MYuE959Rrndwqvcbcbkam85zSJHG567kVSmCa5TnK1112w/OlW/WoX0+BAWzgvK4uUhN0lt47X8r6rLVb8czl/dWo3tnRaKmY3hfz1nVUYmnEwptsS0I0P/o8UYNWi8eobypdHTLM/gm0rrSrkpotXvLs+5VhWmMOF9PhsWfKmLFZDbne4DZrPYMvYucsiRsV67jtTwrNK2NN5cQuw2amsb2BrR5LJa3LxU/QvZY3ghUtvWmZiO6JozNGpgzefaVqaWBIY0bv3/MwddVLUzK/du+Rz1IIZmlZt8Ikw3uYSKEtNDTaub42SJc5LzrFNJEt8a3LwNsW9M9PE8RXLscHgQkJaNUn/wCi8znE1UhNRDVb9YX0+BAWXgDHvSgHMe9veb3+SzlpMwzquaJ9vQ2diPxUqJkqp6+pI1ALcqC35rGzMV+gvIGxvJG4LVUseCFreBga+XS1L3cfLUaCkEMICacG8rlixToDWDt5Tvk1U1rSe6z6/vU0n8fi1vk+Seq+hN40QNaXHM0EnYBVU6IqrchpHORqKq7il5iMXvc853OLjtJqVr2NRrUam4/OpHq96uXeqqeF6PAQBAEAQFiYD25jWYl55cMZCfWZ5jN3daz9o0ujdjbsXopr7GrtMzRP95OqfglSrS7CA42F81i5SKdLgGD3zQ7q9ylUTMc7U+vIr7Ul0dK9c9XPUVUtQYUIAgLdwdlcVKwmZiGAna7lHeVlKmTSSudxN/QxaKnYzh56yPcI81SHCh85xcdjRQfi3KdZUd73Py9Sqt+W6Nkea38v9IGr0ypt2TK42PDh85zQfZrV26q4zyaONzskJFJDppmx5r0/wmfCJIVhMigfYN0+y7N3EfeVRZctz1Yu/wA0/Bo7ep8UTZU3eS/kgKvTKBAEAQG5YsrjZiEzOHPFfZGV24FcKiTRxOdwJVHFpZ2MzXoXEsofoAQEMwr/AHj3G/Mq2of6vqZ21f7/AKJ6nGUwrQgCA7thWGYlHxBRmhul/wCXzUKpqsPss2+RaUVAsntybMs/wS5rQBQZANCqi/RLtSH1D6EAQBAEBH8OZm5KOGmIWt33juaVOs5mKdOGsqrZlwUqpncn79CsVpDFBAAvh9Qlww8iAUEFgp1uVV3SzxKaD/6B6bGJzMUxh1HcKNaxh10Lj2VNF6bZUSLeqqpzkt6dyXNaidSNTEw6I4ue4ucc5JqVYsY1iYWpchTSSPkdiet6mNezmEBP8BbCMMY+IKOcKMB0NOcnrPy2qhtGqR66NuxNvzNXY1AsaaaRNa7OCfnyPuH9rXIYgNPKiZXdTAc3aR3ApZlPifpF2J5/g+25WYI0hbtdt+X5K/V8ZMzS0q+JXFse+me60uptoMi8PkYz3lRPmdI4ZJPcaq/JLzN6ImOgjfCf5Ln2mHxpzQ69jqPhu/8AK/YeiJjoI3wn+Sdph8ac0HY6j4bv/K/Y1o0JzHFrmlrhna4EEacoK6tcjkvat6HF7HMXC5Ll4nhejwEBN+DaP/8AZnsOG8H6KltZmtrvmhpv4/Jqez5L+9CV2xNYqBEic1jiNtMm+iq4WY5GtzUvaqXRQufkilOLXH54fUAQFoYEyuLlGHS8uee00H3QFmrQkxzrw1fv1NvY8WjpW8df79LjJhjNYuTia3AMHvGh3VXmhZjnbw18j1asujpX8dXP8FVrTmGCA2bLl8ZGhs5z2jsJFdy5TPwRudwU70sekmYzNUO9hpYGJfjYY/8AN5ygeo4/Jp0d2pQbPq9ImjdtTqha2vZ+hdpY09lei/YjCsyjCAzSc06E9sRho5pqD59WheJGNkarXbFOsMrono9m1C2rGtJsxCbEbpyEc1wzg/8Aallp4XQvVjjeUlS2oiSRv+Kby4kkhfCPNcmFD1lzz2Cg+Z7lb2Sy9zn/AEM7/IJbmsj+vIgquzLhAbVlSuNjw4fOe0HZXLuquM78EbnZISKWLSzNZmqFxhZM/Qis8Opq/NuGiG1re2l4/ip2LRWazDBfn/hjLalx1St8KInqR5WBUEo4PZS9MOfohtPidkG68qy1JLokbmvl+oXlgw4p1ev/AFTqv4vJ5acoI0GJDPrtI2HQew0KpIpNG9HpuNRURJNE6Nd6FORGFpIIoQSCNRGQrWoqKl6H565qtVWrtQ+L6eQgCAlHB7K3plz9ENh8Tsg3XlWWpJdEjc18i8sGLFOr8k6r+qWMqA1wQEMwr/ePcb8yrah/q+pnbV/v+iepxlMK0ICR2DYV6kSKMmdrDp63dXUq+pq7vZZzLihs++6SVPkn3+xKQq0vAgCAIAgCAICC8JE1yoUPUHPI28lvycrmyWe8/wChmf5BLrZH819E9SFq5M2EAQBAEAQGaUlHxXXYbXPdqAr36l4fIyNL3LcdYoZJXYWJepOMHMDgwiJMUc4ZRDGVoP8AMfWPVm2qlqrRV6YY9SZmmoLGSNUkm1rluT7+RKpuYbDY57jRrQST1BVjGK9yNTapeSSNjYr3bEKhtOedHiviOzuObUNA7AtXDEkTEYm4wFTO6eVZHbzVArkGUnQul9xwRFVbkLWwXsn9WgBp+27lPPXq2DN3rMVdRppFXduN1Z1GlNCjd661+Z2FFJ4QFccIMvdmQ7Q9gPa0kHdRX9lvvhVMlMhbseGoR2aeX6hGFZlIEBI8AY92bDeexw7Ryv8AEqutNt8N+Sp9i5sOTDU4c0X7kk4QZq7LBmmI8DsbyjvAVfZjMU1+Sfgt7dlw02HxKnTX9iuFoTHhAeoUMucGjO4gDaTQLy5Uaiqp6Y1XuRqbVLnlYIYxrBma0NGwCiyLnK5yuXefosbEYxGpsQh3CRNZIMPWXPPYLrfm5Wtks1uf9DP/AMgl9lkfzX0+5B1dmYCAkOAktfm2no2ud20uj8Sr7SfhguzuLexI8dUi5Iq+nqWRMwGxGOY8Va4UIOkLPtcrVxN2mwkY2Rqtcl6KVThBY7pWKWGpacrHa2+Y0/mtNS1KTsv37zDV9E6llwrsXYv7vOYpRBCA7eCltfq0XlH/AM30Dhq1O7PlXqUKtpdMzV7ybPsWdl13Zpbne6u37/u4tJrqiozHSs0bdFv2FY4cTV+bcNEMNYOwVO8laOzo8MCLnrMXbMuOqVMrk9fU4CnlSEBJcAJW/NX9ENpPa7kjcSq205MMOHNS6sOHHUY/CnVdX3LIe6gJOYZVnzXqtyXlMT0wYkR8Q+u5zu81WujZgYjcj87nl0sjn5qphXQ5FjcH0pdli854jifdbyRvvd6z1pyYpsORsLDhwU+Nf+y9E1fclCri6Kxw3kMVNOIHJii+NuZ2/L2rR2dLjhu3pqMXbNPoqlXJsdr+u/7/AFI+p5UhAEBYfB5K3Zdz9MR+T2Wig33ln7UfilRuSef6hrrBiwwK/Neifm8larS8CAhmFf7x7jfmVbUP9X1M7av9/wBE9TjKYVpKLBsKlIkUZc7WHR1u6+pVlTVX+yzmXlDZ910kqa9yfckigFwEAQBAEAQBAEByLTwcgzD78QOLqAZHECg6lKhrJYm4WLq+RAqLOgqH45E1/M1OJcrzX+Mrr3lUZ9Dh3LSZLzUcS5Xmv8ZTvKoz6DuWkyXmo4lyvNf4yneVRn0HctJkvNRxLlea/wAZXzvKoz6DuWkyXmo4lyvNf4yneNRn0Q+9y0nhXmpkg4ISrTXFl3tPcR3VXx1oVCpdi6Iem2PSNW/Df81U7MvLMhi6xrWjU0ADuCiOc5y3uW8sGRsjTCxLk4GVeT2alpWeyOzFxK3SQSAS2tM1aLpFK6J2Ju04z07J2YH7Dk8TJXmu8blK7xqM+iEDuWk8PVTNJ4Ky0N7XtYbzTUVcSK6DQrw+une1WqupeB0isqljej2t1pxU7aiFiEAQHOtWxYMzdxrSbtaUcW56VzbF3hqZIb8C7SLU0UNTdpEvu4mhxNleY7xu8127xqM+iEXuak8PVRxNleY7xu807xqM+iDuak8PVTPJYMS8KI2Ixrg5uUG+46KZieteJK2aRqtcupeCHSGzKaJ6PY3WnFTPa9iQpm7jQ43K0o4jPSvyXiCpkhvwbzrVUUVTdpN3E5/EuV5r/GVI7yqM+hE7lpMl5qOJcrzX+Mp3lUZ9B3LSZLzUySuCUtDe17Wuq0hwq4kVBqMi8Pr53tVqrqXge47Ipo3o9qa04neUMszk2pg9BmH34gcSABkcQKCpzDapMNXLC3CxehCqbPgqHYpE1/M0+JcrzXeMrr3jUZ9EI/ctJ4V5qOJcrzXeMp3jUZ9EHctJ4V5qb9k2FBli4wgQXAA1cTkG1cZqmSZER67CTTUMNMqrGm06ajkw07UsyHMMuRW1ANRloQeohdYpnxOxMUj1FNHUNwyJehyuJkrzHeNyk941GfRCF3NSeHqo4mSvMd43J3jUZ9EHc1J4eqjiZK8x3jcneNRn0Qdy0nh6qdqSlGwobYba3W5BUlxA1VOhRJHq9yuXapYwxNiYjG7EOPMYIy73ue4PLnEuJvnOTUqUy0JmtRqXauBAfZFM9yuci3rxMfEuV1P8ZXrvKfNOR47lpMl5qOJcrqf4yneU+ach3LSZLzU6NkWJClr2KBF+lamuatPmVHnqZJrse4l0tFDTX6NNvob0xBD2Oaa0cCDQ0NCKHLoXFrlaqKhJexHtVq7FOFxMleY7xuU3vGoz6IVnc1J4eqjiZK8x3jcneNRn0QdzUnh6qduTlmwmNYwUa0UAUN71e5XO2qWMUbY2IxuxDMvJ0ObbFiwpm7jAeRWhBoctK/Idy7wVMkKqrN5EqqKKpRNImw5nEmW/qeP8lJ7zn4ciH3JS5LzHEmW/qeP8k7zn4ch3JS5LzHEmW/qeP8k7zn4ch3JS5LzO7Z8m2DDbDZ9luauU565T2qFJI6RyudtUsoYWwxpGzYhsLwdQgIbhUKzFBlJY3J2lW1Et0X1M7aiKtRcmSep07BsO5SJEFX6G6G+Z+SjVNVj9lmzzJtDQJH7cnveX5O+oRahAEAQBAEAQBAEAQBAEAQBAEAQBAEAQBAEAQBAEAQBAEAQBAEAQBAEAQBAEAQBAEAQBAEAQBAEAQBAEAQBAEAQBAEAQBAEAQBAav6i3G40irqACvqgVzdeXOumkdgwbjjoGaXSrtNpczsEAQBAEAQBAEAQBAEAQBAEAQBAEAQBAEAQBAEAQBAEAQBAEAQBAEAQBAEAQBAEAQBAEAQBAEAQBAEAQBAEAQBAEAQBAEAQBAEAQH//Z"/>
          <p:cNvSpPr>
            <a:spLocks noChangeAspect="1" noChangeArrowheads="1"/>
          </p:cNvSpPr>
          <p:nvPr/>
        </p:nvSpPr>
        <p:spPr bwMode="auto">
          <a:xfrm>
            <a:off x="114300" y="-192617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">
              <a:solidFill>
                <a:srgbClr val="0083C1"/>
              </a:solidFill>
            </a:endParaRP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228600" y="6375400"/>
            <a:ext cx="381000" cy="501648"/>
          </a:xfrm>
        </p:spPr>
        <p:txBody>
          <a:bodyPr vert="horz" lIns="91440" tIns="45720" rIns="91440" bIns="45720" rtlCol="0" anchor="ctr"/>
          <a:lstStyle/>
          <a:p>
            <a:fld id="{76563B4B-4410-459F-97AD-D0AEEE9266CA}" type="slidenum">
              <a:rPr sz="1200">
                <a:solidFill>
                  <a:srgbClr val="0083C1"/>
                </a:solidFill>
              </a:rPr>
              <a:pPr/>
              <a:t>42</a:t>
            </a:fld>
            <a:endParaRPr lang="ru" sz="1200" dirty="0">
              <a:solidFill>
                <a:srgbClr val="0083C1"/>
              </a:solidFill>
            </a:endParaRPr>
          </a:p>
        </p:txBody>
      </p:sp>
      <p:graphicFrame>
        <p:nvGraphicFramePr>
          <p:cNvPr id="8" name="Grafico 7"/>
          <p:cNvGraphicFramePr/>
          <p:nvPr>
            <p:extLst>
              <p:ext uri="{D42A27DB-BD31-4B8C-83A1-F6EECF244321}">
                <p14:modId xmlns:p14="http://schemas.microsoft.com/office/powerpoint/2010/main" val="2411233047"/>
              </p:ext>
            </p:extLst>
          </p:nvPr>
        </p:nvGraphicFramePr>
        <p:xfrm>
          <a:off x="4267200" y="1760207"/>
          <a:ext cx="4724400" cy="5529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xmlns="" id="{8BC7FC3F-C9CE-43F2-B0E0-D26A4D04FD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2476794"/>
              </p:ext>
            </p:extLst>
          </p:nvPr>
        </p:nvGraphicFramePr>
        <p:xfrm>
          <a:off x="239552" y="3296611"/>
          <a:ext cx="4067176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4448">
                  <a:extLst>
                    <a:ext uri="{9D8B030D-6E8A-4147-A177-3AD203B41FA5}">
                      <a16:colId xmlns:a16="http://schemas.microsoft.com/office/drawing/2014/main" xmlns="" val="1830994531"/>
                    </a:ext>
                  </a:extLst>
                </a:gridCol>
                <a:gridCol w="887760">
                  <a:extLst>
                    <a:ext uri="{9D8B030D-6E8A-4147-A177-3AD203B41FA5}">
                      <a16:colId xmlns:a16="http://schemas.microsoft.com/office/drawing/2014/main" xmlns="" val="4189974056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2470644273"/>
                    </a:ext>
                  </a:extLst>
                </a:gridCol>
                <a:gridCol w="742840">
                  <a:extLst>
                    <a:ext uri="{9D8B030D-6E8A-4147-A177-3AD203B41FA5}">
                      <a16:colId xmlns:a16="http://schemas.microsoft.com/office/drawing/2014/main" xmlns="" val="2660866307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endParaRPr lang="ru" sz="1600" noProof="0"/>
                    </a:p>
                  </a:txBody>
                  <a:tcPr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1" i="0" u="none" baseline="0"/>
                        <a:t>Daikin Light</a:t>
                      </a:r>
                    </a:p>
                  </a:txBody>
                  <a:tcPr marT="60960" marB="6096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1" i="0" u="none" baseline="0"/>
                        <a:t>Daikin Full</a:t>
                      </a:r>
                    </a:p>
                  </a:txBody>
                  <a:tcPr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500" b="1" i="0" u="none" baseline="0">
                          <a:solidFill>
                            <a:schemeClr val="accent3"/>
                          </a:solidFill>
                        </a:rPr>
                        <a:t>Конкурент</a:t>
                      </a:r>
                    </a:p>
                  </a:txBody>
                  <a:tcPr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51271933"/>
                  </a:ext>
                </a:extLst>
              </a:tr>
              <a:tr h="1341120"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0" i="0" u="none" baseline="0" dirty="0">
                          <a:solidFill>
                            <a:schemeClr val="tx1"/>
                          </a:solidFill>
                        </a:rPr>
                        <a:t>Макс. производительность свободного охлаждения</a:t>
                      </a:r>
                    </a:p>
                  </a:txBody>
                  <a:tcPr marT="60960" marB="6096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0" i="0" u="none" baseline="0" dirty="0">
                          <a:solidFill>
                            <a:schemeClr val="tx1"/>
                          </a:solidFill>
                        </a:rPr>
                        <a:t>До 25%</a:t>
                      </a:r>
                    </a:p>
                  </a:txBody>
                  <a:tcPr marT="60960" marB="6096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0" i="0" u="none" baseline="0">
                          <a:solidFill>
                            <a:schemeClr val="tx1"/>
                          </a:solidFill>
                        </a:rPr>
                        <a:t>До</a:t>
                      </a:r>
                    </a:p>
                    <a:p>
                      <a:pPr algn="ctr" rtl="0"/>
                      <a:r>
                        <a:rPr lang="ru-RU" sz="1600" b="0" i="0" u="none" baseline="0">
                          <a:solidFill>
                            <a:schemeClr val="tx1"/>
                          </a:solidFill>
                        </a:rPr>
                        <a:t>75%</a:t>
                      </a:r>
                    </a:p>
                  </a:txBody>
                  <a:tcPr marT="60960" marB="6096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0" i="0" u="none" baseline="0" dirty="0">
                          <a:solidFill>
                            <a:schemeClr val="accent3"/>
                          </a:solidFill>
                        </a:rPr>
                        <a:t>До 60%</a:t>
                      </a:r>
                    </a:p>
                  </a:txBody>
                  <a:tcPr marT="60960" marB="6096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507013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0" i="0" u="none" baseline="0">
                          <a:solidFill>
                            <a:schemeClr val="tx1"/>
                          </a:solidFill>
                        </a:rPr>
                        <a:t>Эффективность</a:t>
                      </a:r>
                    </a:p>
                  </a:txBody>
                  <a:tcPr marT="60960" marB="6096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0" i="0" u="none" baseline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marT="60960" marB="6096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0" i="0" u="none" baseline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marT="60960" marB="6096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0" i="0" u="none" baseline="0" dirty="0">
                          <a:solidFill>
                            <a:schemeClr val="accent3"/>
                          </a:solidFill>
                        </a:rPr>
                        <a:t>19</a:t>
                      </a:r>
                    </a:p>
                  </a:txBody>
                  <a:tcPr marT="60960" marB="6096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66676062"/>
                  </a:ext>
                </a:extLst>
              </a:tr>
            </a:tbl>
          </a:graphicData>
        </a:graphic>
      </p:graphicFrame>
      <p:sp>
        <p:nvSpPr>
          <p:cNvPr id="19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28602" y="193005"/>
            <a:ext cx="8664575" cy="594395"/>
          </a:xfrm>
        </p:spPr>
        <p:txBody>
          <a:bodyPr/>
          <a:lstStyle/>
          <a:p>
            <a:pPr algn="l" rtl="0"/>
            <a:r>
              <a:rPr lang="ru-RU" b="0" i="0" u="none" baseline="0"/>
              <a:t>daikin НОВЫЕ ОПЦИИ ДЛЯ СВОБОДНОГО ОХЛАЖДЕНИЯ</a:t>
            </a:r>
            <a:endParaRPr lang="ru" dirty="0">
              <a:solidFill>
                <a:srgbClr val="0070C0"/>
              </a:solidFill>
            </a:endParaRP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525" y="33004"/>
            <a:ext cx="836402" cy="1110743"/>
          </a:xfrm>
          <a:prstGeom prst="rect">
            <a:avLst/>
          </a:prstGeom>
        </p:spPr>
      </p:pic>
      <p:sp>
        <p:nvSpPr>
          <p:cNvPr id="20" name="Content Placeholder 4">
            <a:extLst>
              <a:ext uri="{FF2B5EF4-FFF2-40B4-BE49-F238E27FC236}">
                <a16:creationId xmlns:a16="http://schemas.microsoft.com/office/drawing/2014/main" xmlns="" id="{E4079281-24A2-44AE-B703-793C4527A2E5}"/>
              </a:ext>
            </a:extLst>
          </p:cNvPr>
          <p:cNvSpPr txBox="1">
            <a:spLocks/>
          </p:cNvSpPr>
          <p:nvPr/>
        </p:nvSpPr>
        <p:spPr>
          <a:xfrm>
            <a:off x="403226" y="990600"/>
            <a:ext cx="4854574" cy="4978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>
                <a:solidFill>
                  <a:srgbClr val="0083C1"/>
                </a:solidFill>
              </a:rPr>
              <a:t>Решения Daikin и конкурентов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endParaRPr lang="ru" dirty="0">
              <a:solidFill>
                <a:srgbClr val="7F7F7F"/>
              </a:solidFill>
            </a:endParaRP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ru-RU">
                <a:solidFill>
                  <a:srgbClr val="7F7F7F"/>
                </a:solidFill>
              </a:rPr>
              <a:t>Гибкость выше!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ru-RU">
                <a:solidFill>
                  <a:srgbClr val="7F7F7F"/>
                </a:solidFill>
              </a:rPr>
              <a:t>Эффективность выше!</a:t>
            </a:r>
          </a:p>
        </p:txBody>
      </p:sp>
      <p:sp>
        <p:nvSpPr>
          <p:cNvPr id="24" name="Content Placeholder 4">
            <a:extLst>
              <a:ext uri="{FF2B5EF4-FFF2-40B4-BE49-F238E27FC236}">
                <a16:creationId xmlns:a16="http://schemas.microsoft.com/office/drawing/2014/main" xmlns="" id="{9C6A59E1-6CF0-4A32-BFCF-B8C3D38EB53A}"/>
              </a:ext>
            </a:extLst>
          </p:cNvPr>
          <p:cNvSpPr txBox="1">
            <a:spLocks/>
          </p:cNvSpPr>
          <p:nvPr/>
        </p:nvSpPr>
        <p:spPr>
          <a:xfrm>
            <a:off x="7475682" y="4727441"/>
            <a:ext cx="1515921" cy="457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>
                <a:solidFill>
                  <a:srgbClr val="0083C1"/>
                </a:solidFill>
              </a:rPr>
              <a:t>Daikin - Light</a:t>
            </a:r>
            <a:endParaRPr lang="ru" sz="1600" dirty="0">
              <a:solidFill>
                <a:srgbClr val="7F7F7F"/>
              </a:solidFill>
            </a:endParaRPr>
          </a:p>
          <a:p>
            <a:pPr>
              <a:spcBef>
                <a:spcPts val="0"/>
              </a:spcBef>
            </a:pPr>
            <a:endParaRPr lang="ru" sz="1600" dirty="0">
              <a:solidFill>
                <a:srgbClr val="7F7F7F"/>
              </a:solidFill>
            </a:endParaRPr>
          </a:p>
        </p:txBody>
      </p:sp>
      <p:sp>
        <p:nvSpPr>
          <p:cNvPr id="25" name="Content Placeholder 4">
            <a:extLst>
              <a:ext uri="{FF2B5EF4-FFF2-40B4-BE49-F238E27FC236}">
                <a16:creationId xmlns:a16="http://schemas.microsoft.com/office/drawing/2014/main" xmlns="" id="{4CD76970-B868-451C-9D47-FACBDF3E6532}"/>
              </a:ext>
            </a:extLst>
          </p:cNvPr>
          <p:cNvSpPr txBox="1">
            <a:spLocks/>
          </p:cNvSpPr>
          <p:nvPr/>
        </p:nvSpPr>
        <p:spPr>
          <a:xfrm>
            <a:off x="7545058" y="3073772"/>
            <a:ext cx="1329426" cy="457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>
                <a:solidFill>
                  <a:srgbClr val="0083C1"/>
                </a:solidFill>
              </a:rPr>
              <a:t>Daikin - Full</a:t>
            </a:r>
            <a:endParaRPr lang="ru" dirty="0">
              <a:solidFill>
                <a:srgbClr val="7F7F7F"/>
              </a:solidFill>
            </a:endParaRPr>
          </a:p>
          <a:p>
            <a:pPr>
              <a:spcBef>
                <a:spcPts val="0"/>
              </a:spcBef>
            </a:pPr>
            <a:endParaRPr lang="ru" dirty="0">
              <a:solidFill>
                <a:srgbClr val="7F7F7F"/>
              </a:solidFill>
            </a:endParaRPr>
          </a:p>
        </p:txBody>
      </p:sp>
      <p:sp>
        <p:nvSpPr>
          <p:cNvPr id="26" name="Content Placeholder 4">
            <a:extLst>
              <a:ext uri="{FF2B5EF4-FFF2-40B4-BE49-F238E27FC236}">
                <a16:creationId xmlns:a16="http://schemas.microsoft.com/office/drawing/2014/main" xmlns="" id="{B6E0F1E7-98B1-4C57-8413-AB3CE4AB7C44}"/>
              </a:ext>
            </a:extLst>
          </p:cNvPr>
          <p:cNvSpPr txBox="1">
            <a:spLocks/>
          </p:cNvSpPr>
          <p:nvPr/>
        </p:nvSpPr>
        <p:spPr>
          <a:xfrm>
            <a:off x="7694364" y="4067801"/>
            <a:ext cx="1329426" cy="457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600">
                <a:solidFill>
                  <a:srgbClr val="E96E1F"/>
                </a:solidFill>
              </a:rPr>
              <a:t>Конкурент</a:t>
            </a:r>
            <a:endParaRPr lang="ru" sz="1400" dirty="0">
              <a:solidFill>
                <a:srgbClr val="E96E1F"/>
              </a:solidFill>
            </a:endParaRPr>
          </a:p>
          <a:p>
            <a:pPr>
              <a:spcBef>
                <a:spcPts val="0"/>
              </a:spcBef>
            </a:pPr>
            <a:endParaRPr lang="ru" sz="1400" dirty="0">
              <a:solidFill>
                <a:srgbClr val="E96E1F"/>
              </a:solidFill>
            </a:endParaRPr>
          </a:p>
        </p:txBody>
      </p:sp>
      <p:pic>
        <p:nvPicPr>
          <p:cNvPr id="13" name="Picture 5" descr="C:\Users\Valerie\Pictures\Daikin library\picto_unique_in_market.wmf">
            <a:extLst>
              <a:ext uri="{FF2B5EF4-FFF2-40B4-BE49-F238E27FC236}">
                <a16:creationId xmlns:a16="http://schemas.microsoft.com/office/drawing/2014/main" xmlns="" id="{0B2F7267-1019-422E-A2EC-2A4052B19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018125"/>
            <a:ext cx="766446" cy="99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ular Callout 54">
            <a:extLst>
              <a:ext uri="{FF2B5EF4-FFF2-40B4-BE49-F238E27FC236}">
                <a16:creationId xmlns:a16="http://schemas.microsoft.com/office/drawing/2014/main" xmlns="" id="{10F38052-16FC-40AD-9131-F7548F2257FE}"/>
              </a:ext>
            </a:extLst>
          </p:cNvPr>
          <p:cNvSpPr/>
          <p:nvPr/>
        </p:nvSpPr>
        <p:spPr>
          <a:xfrm>
            <a:off x="5293401" y="1564608"/>
            <a:ext cx="2158337" cy="1542168"/>
          </a:xfrm>
          <a:prstGeom prst="wedgeRectCallout">
            <a:avLst>
              <a:gd name="adj1" fmla="val 29103"/>
              <a:gd name="adj2" fmla="val 7452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dirty="0">
                <a:solidFill>
                  <a:srgbClr val="FFFFFF"/>
                </a:solidFill>
              </a:rPr>
              <a:t>Можно выбрать необходимую </a:t>
            </a:r>
            <a:r>
              <a:rPr lang="ru-RU" dirty="0" smtClean="0">
                <a:solidFill>
                  <a:srgbClr val="FFFFFF"/>
                </a:solidFill>
              </a:rPr>
              <a:t>мощность </a:t>
            </a:r>
            <a:r>
              <a:rPr lang="ru-RU" dirty="0" err="1" smtClean="0">
                <a:solidFill>
                  <a:srgbClr val="FFFFFF"/>
                </a:solidFill>
              </a:rPr>
              <a:t>фрикулинга</a:t>
            </a:r>
            <a:endParaRPr lang="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5141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data:image/jpeg;base64,/9j/4AAQSkZJRgABAQAAAQABAAD/2wCEAAkGBxQSERQUExQVFRUUFxQYGRQXFBUUGBUVFhUYFxceFxQYHSggGBwlHRcbIzEhJSksLi4vGB8zODMsNyguLisBCgoKDg0OGxAQGzQmICY3LDc3Ny8sLiwsMC8tNCwwNzcwLCwsLCwsLDQsMCwsLCwsLCwsLCwvLCwsLCwsLCwsLP/AABEIAGgB5AMBEQACEQEDEQH/xAAcAAEAAgMBAQEAAAAAAAAAAAAABgcDBAUCAQj/xABFEAABAgMCCAoHBAsBAQAAAAABAAIDBBEFEgYTITFBUXGhBxYiUlNhgZGS0RVCcoKTscEyorLhCBQXNDViY3TC0vAjM//EABsBAQADAQEBAQAAAAAAAAAAAAAEBQYDAgEH/8QAOBEAAQMBBAcFCAMAAwEBAAAAAAECAwQFERJREyExQWGRoRQVUrHBIjJTcYHR4fAGM/EjQpIWQ//aAAwDAQACEQMRAD8AsfCbhCkZCNiZmI5kQtD6CG94uuJAytFNBQHJ/bLZPTv+BF/1QD9stk9O/wCBF/1QD9stk9O/4EX/AFQD9stk9O/4EX/VAP2y2T07/gRf9UB1LE4RJGbvYh8RwbncYMRrQdV4ilepdY4Xye6hwmqY4ffU6vGOBzneBy69jly6kfvOnz6KOMcDnO8Dk7HLl1HedPn0UcY4HOd4HJ2OXLqO86fPoo4xwOc7wOTscuXUd50+fRRxjgc53gcnY5cuo7zp8+inqFb8FxDWlxJyABjl8dSyNS9fM+ttCB64Wqt/yU6qjE4IAgCAIAgCAIAgCAIAgCAIAgCAIAgCAIAgCAIAgCAIAgCAIAgCAIAgCAIAgCAIAgCAIAgCAIAgCAIAgPzX+kL/ABZv9vC/HEQFYoAgCAICSYH4JxJ59crILTy4n+LNbtw06AZEFOsq8CJV1jYG5rl+7i6bOkIcCG2FCaGsaMgG8k6SdauGMRiXNMzJI6R2Jy6zZXo8BAEAQGSXgOe4NaKk6P8AswXl70YmJx7jjdI5GtS9Sa2PZDYArnec7voOpU89Qsq8DS0lG2BM3ZnTUcmBAEAQBAEAQBAEAQBAEAQBAEAQBAEAQBAEAQBAEAQBAEAQBAEAQBAEAQBAEAQBAEAQBAEAQBAEAQBAEB+a/wBIX+LN/t4X44iArFAEAQEtwIwNfOOxkSrJdpyuzGIRnDOrW7RtUqnp1kW9dhArK1sCXJrd5fMuSUlmQmNZDaGsaKBoyABW7Wo1LkM497nuVzl1mVfTyEAQBAZ5OVdFcGsFSe4DWToC8SSNjS9x1hhdK7Cwm1k2Y2A2gyuP2na9modSppp3Sreuw0tLStgbcm3epvriSjmen5bp4fiCkdkn8C8iJ2+m+InM++n5bp4fiCdkn8Cjt9N8ROY9Py3Tw/EE7JP4FHb6b4icx6flunh+IJ2SfwKO303xE5j0/LdPD8QTsk/gUdvpviJzMsva8CIaMjQ3HUHtr3Lw6CVutzVT6HtlXA9bmvRV+aG6uRICAIAgCAwTk4yEL0R7WAmlXGmX/gvbI3PW5qXnOWaOJL3qiJxNT0/LdPD8QXXsk/gU4dvpviJzHp+W6eH4gnZJ/Ao7fTfETmPT8t08PxBOyT+BR2+m+InM2JK0IUWuLe192lbprSuavcub4nx++lx1iqIpb9G5FuyNpczsEAQHPm7agQnFj4rWuFKg58uZdmU8r0xNbehGlrIInYXvRFMPGSV6Zm/yXvsc/gU5940vxEHGSV6Zm/yTsc/gUd40vxEM8nbEGK67DiNc6hNBXMF4fTyxpe9tyHSKrhldhY5FU31xJJz4lty7SWujQwQSCC4VBGQgrslNMqXo1eRFdW07VVFel6cTz6flunheML72WbwLyPnb6b4ic0Hp+W6eF4wnZZvAvIdvpviJzQ3JWaZFbehuDm1pUGoqOtcnscxbnJcp3jlZImJi3pwMy8nQ5cTCKWaSDGZUGhznKOsBSEpJlS9GqQ3WhTNW5XoeeMsr0zN/kvvY5/Cp57ypfGg4yyvTM3+Sdjn8KjvKl8aG3IWlCjVxTw+7nIBoO0hcpIXx++lxIhqIpr9Gt5sxHhoJJoACSdQGdeERVW5DqqoiXqczjFK9OzvXfsk/gUh940vxE5n3jFK9OzvTsk/gUd40vxE5jjFK9OzvTsk/gUd40vxE5m9KTTIrb0Nwc01yjNkzri9jmLhclykmOVkrcTFvQ+zEwyG289zWt1uIaMvWUa1zlual6n18jGJietycTU9Ny/TwfiM8107NN4F5Kce203xG80HpuX6eD8RnmnZpvAvJR22m+I3mg9Ny/TwfiM807NN4F5KO203xG80N2FEDgHNIIIqCDUEHUVyVFRblJDXI5L0W9D2vh9MceO1jS57g1ozucQAKmmUlemtVy3NS9Tw97WNxOW5OJp+m5fp4PxGea6dmm8C8lOPbab4jeaD03L9PB+IzzTs03gXko7bTfEbzQ6AK4kk/Nf6Qv8Wb/bwvxxEBWKAICbYDYEOmSI0cFsDQ3M6Ls1N69OjWJlPSrJ7TthW1tekXsM97yLdgwmsaGtAa1oADQKAAZgAMwVsiIiXIZ5XK5b12ntD4EAQBAbMhIvjPusG06GjWVzllbG29x2gp3zOwt/wnFm2eyC263Ppdpcf+0KmlldI69xp6enZA3C3/AE21yO5pW3NYqXiv0tY6m0ig3kLrAzHK1uakerl0UD35IpTy1p+ehAEAQBAEB1bKwhjwCLry5vMdVzezm9iiTUcUu1LlzQsKW0p6ddS3pkutPwWJYFuQ5plW8l4+0w5xsOkdaoamlfA65dmZraKujqmXt1Km1MvwdVRiaEAQFZ4b2tjo9xp5EKo2v9Y/TsOtaGzqfRx4l2r5fusx1s1emmwN2N89/wBiOqxKYIAgJXwdTFI8RnPZXta4fRxVVarL42uyXzL6wJLpnMzTy/0sNURrAgCAp+3ZrGzMV+gvNNjeS3cAtVTMwQtbwMBXS6Woe7j5ajRUgiBATXg3lcsaIf5WA/ed/iqa1n+6z6/vU0v8fi9+T5J6r6E1mYwYxzjma0uOwCqp2tVyo1N5o3vRjVcu4peLELnFxzuJJ2k1K17Wo1ERNx+cvcr3K5dqnlejyEBbOC8ripSE3MS28dr+V9Vlqt+OZy/uo3tnRaKmY3hfz1kZwswqvVgwDkzOiDTrDTq61YUVBsklT5J9ymtS1r74oV+a/b7kMVyZsL4Dr4O2C+afpbDb9p/0brd8vnFq6tsDc1yLCgs99U/JqbV+3HyLPkZNkFgZDbda3R9SdJ61m5JHSOxOXWbWGFkLEYxLkQ5uGE1i5SLrcAwe8aHdVSKGPHO1PryIlqy6Oleuern+Cq1pzChAEBbuD8ripaEzSGAn2nco7yVlKmTHK53E/QKKLRU7GcCPcI81SHChj1nFx2NFBvduU+yo73ufl6lTb8t0bY81v5f6QNXhlQgCAsfAGfvy5hk5YRp7rsrfqOxZ60osEuJN/mbGxKjSU+BdrfLcSdVxckS4RJ27BZCGeI6p9ln5kdytLLjvkV+XqUVvTYYWx+Jeifm4r1XxkjesSVxsxCZoc9tfZBq7cCuFS/BE53AlUUWlqGM4lwrKH6Afmv8ASF/izf7eF+OIgKxQE/wDwGMa7MTLaQs7IRyGJqLtTOrTszzqalxe0/YVVbX4PYj255fktZrQBQZAMgAyADqCtCgXXrPqAIAgCA3LMs58d1G5APtO0AfU9S4zTNiS9dpIpqZ87rm7N6k3kZJsFgawZNJ0k6yVTSSOkdicaeGFkLcLTZXg6hARfhBmbssGdI8DsbyjvAVjZjL5sWSFLbsuGmw5qnTX9iuVoTHhAZpOWMSIyG3O9waO00yrxI9GMVy7jrDEssiMbtUk/EKN0sP73kqzvaPwr0Lv/wCfl8adTg2rY0aXNIjchzPGVp2H6HKp0FTHMnsL9yqqqKamX/kTVnuNBSCIEBtWXPugRWxG52nKOc3SDtXKaFJWKxSRTVDqeVJG7uqFwS8YPY1zcocAQeoioWTc1WqrV3H6Ax6Pajm7FMi+Ho4uFdrfq8AkHlv5LNpznsG+il0dPppURdibSvtOr7NAqp7y6k/eBVa05hgh8CAIDsYIx7k5COgkt8QIG+ih17cUDixsqTBVs46uZayzJuQgNK2prFS8V+lrHU9qlG76LrAzHI1uakeql0UL35IpTy1p+ehAEBaGBMri5Rmt9XntOTcAszaEmOdeGr9+pt7Ii0dK3jr5/i4+4azWLk4mt9GD3jl+6ClAzHO3hr/fqfbXl0dK7jq5/i8q5aYw4QGeQl8ZFYznOaNgJynuXOV+BiuyO0EellazNUJLhVhRfrBgGkMZHPHr9Tf5fnsz1tFQ4f8Akk25ZfkubTtXH/wwr7O9c/lw8/ltiatigCA7mDWDrpp1TVsIHK7X1N6+vQoNXWNgS5Nbv3aWlnWa6qdiXU1N+fyLMlJZsJgYxoa1uYBZ173Pdicus2UUTImoxiXIhmXk6EK4SJrkwoesueewXR8yreyWe05/0M7/ACCX2WR/X09SDK7MuEBt2RK42PDh857QfZryt1Vxnfo4nOyQk0kWlnYzNehcayZ+glZYdTV+bLdENrW9v2j+LctFZseGC/Mxlty46pW+FET19SPKwKgIAgJBgPPYuaDT9mKLh25278naq+0YscN6bULexZ9HUo1djtX13fYs5Z02ZWGHE5jJtw0QwGDbndvNOxaOzo8EKLnrMXbM2kqVTc3UcBTypJRweyt6Yc/RDYfE40G68qy1H3RI3NfL9QvLBixTq/JOq/qljKgNcfmv9IX+LN/t4X44iA8YB4CfZmJtuosgkdzog+Te/UrGmpf+7+RTV1obY4l+a/YstWJSBAEAQBAdCybLdHdkyMGd30GsrhPUNiTiS6WkdO7JMybSks2G0NYKAb+snSVTPer1vcaWKJsbcLU1GZeToEAQFfcIs1WNDh8xhPa8+TR3q9splzHOz9DKW/LfK2PJL+f+ESVqUAQEiwElb82HaIbXO7fsj8W5V9pPwwXZ/wClxYkWOpxeFFX0LMWdNkYZuWbFY5jxVrhQj/tK9MerHI5u1DnLE2Risel6KU9PyxhRXwz6jnNrroaArWRSaRiPzPz+eLRSujyVTAuhxCAtXBCJek4JOgEeFxA+Sy9al1Q43dluxUjF4eR2SopPKqwrtb9Yjkg8hnJZ1gZz2ndRaaip9DFr2rtMPalX2idVT3U1J9/r5HGUwrToy1kOfLxY+ZsMtA/mJcAewAqM+pa2VsW9SbHRPfTvn3J1z5HOUkhBAZZSNciMfzXNd4SD9F4e3E1W5op0ifgka7JUUuhrqiqyB+jIt59QEX4Qpq7LBmmI8D3W8o77qsbMZimxZIUtuy4afD4l8tf2K5WhMeEB6hQy5waM7iANpNAvLnI1FVdx6Y1XuRqby55aCGMawZmtDRsAosi5yuVXLvP0WNiMajU2IQzhImv/AIwh/M8/hb/krayWe8/6fvQz38gl1Mj+a+n3ISrozIQAFfD6F9PgQ+kgwXwbdMm++rYQOU6XkaG/UqBWVqQphb73kWtm2Y6pXG/Uzz+XqpZUvBaxoawBrWigAzALOucrlvXabJjGsajWpciGRfD0EBV+G01fm3jQwNYOwVO9xWjs5mGBFz1mKtmXHVKmVyevqcFTyqCAk3B/K35kvOaGwn3nckbi5VtqSYYUbmpd2FFiqFf4U6rq+5Y7nUFTmCz5rlW5CmJ6YxkV7z67nO7yStdEzAxG5H55PJpJHPzVVMK6HEIAgPUN5aQ4GhBBB1EGoXxURyXKemuVqo5NqFvQLSa6WEf1cXfPVQVI7wQsm6FyS6Pffcb9lS10Gm3XXlRR4pe5zjncS47SalatrUaiNTcYF71e5XLtU8L0eCxODyVuy7n6Yjz4W5BvvLP2o++VG5Ia+wosNOr818v1SVKtLsrHDPBqFEtQTUTllkKG1jCOS1zXPN4845cmqlc9KWFHA1yY1Ke0qt7F0TdWZ6VkUYQBAEAQHUsWyHRzU1EMZzr6m+ajVFSkSXJtJ1HROnW9dTf3YTSBBaxoa0AAZgqdzlct6mjYxrGo1qajIvh7CAIAgKkwmmcZNxnaLxaNjOT9FqKNmCBqfuswdpS6SqevG7lqOYpRBCAnvBxK0hxYnOcGjY0V+btyorVkve1mXqaqwIro3SZrdy/0mKqjQBAVDhDFDpqMRmxjtxp9FqqRqtgYi5GBtByOqXqmanPUghhAW1gvCuykEfyA+LlfVZWrdinevHyN7ZzcNLGnBOus0MN7WxMC408uLUbG+sfp29S72fT6STEuxCLbFXoYcDfedq+m8rRaIxhtWXIOjxWw2Z3HPoaNJOwLlPKkTFepIpqd1RKkbd/QtKYsxolHQGCgxbmjbQ0J665VmmzO0ySO233m3fTNSmWFmy5UKjWrMAEAQFv2BHxktBdrY2u0Ch3hZOoZglc3ip+g0Umkp2O4Ib64kkrvhDmr0dkPRDZXteancAr6ymXRq7NfIydvS4pmsyTz/UIqrQoQgOzgfK4ybh6mkvPuio30UOvkwQLx1cyysmLSVTeGvl+bi1VmTcFWYZzWMm4mplGD3Rl+8StLZ7MECcdZiLXl0lU7hq/fqcRTSsCAIAgN2xmQnR2CMSIZNCRk2VOgVzlcKhZEjVY9pJo2xOmak3u/vTMt6DDDWhrQAAKADIABqCyqqqrepv2tRqIjU1HtfD0EB5iPDQScwBJ2DKiJetx8cqIl6lMTUYve55zvcXHaTVa9jMDUam4/OpZFker13qq8zEvZzCAsHg6lbsF8SmV76D2WDzJ7lQWq++VG5J5mtsGLDC5+a9E/N518KprFykU6S26Nr+T9VFo48c7U/dRPtKXRUr3cLueoqdakwYQG3aUg6C5rXesxjxscK7jUdi4wzNlRVTcqpyJFTTOgcjXb0Ref51GouxHCA7svbVJCJAryi8Aew7lO3t++oDqa+qSTdd1/fItY67DQug339F1r+8ThKeVQQ+lv2FK4qXhM0hgr7Ryu3krJ1Emklc7ifoFHFooGMyRDfXEkkMwr/ePcb8yrah/q+pnbV/v+iepxlMK0IAgCA7Fh2KYxDn1EPe7Z1daiVNSkfst2+RY0VCsy43+75kyhww0AAAAZABoVSqqq3qaJrUalybD0vh9CAIAgME/MYuE959Rrndwqvcbcbkam85zSJHG567kVSmCa5TnK1112w/OlW/WoX0+BAWzgvK4uUhN0lt47X8r6rLVb8czl/dWo3tnRaKmY3hfz1nVUYmnEwptsS0I0P/o8UYNWi8eobypdHTLM/gm0rrSrkpotXvLs+5VhWmMOF9PhsWfKmLFZDbne4DZrPYMvYucsiRsV67jtTwrNK2NN5cQuw2amsb2BrR5LJa3LxU/QvZY3ghUtvWmZiO6JozNGpgzefaVqaWBIY0bv3/MwddVLUzK/du+Rz1IIZmlZt8Ikw3uYSKEtNDTaub42SJc5LzrFNJEt8a3LwNsW9M9PE8RXLscHgQkJaNUn/wCi8znE1UhNRDVb9YX0+BAWXgDHvSgHMe9veb3+SzlpMwzquaJ9vQ2diPxUqJkqp6+pI1ALcqC35rGzMV+gvIGxvJG4LVUseCFreBga+XS1L3cfLUaCkEMICacG8rlixToDWDt5Tvk1U1rSe6z6/vU0n8fi1vk+Seq+hN40QNaXHM0EnYBVU6IqrchpHORqKq7il5iMXvc853OLjtJqVr2NRrUam4/OpHq96uXeqqeF6PAQBAEAQFiYD25jWYl55cMZCfWZ5jN3daz9o0ujdjbsXopr7GrtMzRP95OqfglSrS7CA42F81i5SKdLgGD3zQ7q9ylUTMc7U+vIr7Ul0dK9c9XPUVUtQYUIAgLdwdlcVKwmZiGAna7lHeVlKmTSSudxN/QxaKnYzh56yPcI81SHCh85xcdjRQfi3KdZUd73Py9Sqt+W6Nkea38v9IGr0ypt2TK42PDh85zQfZrV26q4zyaONzskJFJDppmx5r0/wmfCJIVhMigfYN0+y7N3EfeVRZctz1Yu/wA0/Bo7ep8UTZU3eS/kgKvTKBAEAQG5YsrjZiEzOHPFfZGV24FcKiTRxOdwJVHFpZ2MzXoXEsofoAQEMwr/AHj3G/Mq2of6vqZ21f7/AKJ6nGUwrQgCA7thWGYlHxBRmhul/wCXzUKpqsPss2+RaUVAsntybMs/wS5rQBQZANCqi/RLtSH1D6EAQBAEBH8OZm5KOGmIWt33juaVOs5mKdOGsqrZlwUqpncn79CsVpDFBAAvh9Qlww8iAUEFgp1uVV3SzxKaD/6B6bGJzMUxh1HcKNaxh10Lj2VNF6bZUSLeqqpzkt6dyXNaidSNTEw6I4ue4ucc5JqVYsY1iYWpchTSSPkdiet6mNezmEBP8BbCMMY+IKOcKMB0NOcnrPy2qhtGqR66NuxNvzNXY1AsaaaRNa7OCfnyPuH9rXIYgNPKiZXdTAc3aR3ApZlPifpF2J5/g+25WYI0hbtdt+X5K/V8ZMzS0q+JXFse+me60uptoMi8PkYz3lRPmdI4ZJPcaq/JLzN6ImOgjfCf5Ln2mHxpzQ69jqPhu/8AK/YeiJjoI3wn+Sdph8ac0HY6j4bv/K/Y1o0JzHFrmlrhna4EEacoK6tcjkvat6HF7HMXC5Ll4nhejwEBN+DaP/8AZnsOG8H6KltZmtrvmhpv4/Jqez5L+9CV2xNYqBEic1jiNtMm+iq4WY5GtzUvaqXRQufkilOLXH54fUAQFoYEyuLlGHS8uee00H3QFmrQkxzrw1fv1NvY8WjpW8df79LjJhjNYuTia3AMHvGh3VXmhZjnbw18j1asujpX8dXP8FVrTmGCA2bLl8ZGhs5z2jsJFdy5TPwRudwU70sekmYzNUO9hpYGJfjYY/8AN5ygeo4/Jp0d2pQbPq9ImjdtTqha2vZ+hdpY09lei/YjCsyjCAzSc06E9sRho5pqD59WheJGNkarXbFOsMrono9m1C2rGtJsxCbEbpyEc1wzg/8Aallp4XQvVjjeUlS2oiSRv+Kby4kkhfCPNcmFD1lzz2Cg+Z7lb2Sy9zn/AEM7/IJbmsj+vIgquzLhAbVlSuNjw4fOe0HZXLuquM78EbnZISKWLSzNZmqFxhZM/Qis8Opq/NuGiG1re2l4/ip2LRWazDBfn/hjLalx1St8KInqR5WBUEo4PZS9MOfohtPidkG68qy1JLokbmvl+oXlgw4p1ev/AFTqv4vJ5acoI0GJDPrtI2HQew0KpIpNG9HpuNRURJNE6Nd6FORGFpIIoQSCNRGQrWoqKl6H565qtVWrtQ+L6eQgCAlHB7K3plz9ENh8Tsg3XlWWpJdEjc18i8sGLFOr8k6r+qWMqA1wQEMwr/ePcb8yrah/q+pnbV/v+iepxlMK0ICR2DYV6kSKMmdrDp63dXUq+pq7vZZzLihs++6SVPkn3+xKQq0vAgCAIAgCAICC8JE1yoUPUHPI28lvycrmyWe8/wChmf5BLrZH819E9SFq5M2EAQBAEAQGaUlHxXXYbXPdqAr36l4fIyNL3LcdYoZJXYWJepOMHMDgwiJMUc4ZRDGVoP8AMfWPVm2qlqrRV6YY9SZmmoLGSNUkm1rluT7+RKpuYbDY57jRrQST1BVjGK9yNTapeSSNjYr3bEKhtOedHiviOzuObUNA7AtXDEkTEYm4wFTO6eVZHbzVArkGUnQul9xwRFVbkLWwXsn9WgBp+27lPPXq2DN3rMVdRppFXduN1Z1GlNCjd661+Z2FFJ4QFccIMvdmQ7Q9gPa0kHdRX9lvvhVMlMhbseGoR2aeX6hGFZlIEBI8AY92bDeexw7Ryv8AEqutNt8N+Sp9i5sOTDU4c0X7kk4QZq7LBmmI8DsbyjvAVfZjMU1+Sfgt7dlw02HxKnTX9iuFoTHhAeoUMucGjO4gDaTQLy5Uaiqp6Y1XuRqbVLnlYIYxrBma0NGwCiyLnK5yuXefosbEYxGpsQh3CRNZIMPWXPPYLrfm5Wtks1uf9DP/AMgl9lkfzX0+5B1dmYCAkOAktfm2no2ud20uj8Sr7SfhguzuLexI8dUi5Iq+nqWRMwGxGOY8Va4UIOkLPtcrVxN2mwkY2Rqtcl6KVThBY7pWKWGpacrHa2+Y0/mtNS1KTsv37zDV9E6llwrsXYv7vOYpRBCA7eCltfq0XlH/AM30Dhq1O7PlXqUKtpdMzV7ybPsWdl13Zpbne6u37/u4tJrqiozHSs0bdFv2FY4cTV+bcNEMNYOwVO8laOzo8MCLnrMXbMuOqVMrk9fU4CnlSEBJcAJW/NX9ENpPa7kjcSq205MMOHNS6sOHHUY/CnVdX3LIe6gJOYZVnzXqtyXlMT0wYkR8Q+u5zu81WujZgYjcj87nl0sjn5qphXQ5FjcH0pdli854jifdbyRvvd6z1pyYpsORsLDhwU+Nf+y9E1fclCri6Kxw3kMVNOIHJii+NuZ2/L2rR2dLjhu3pqMXbNPoqlXJsdr+u/7/AFI+p5UhAEBYfB5K3Zdz9MR+T2Wig33ln7UfilRuSef6hrrBiwwK/Neifm8larS8CAhmFf7x7jfmVbUP9X1M7av9/wBE9TjKYVpKLBsKlIkUZc7WHR1u6+pVlTVX+yzmXlDZ910kqa9yfckigFwEAQBAEAQBAEByLTwcgzD78QOLqAZHECg6lKhrJYm4WLq+RAqLOgqH45E1/M1OJcrzX+Mrr3lUZ9Dh3LSZLzUcS5Xmv8ZTvKoz6DuWkyXmo4lyvNf4yneVRn0HctJkvNRxLlea/wAZXzvKoz6DuWkyXmo4lyvNf4yneNRn0Q+9y0nhXmpkg4ISrTXFl3tPcR3VXx1oVCpdi6Iem2PSNW/Df81U7MvLMhi6xrWjU0ADuCiOc5y3uW8sGRsjTCxLk4GVeT2alpWeyOzFxK3SQSAS2tM1aLpFK6J2Ju04z07J2YH7Dk8TJXmu8blK7xqM+iEDuWk8PVTNJ4Ky0N7XtYbzTUVcSK6DQrw+une1WqupeB0isqljej2t1pxU7aiFiEAQHOtWxYMzdxrSbtaUcW56VzbF3hqZIb8C7SLU0UNTdpEvu4mhxNleY7xu8127xqM+iEXuak8PVRxNleY7xu807xqM+iDuak8PVTPJYMS8KI2Ixrg5uUG+46KZieteJK2aRqtcupeCHSGzKaJ6PY3WnFTPa9iQpm7jQ43K0o4jPSvyXiCpkhvwbzrVUUVTdpN3E5/EuV5r/GVI7yqM+hE7lpMl5qOJcrzX+Mp3lUZ9B3LSZLzUySuCUtDe17Wuq0hwq4kVBqMi8Pr53tVqrqXge47Ipo3o9qa04neUMszk2pg9BmH34gcSABkcQKCpzDapMNXLC3CxehCqbPgqHYpE1/M0+JcrzXeMrr3jUZ9EI/ctJ4V5qOJcrzXeMp3jUZ9EHctJ4V5qb9k2FBli4wgQXAA1cTkG1cZqmSZER67CTTUMNMqrGm06ajkw07UsyHMMuRW1ANRloQeohdYpnxOxMUj1FNHUNwyJehyuJkrzHeNyk941GfRCF3NSeHqo4mSvMd43J3jUZ9EHc1J4eqjiZK8x3jcneNRn0Qdy0nh6qdqSlGwobYba3W5BUlxA1VOhRJHq9yuXapYwxNiYjG7EOPMYIy73ue4PLnEuJvnOTUqUy0JmtRqXauBAfZFM9yuci3rxMfEuV1P8ZXrvKfNOR47lpMl5qOJcrqf4yneU+ach3LSZLzU6NkWJClr2KBF+lamuatPmVHnqZJrse4l0tFDTX6NNvob0xBD2Oaa0cCDQ0NCKHLoXFrlaqKhJexHtVq7FOFxMleY7xuU3vGoz6IVnc1J4eqjiZK8x3jcneNRn0QdzUnh6qduTlmwmNYwUa0UAUN71e5XO2qWMUbY2IxuxDMvJ0ObbFiwpm7jAeRWhBoctK/Idy7wVMkKqrN5EqqKKpRNImw5nEmW/qeP8lJ7zn4ciH3JS5LzHEmW/qeP8k7zn4ch3JS5LzHEmW/qeP8k7zn4ch3JS5LzO7Z8m2DDbDZ9luauU565T2qFJI6RyudtUsoYWwxpGzYhsLwdQgIbhUKzFBlJY3J2lW1Et0X1M7aiKtRcmSep07BsO5SJEFX6G6G+Z+SjVNVj9lmzzJtDQJH7cnveX5O+oRahAEAQBAEAQBAEAQBAEAQBAEAQBAEAQBAEAQBAEAQBAEAQBAEAQBAEAQBAEAQBAEAQBAEAQBAEAQBAEAQBAEAQBAEAQBAEAQBAav6i3G40irqACvqgVzdeXOumkdgwbjjoGaXSrtNpczsEAQBAEAQBAEAQBAEAQBAEAQBAEAQBAEAQBAEAQBAEAQBAEAQBAEAQBAEAQBAEAQBAEAQBAEAQBAEAQBAEAQBAEAQBAEAQBAEAQH//Z"/>
          <p:cNvSpPr>
            <a:spLocks noChangeAspect="1" noChangeArrowheads="1"/>
          </p:cNvSpPr>
          <p:nvPr/>
        </p:nvSpPr>
        <p:spPr bwMode="auto">
          <a:xfrm>
            <a:off x="114300" y="-192617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">
              <a:solidFill>
                <a:srgbClr val="0083C1"/>
              </a:solidFill>
            </a:endParaRP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228600" y="6375400"/>
            <a:ext cx="381000" cy="501648"/>
          </a:xfrm>
        </p:spPr>
        <p:txBody>
          <a:bodyPr vert="horz" lIns="91440" tIns="45720" rIns="91440" bIns="45720" rtlCol="0" anchor="ctr"/>
          <a:lstStyle/>
          <a:p>
            <a:fld id="{76563B4B-4410-459F-97AD-D0AEEE9266CA}" type="slidenum">
              <a:rPr sz="1200">
                <a:solidFill>
                  <a:srgbClr val="0083C1"/>
                </a:solidFill>
              </a:rPr>
              <a:pPr/>
              <a:t>43</a:t>
            </a:fld>
            <a:endParaRPr lang="ru" sz="1200" dirty="0">
              <a:solidFill>
                <a:srgbClr val="0083C1"/>
              </a:solidFill>
            </a:endParaRPr>
          </a:p>
        </p:txBody>
      </p:sp>
      <p:graphicFrame>
        <p:nvGraphicFramePr>
          <p:cNvPr id="8" name="Grafico 7"/>
          <p:cNvGraphicFramePr/>
          <p:nvPr>
            <p:extLst>
              <p:ext uri="{D42A27DB-BD31-4B8C-83A1-F6EECF244321}">
                <p14:modId xmlns:p14="http://schemas.microsoft.com/office/powerpoint/2010/main" val="221261620"/>
              </p:ext>
            </p:extLst>
          </p:nvPr>
        </p:nvGraphicFramePr>
        <p:xfrm>
          <a:off x="4267200" y="1760207"/>
          <a:ext cx="4724400" cy="5529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xmlns="" id="{8BC7FC3F-C9CE-43F2-B0E0-D26A4D04FD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1712082"/>
              </p:ext>
            </p:extLst>
          </p:nvPr>
        </p:nvGraphicFramePr>
        <p:xfrm>
          <a:off x="192429" y="2852324"/>
          <a:ext cx="4163547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794">
                  <a:extLst>
                    <a:ext uri="{9D8B030D-6E8A-4147-A177-3AD203B41FA5}">
                      <a16:colId xmlns:a16="http://schemas.microsoft.com/office/drawing/2014/main" xmlns="" val="1830994531"/>
                    </a:ext>
                  </a:extLst>
                </a:gridCol>
                <a:gridCol w="1016794">
                  <a:extLst>
                    <a:ext uri="{9D8B030D-6E8A-4147-A177-3AD203B41FA5}">
                      <a16:colId xmlns:a16="http://schemas.microsoft.com/office/drawing/2014/main" xmlns="" val="4189974056"/>
                    </a:ext>
                  </a:extLst>
                </a:gridCol>
                <a:gridCol w="1016794">
                  <a:extLst>
                    <a:ext uri="{9D8B030D-6E8A-4147-A177-3AD203B41FA5}">
                      <a16:colId xmlns:a16="http://schemas.microsoft.com/office/drawing/2014/main" xmlns="" val="2470644273"/>
                    </a:ext>
                  </a:extLst>
                </a:gridCol>
                <a:gridCol w="1113165">
                  <a:extLst>
                    <a:ext uri="{9D8B030D-6E8A-4147-A177-3AD203B41FA5}">
                      <a16:colId xmlns:a16="http://schemas.microsoft.com/office/drawing/2014/main" xmlns="" val="2660866307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endParaRPr lang="ru" sz="1600" noProof="0"/>
                    </a:p>
                  </a:txBody>
                  <a:tcPr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1" i="0" u="none" baseline="0"/>
                        <a:t>Daikin Light</a:t>
                      </a:r>
                    </a:p>
                  </a:txBody>
                  <a:tcPr marT="60960" marB="6096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1" i="0" u="none" baseline="0"/>
                        <a:t>Daikin Full</a:t>
                      </a:r>
                    </a:p>
                  </a:txBody>
                  <a:tcPr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500" b="1" i="0" u="none" baseline="0">
                          <a:solidFill>
                            <a:schemeClr val="accent3"/>
                          </a:solidFill>
                        </a:rPr>
                        <a:t>Конкурент</a:t>
                      </a:r>
                    </a:p>
                  </a:txBody>
                  <a:tcPr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51271933"/>
                  </a:ext>
                </a:extLst>
              </a:tr>
              <a:tr h="2072640"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0" i="0" u="none" baseline="0">
                          <a:solidFill>
                            <a:schemeClr val="tx1"/>
                          </a:solidFill>
                        </a:rPr>
                        <a:t>Макс. производительность свободного охлаждения</a:t>
                      </a:r>
                    </a:p>
                  </a:txBody>
                  <a:tcPr marT="60960" marB="6096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0" i="0" u="none" baseline="0">
                          <a:solidFill>
                            <a:schemeClr val="tx1"/>
                          </a:solidFill>
                        </a:rPr>
                        <a:t>До 25%</a:t>
                      </a:r>
                    </a:p>
                  </a:txBody>
                  <a:tcPr marT="60960" marB="6096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0" i="0" u="none" baseline="0">
                          <a:solidFill>
                            <a:schemeClr val="tx1"/>
                          </a:solidFill>
                        </a:rPr>
                        <a:t>До</a:t>
                      </a:r>
                    </a:p>
                    <a:p>
                      <a:pPr algn="ctr" rtl="0"/>
                      <a:r>
                        <a:rPr lang="ru-RU" sz="1600" b="0" i="0" u="none" baseline="0">
                          <a:solidFill>
                            <a:schemeClr val="tx1"/>
                          </a:solidFill>
                        </a:rPr>
                        <a:t>75%</a:t>
                      </a:r>
                    </a:p>
                  </a:txBody>
                  <a:tcPr marT="60960" marB="6096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0" i="0" u="none" baseline="0">
                          <a:solidFill>
                            <a:schemeClr val="accent3"/>
                          </a:solidFill>
                        </a:rPr>
                        <a:t>До 60%</a:t>
                      </a:r>
                    </a:p>
                  </a:txBody>
                  <a:tcPr marT="60960" marB="6096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507013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0" i="0" u="none" baseline="0">
                          <a:solidFill>
                            <a:schemeClr val="tx1"/>
                          </a:solidFill>
                        </a:rPr>
                        <a:t>Эффективность</a:t>
                      </a:r>
                    </a:p>
                  </a:txBody>
                  <a:tcPr marT="60960" marB="6096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0" i="0" u="none" baseline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marT="60960" marB="6096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0" i="0" u="none" baseline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marT="60960" marB="6096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0" i="0" u="none" baseline="0" dirty="0">
                          <a:solidFill>
                            <a:schemeClr val="accent3"/>
                          </a:solidFill>
                        </a:rPr>
                        <a:t>19</a:t>
                      </a:r>
                    </a:p>
                  </a:txBody>
                  <a:tcPr marT="60960" marB="6096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66676062"/>
                  </a:ext>
                </a:extLst>
              </a:tr>
            </a:tbl>
          </a:graphicData>
        </a:graphic>
      </p:graphicFrame>
      <p:sp>
        <p:nvSpPr>
          <p:cNvPr id="19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28602" y="193005"/>
            <a:ext cx="8664575" cy="594395"/>
          </a:xfrm>
        </p:spPr>
        <p:txBody>
          <a:bodyPr/>
          <a:lstStyle/>
          <a:p>
            <a:pPr algn="l" rtl="0"/>
            <a:r>
              <a:rPr lang="ru-RU" b="0" i="0" u="none" baseline="0"/>
              <a:t>daikin НОВЫЕ ОПЦИИ ДЛЯ СВОБОДНОГО ОХЛАЖДЕНИЯ</a:t>
            </a:r>
            <a:endParaRPr lang="ru" dirty="0">
              <a:solidFill>
                <a:srgbClr val="0070C0"/>
              </a:solidFill>
            </a:endParaRP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525" y="33004"/>
            <a:ext cx="836402" cy="1110743"/>
          </a:xfrm>
          <a:prstGeom prst="rect">
            <a:avLst/>
          </a:prstGeom>
        </p:spPr>
      </p:pic>
      <p:sp>
        <p:nvSpPr>
          <p:cNvPr id="20" name="Content Placeholder 4">
            <a:extLst>
              <a:ext uri="{FF2B5EF4-FFF2-40B4-BE49-F238E27FC236}">
                <a16:creationId xmlns:a16="http://schemas.microsoft.com/office/drawing/2014/main" xmlns="" id="{E4079281-24A2-44AE-B703-793C4527A2E5}"/>
              </a:ext>
            </a:extLst>
          </p:cNvPr>
          <p:cNvSpPr txBox="1">
            <a:spLocks/>
          </p:cNvSpPr>
          <p:nvPr/>
        </p:nvSpPr>
        <p:spPr>
          <a:xfrm>
            <a:off x="403226" y="990600"/>
            <a:ext cx="4854574" cy="4978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>
                <a:solidFill>
                  <a:srgbClr val="0083C1"/>
                </a:solidFill>
              </a:rPr>
              <a:t>Решения Daikin и конкурентов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endParaRPr lang="ru" dirty="0">
              <a:solidFill>
                <a:srgbClr val="7F7F7F"/>
              </a:solidFill>
            </a:endParaRP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ru-RU">
                <a:solidFill>
                  <a:srgbClr val="7F7F7F"/>
                </a:solidFill>
              </a:rPr>
              <a:t>Гибкость выше!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ru-RU">
                <a:solidFill>
                  <a:srgbClr val="7F7F7F"/>
                </a:solidFill>
              </a:rPr>
              <a:t>Эффективность выше!</a:t>
            </a:r>
          </a:p>
        </p:txBody>
      </p:sp>
      <p:sp>
        <p:nvSpPr>
          <p:cNvPr id="24" name="Content Placeholder 4">
            <a:extLst>
              <a:ext uri="{FF2B5EF4-FFF2-40B4-BE49-F238E27FC236}">
                <a16:creationId xmlns:a16="http://schemas.microsoft.com/office/drawing/2014/main" xmlns="" id="{9C6A59E1-6CF0-4A32-BFCF-B8C3D38EB53A}"/>
              </a:ext>
            </a:extLst>
          </p:cNvPr>
          <p:cNvSpPr txBox="1">
            <a:spLocks/>
          </p:cNvSpPr>
          <p:nvPr/>
        </p:nvSpPr>
        <p:spPr>
          <a:xfrm>
            <a:off x="7475682" y="4727441"/>
            <a:ext cx="1515921" cy="457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>
                <a:solidFill>
                  <a:srgbClr val="0083C1"/>
                </a:solidFill>
              </a:rPr>
              <a:t>Daikin - Light</a:t>
            </a:r>
            <a:endParaRPr lang="ru" sz="1600" dirty="0">
              <a:solidFill>
                <a:srgbClr val="7F7F7F"/>
              </a:solidFill>
            </a:endParaRPr>
          </a:p>
          <a:p>
            <a:pPr>
              <a:spcBef>
                <a:spcPts val="0"/>
              </a:spcBef>
            </a:pPr>
            <a:endParaRPr lang="ru" sz="1600" dirty="0">
              <a:solidFill>
                <a:srgbClr val="7F7F7F"/>
              </a:solidFill>
            </a:endParaRPr>
          </a:p>
        </p:txBody>
      </p:sp>
      <p:sp>
        <p:nvSpPr>
          <p:cNvPr id="25" name="Content Placeholder 4">
            <a:extLst>
              <a:ext uri="{FF2B5EF4-FFF2-40B4-BE49-F238E27FC236}">
                <a16:creationId xmlns:a16="http://schemas.microsoft.com/office/drawing/2014/main" xmlns="" id="{4CD76970-B868-451C-9D47-FACBDF3E6532}"/>
              </a:ext>
            </a:extLst>
          </p:cNvPr>
          <p:cNvSpPr txBox="1">
            <a:spLocks/>
          </p:cNvSpPr>
          <p:nvPr/>
        </p:nvSpPr>
        <p:spPr>
          <a:xfrm>
            <a:off x="7545058" y="3073772"/>
            <a:ext cx="1329426" cy="457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>
                <a:solidFill>
                  <a:srgbClr val="0083C1"/>
                </a:solidFill>
              </a:rPr>
              <a:t>Daikin - Full</a:t>
            </a:r>
            <a:endParaRPr lang="ru" dirty="0">
              <a:solidFill>
                <a:srgbClr val="7F7F7F"/>
              </a:solidFill>
            </a:endParaRPr>
          </a:p>
          <a:p>
            <a:pPr>
              <a:spcBef>
                <a:spcPts val="0"/>
              </a:spcBef>
            </a:pPr>
            <a:endParaRPr lang="ru" dirty="0">
              <a:solidFill>
                <a:srgbClr val="7F7F7F"/>
              </a:solidFill>
            </a:endParaRPr>
          </a:p>
        </p:txBody>
      </p:sp>
      <p:sp>
        <p:nvSpPr>
          <p:cNvPr id="26" name="Content Placeholder 4">
            <a:extLst>
              <a:ext uri="{FF2B5EF4-FFF2-40B4-BE49-F238E27FC236}">
                <a16:creationId xmlns:a16="http://schemas.microsoft.com/office/drawing/2014/main" xmlns="" id="{B6E0F1E7-98B1-4C57-8413-AB3CE4AB7C44}"/>
              </a:ext>
            </a:extLst>
          </p:cNvPr>
          <p:cNvSpPr txBox="1">
            <a:spLocks/>
          </p:cNvSpPr>
          <p:nvPr/>
        </p:nvSpPr>
        <p:spPr>
          <a:xfrm>
            <a:off x="7694364" y="4067801"/>
            <a:ext cx="1329426" cy="457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600">
                <a:solidFill>
                  <a:srgbClr val="E96E1F"/>
                </a:solidFill>
              </a:rPr>
              <a:t>Конкурент</a:t>
            </a:r>
            <a:endParaRPr lang="ru" sz="1400" dirty="0">
              <a:solidFill>
                <a:srgbClr val="E96E1F"/>
              </a:solidFill>
            </a:endParaRPr>
          </a:p>
          <a:p>
            <a:pPr>
              <a:spcBef>
                <a:spcPts val="0"/>
              </a:spcBef>
            </a:pPr>
            <a:endParaRPr lang="ru" sz="1400" dirty="0">
              <a:solidFill>
                <a:srgbClr val="E96E1F"/>
              </a:solidFill>
            </a:endParaRPr>
          </a:p>
        </p:txBody>
      </p:sp>
      <p:pic>
        <p:nvPicPr>
          <p:cNvPr id="13" name="Picture 5" descr="C:\Users\Valerie\Pictures\Daikin library\picto_unique_in_market.wmf">
            <a:extLst>
              <a:ext uri="{FF2B5EF4-FFF2-40B4-BE49-F238E27FC236}">
                <a16:creationId xmlns:a16="http://schemas.microsoft.com/office/drawing/2014/main" xmlns="" id="{0B2F7267-1019-422E-A2EC-2A4052B19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018125"/>
            <a:ext cx="766446" cy="99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ular Callout 54">
            <a:extLst>
              <a:ext uri="{FF2B5EF4-FFF2-40B4-BE49-F238E27FC236}">
                <a16:creationId xmlns:a16="http://schemas.microsoft.com/office/drawing/2014/main" xmlns="" id="{868AD0E9-0D47-447F-ACFF-20062F35BA54}"/>
              </a:ext>
            </a:extLst>
          </p:cNvPr>
          <p:cNvSpPr/>
          <p:nvPr/>
        </p:nvSpPr>
        <p:spPr>
          <a:xfrm>
            <a:off x="1367513" y="5323077"/>
            <a:ext cx="1717008" cy="1088657"/>
          </a:xfrm>
          <a:prstGeom prst="wedgeRectCallout">
            <a:avLst>
              <a:gd name="adj1" fmla="val 6635"/>
              <a:gd name="adj2" fmla="val -7421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dirty="0">
                <a:solidFill>
                  <a:srgbClr val="FFFFFF"/>
                </a:solidFill>
              </a:rPr>
              <a:t>Эффективность выше</a:t>
            </a:r>
            <a:endParaRPr lang="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0532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28602" y="193005"/>
            <a:ext cx="8664575" cy="594395"/>
          </a:xfrm>
        </p:spPr>
        <p:txBody>
          <a:bodyPr/>
          <a:lstStyle/>
          <a:p>
            <a:pPr algn="l" rtl="0"/>
            <a:r>
              <a:rPr lang="ru-RU" b="0" i="0" u="none" baseline="0"/>
              <a:t>daikin НОВЫЕ ОПЦИИ ДЛЯ СВОБОДНОГО ОХЛАЖДЕНИЯ</a:t>
            </a:r>
            <a:endParaRPr lang="ru" dirty="0">
              <a:solidFill>
                <a:srgbClr val="0070C0"/>
              </a:solidFill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403226" y="990601"/>
            <a:ext cx="4728538" cy="120399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dirty="0">
                <a:solidFill>
                  <a:srgbClr val="0083C1"/>
                </a:solidFill>
              </a:rPr>
              <a:t>Свободное охлаждение с водой </a:t>
            </a:r>
          </a:p>
          <a:p>
            <a:pPr>
              <a:spcBef>
                <a:spcPts val="0"/>
              </a:spcBef>
            </a:pPr>
            <a:r>
              <a:rPr lang="ru-RU" dirty="0">
                <a:solidFill>
                  <a:srgbClr val="7F7F7F"/>
                </a:solidFill>
              </a:rPr>
              <a:t>Дополнительные водяные теплообменники (с модульным расположением) позволяют рекуперировать до </a:t>
            </a:r>
            <a:r>
              <a:rPr lang="ru-RU" b="1" dirty="0">
                <a:solidFill>
                  <a:srgbClr val="0083C1"/>
                </a:solidFill>
              </a:rPr>
              <a:t>100%</a:t>
            </a:r>
            <a:r>
              <a:rPr lang="ru-RU" dirty="0">
                <a:solidFill>
                  <a:srgbClr val="7F7F7F"/>
                </a:solidFill>
              </a:rPr>
              <a:t> номинальной мощности агрегата.</a:t>
            </a:r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525" y="33004"/>
            <a:ext cx="836402" cy="1110743"/>
          </a:xfrm>
          <a:prstGeom prst="rect">
            <a:avLst/>
          </a:prstGeom>
        </p:spPr>
      </p:pic>
      <p:pic>
        <p:nvPicPr>
          <p:cNvPr id="12" name="Immagine 11" descr="Immagine che contiene interni&#10;&#10;Descrizione generata con affidabilità molto elevata">
            <a:extLst>
              <a:ext uri="{FF2B5EF4-FFF2-40B4-BE49-F238E27FC236}">
                <a16:creationId xmlns:a16="http://schemas.microsoft.com/office/drawing/2014/main" xmlns="" id="{EBF17AFC-E862-4997-9E58-E8AE1F1838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3" y="2514600"/>
            <a:ext cx="1471627" cy="4470400"/>
          </a:xfrm>
          <a:prstGeom prst="rect">
            <a:avLst/>
          </a:prstGeom>
        </p:spPr>
      </p:pic>
      <p:grpSp>
        <p:nvGrpSpPr>
          <p:cNvPr id="17" name="Gruppo 16">
            <a:extLst>
              <a:ext uri="{FF2B5EF4-FFF2-40B4-BE49-F238E27FC236}">
                <a16:creationId xmlns:a16="http://schemas.microsoft.com/office/drawing/2014/main" xmlns="" id="{A7DBCAA4-7AD7-4DF8-92F9-4BA98FD54514}"/>
              </a:ext>
            </a:extLst>
          </p:cNvPr>
          <p:cNvGrpSpPr/>
          <p:nvPr/>
        </p:nvGrpSpPr>
        <p:grpSpPr>
          <a:xfrm>
            <a:off x="633431" y="2783805"/>
            <a:ext cx="990601" cy="3108995"/>
            <a:chOff x="2209800" y="1847850"/>
            <a:chExt cx="990601" cy="2331746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xmlns="" id="{ED387FFD-297F-466C-87A7-E8942F534B44}"/>
                </a:ext>
              </a:extLst>
            </p:cNvPr>
            <p:cNvCxnSpPr>
              <a:cxnSpLocks/>
            </p:cNvCxnSpPr>
            <p:nvPr/>
          </p:nvCxnSpPr>
          <p:spPr>
            <a:xfrm>
              <a:off x="2228491" y="1847850"/>
              <a:ext cx="971910" cy="38100"/>
            </a:xfrm>
            <a:prstGeom prst="line">
              <a:avLst/>
            </a:prstGeom>
            <a:ln w="4762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xmlns="" id="{0E06B528-9045-432D-9138-DF335E76B9C6}"/>
                </a:ext>
              </a:extLst>
            </p:cNvPr>
            <p:cNvCxnSpPr>
              <a:cxnSpLocks/>
            </p:cNvCxnSpPr>
            <p:nvPr/>
          </p:nvCxnSpPr>
          <p:spPr>
            <a:xfrm>
              <a:off x="2286000" y="3790950"/>
              <a:ext cx="914401" cy="344844"/>
            </a:xfrm>
            <a:prstGeom prst="line">
              <a:avLst/>
            </a:prstGeom>
            <a:ln w="4762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xmlns="" id="{6EBAD11A-F944-4762-B6AF-845EE7CD4DA2}"/>
                </a:ext>
              </a:extLst>
            </p:cNvPr>
            <p:cNvCxnSpPr>
              <a:cxnSpLocks/>
            </p:cNvCxnSpPr>
            <p:nvPr/>
          </p:nvCxnSpPr>
          <p:spPr>
            <a:xfrm>
              <a:off x="2209800" y="1847850"/>
              <a:ext cx="18691" cy="1943100"/>
            </a:xfrm>
            <a:prstGeom prst="line">
              <a:avLst/>
            </a:prstGeom>
            <a:ln w="4762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diritto 14">
              <a:extLst>
                <a:ext uri="{FF2B5EF4-FFF2-40B4-BE49-F238E27FC236}">
                  <a16:creationId xmlns:a16="http://schemas.microsoft.com/office/drawing/2014/main" xmlns="" id="{0B80ED7B-4D97-4132-B91F-5361DF6587A8}"/>
                </a:ext>
              </a:extLst>
            </p:cNvPr>
            <p:cNvCxnSpPr>
              <a:cxnSpLocks/>
            </p:cNvCxnSpPr>
            <p:nvPr/>
          </p:nvCxnSpPr>
          <p:spPr>
            <a:xfrm>
              <a:off x="3200401" y="1885950"/>
              <a:ext cx="0" cy="0"/>
            </a:xfrm>
            <a:prstGeom prst="line">
              <a:avLst/>
            </a:prstGeom>
            <a:ln w="4762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diritto 15">
              <a:extLst>
                <a:ext uri="{FF2B5EF4-FFF2-40B4-BE49-F238E27FC236}">
                  <a16:creationId xmlns:a16="http://schemas.microsoft.com/office/drawing/2014/main" xmlns="" id="{1E87B99F-AF8B-4812-83EA-3A54AAE0B2EF}"/>
                </a:ext>
              </a:extLst>
            </p:cNvPr>
            <p:cNvCxnSpPr>
              <a:cxnSpLocks/>
            </p:cNvCxnSpPr>
            <p:nvPr/>
          </p:nvCxnSpPr>
          <p:spPr>
            <a:xfrm>
              <a:off x="3181710" y="1892779"/>
              <a:ext cx="18691" cy="2286817"/>
            </a:xfrm>
            <a:prstGeom prst="line">
              <a:avLst/>
            </a:prstGeom>
            <a:ln w="4762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xmlns="" id="{A0D3D61B-6DC3-4405-BE90-75EAB2D0B104}"/>
              </a:ext>
            </a:extLst>
          </p:cNvPr>
          <p:cNvGrpSpPr/>
          <p:nvPr/>
        </p:nvGrpSpPr>
        <p:grpSpPr>
          <a:xfrm>
            <a:off x="1624035" y="2514600"/>
            <a:ext cx="3807167" cy="4470400"/>
            <a:chOff x="3200400" y="1645946"/>
            <a:chExt cx="3807167" cy="3352800"/>
          </a:xfrm>
        </p:grpSpPr>
        <p:pic>
          <p:nvPicPr>
            <p:cNvPr id="4" name="Immagine 3" descr="Immagine che contiene interni&#10;&#10;Descrizione generata con affidabilità molto elevata">
              <a:extLst>
                <a:ext uri="{FF2B5EF4-FFF2-40B4-BE49-F238E27FC236}">
                  <a16:creationId xmlns:a16="http://schemas.microsoft.com/office/drawing/2014/main" xmlns="" id="{245846C5-2EB3-42C8-826C-497A80BEDB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00400" y="1645946"/>
              <a:ext cx="3807167" cy="3352800"/>
            </a:xfrm>
            <a:prstGeom prst="rect">
              <a:avLst/>
            </a:prstGeom>
          </p:spPr>
        </p:pic>
        <p:sp>
          <p:nvSpPr>
            <p:cNvPr id="9" name="Triangolo rettangolo 8">
              <a:extLst>
                <a:ext uri="{FF2B5EF4-FFF2-40B4-BE49-F238E27FC236}">
                  <a16:creationId xmlns:a16="http://schemas.microsoft.com/office/drawing/2014/main" xmlns="" id="{BE291007-6464-4C8F-B015-7C11811F0CC1}"/>
                </a:ext>
              </a:extLst>
            </p:cNvPr>
            <p:cNvSpPr/>
            <p:nvPr/>
          </p:nvSpPr>
          <p:spPr>
            <a:xfrm flipH="1">
              <a:off x="5396468" y="4142133"/>
              <a:ext cx="1611098" cy="833874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">
                <a:solidFill>
                  <a:srgbClr val="0083C1"/>
                </a:solidFill>
              </a:endParaRPr>
            </a:p>
          </p:txBody>
        </p:sp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xmlns="" id="{B162A21B-5BEB-4375-9026-31A496468AD9}"/>
              </a:ext>
            </a:extLst>
          </p:cNvPr>
          <p:cNvGrpSpPr/>
          <p:nvPr/>
        </p:nvGrpSpPr>
        <p:grpSpPr>
          <a:xfrm>
            <a:off x="-433370" y="4831012"/>
            <a:ext cx="4267199" cy="2153989"/>
            <a:chOff x="1143001" y="3383254"/>
            <a:chExt cx="4267199" cy="1615492"/>
          </a:xfrm>
        </p:grpSpPr>
        <p:sp>
          <p:nvSpPr>
            <p:cNvPr id="2" name="Triangolo rettangolo 1">
              <a:extLst>
                <a:ext uri="{FF2B5EF4-FFF2-40B4-BE49-F238E27FC236}">
                  <a16:creationId xmlns:a16="http://schemas.microsoft.com/office/drawing/2014/main" xmlns="" id="{3A75C66A-950D-4F42-8C9E-84E9A5CAA7CA}"/>
                </a:ext>
              </a:extLst>
            </p:cNvPr>
            <p:cNvSpPr/>
            <p:nvPr/>
          </p:nvSpPr>
          <p:spPr>
            <a:xfrm>
              <a:off x="2218426" y="3802354"/>
              <a:ext cx="3191774" cy="1196392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">
                <a:solidFill>
                  <a:srgbClr val="0083C1"/>
                </a:solidFill>
              </a:endParaRPr>
            </a:p>
          </p:txBody>
        </p:sp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xmlns="" id="{CE17CFA7-3595-4F0C-81EA-73DDB3EBBF71}"/>
                </a:ext>
              </a:extLst>
            </p:cNvPr>
            <p:cNvSpPr/>
            <p:nvPr/>
          </p:nvSpPr>
          <p:spPr>
            <a:xfrm>
              <a:off x="1143001" y="3383254"/>
              <a:ext cx="1075426" cy="16154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">
                <a:solidFill>
                  <a:srgbClr val="0083C1"/>
                </a:solidFill>
              </a:endParaRPr>
            </a:p>
          </p:txBody>
        </p:sp>
      </p:grpSp>
      <p:sp>
        <p:nvSpPr>
          <p:cNvPr id="19" name="Rectangular Callout 54">
            <a:extLst>
              <a:ext uri="{FF2B5EF4-FFF2-40B4-BE49-F238E27FC236}">
                <a16:creationId xmlns:a16="http://schemas.microsoft.com/office/drawing/2014/main" xmlns="" id="{AE59EBAB-61C9-4C44-9E51-2DA4FA6939F2}"/>
              </a:ext>
            </a:extLst>
          </p:cNvPr>
          <p:cNvSpPr/>
          <p:nvPr/>
        </p:nvSpPr>
        <p:spPr>
          <a:xfrm>
            <a:off x="1932023" y="4723653"/>
            <a:ext cx="1670949" cy="1110744"/>
          </a:xfrm>
          <a:prstGeom prst="wedgeRectCallout">
            <a:avLst>
              <a:gd name="adj1" fmla="val -70321"/>
              <a:gd name="adj2" fmla="val -4874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20000"/>
          </a:bodyPr>
          <a:lstStyle/>
          <a:p>
            <a:pPr algn="ctr"/>
            <a:r>
              <a:rPr lang="ru-RU">
                <a:solidFill>
                  <a:srgbClr val="FFFFFF"/>
                </a:solidFill>
              </a:rPr>
              <a:t>Отдельный водяной теплообменник для свободного охлаждения</a:t>
            </a:r>
            <a:endParaRPr lang="ru" dirty="0">
              <a:solidFill>
                <a:srgbClr val="FFFFFF"/>
              </a:solidFill>
            </a:endParaRP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xmlns="" id="{B0D8F337-76AA-423A-A754-BEB594E29E92}"/>
              </a:ext>
            </a:extLst>
          </p:cNvPr>
          <p:cNvSpPr txBox="1">
            <a:spLocks/>
          </p:cNvSpPr>
          <p:nvPr/>
        </p:nvSpPr>
        <p:spPr>
          <a:xfrm>
            <a:off x="5299983" y="1549400"/>
            <a:ext cx="3821535" cy="193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dirty="0">
                <a:solidFill>
                  <a:srgbClr val="0083C1"/>
                </a:solidFill>
              </a:rPr>
              <a:t>Преимущества</a:t>
            </a:r>
            <a:endParaRPr lang="ru" sz="2000" dirty="0">
              <a:solidFill>
                <a:srgbClr val="FFFFFF">
                  <a:lumMod val="50000"/>
                </a:srgbClr>
              </a:solidFill>
            </a:endParaRP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ru-RU" sz="1600" dirty="0">
                <a:solidFill>
                  <a:srgbClr val="7F7F7F"/>
                </a:solidFill>
              </a:rPr>
              <a:t>Не влияет на производительность </a:t>
            </a:r>
            <a:r>
              <a:rPr lang="ru-RU" sz="1600" dirty="0" err="1">
                <a:solidFill>
                  <a:srgbClr val="7F7F7F"/>
                </a:solidFill>
              </a:rPr>
              <a:t>чиллера</a:t>
            </a:r>
            <a:r>
              <a:rPr lang="ru-RU" sz="1600" dirty="0">
                <a:solidFill>
                  <a:srgbClr val="7F7F7F"/>
                </a:solidFill>
              </a:rPr>
              <a:t>.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ru-RU" sz="1600" dirty="0">
                <a:solidFill>
                  <a:srgbClr val="7F7F7F"/>
                </a:solidFill>
              </a:rPr>
              <a:t>Не приводит к более частому падению давления на стороне конденсации хладагента.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ru-RU" sz="1600" dirty="0" smtClean="0">
                <a:solidFill>
                  <a:srgbClr val="7F7F7F"/>
                </a:solidFill>
              </a:rPr>
              <a:t>Агрегатированное </a:t>
            </a:r>
            <a:r>
              <a:rPr lang="ru-RU" sz="1600" dirty="0">
                <a:solidFill>
                  <a:srgbClr val="7F7F7F"/>
                </a:solidFill>
              </a:rPr>
              <a:t>решение или автономный модуль.</a:t>
            </a:r>
            <a:endParaRPr lang="ru" sz="1400" dirty="0">
              <a:solidFill>
                <a:srgbClr val="7F7F7F"/>
              </a:solidFill>
            </a:endParaRPr>
          </a:p>
          <a:p>
            <a:pPr>
              <a:spcBef>
                <a:spcPts val="0"/>
              </a:spcBef>
            </a:pPr>
            <a:endParaRPr lang="ru" sz="1600" dirty="0">
              <a:solidFill>
                <a:srgbClr val="7F7F7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375400"/>
            <a:ext cx="381000" cy="501648"/>
          </a:xfrm>
        </p:spPr>
        <p:txBody>
          <a:bodyPr/>
          <a:lstStyle/>
          <a:p>
            <a:fld id="{76563B4B-4410-459F-97AD-D0AEEE9266CA}" type="slidenum">
              <a:rPr>
                <a:solidFill>
                  <a:srgbClr val="0083C1"/>
                </a:solidFill>
              </a:rPr>
              <a:pPr/>
              <a:t>44</a:t>
            </a:fld>
            <a:endParaRPr lang="ru" dirty="0">
              <a:solidFill>
                <a:srgbClr val="0083C1"/>
              </a:solidFill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xmlns="" id="{26B24F99-E08A-40A2-B835-715136DD28DC}"/>
              </a:ext>
            </a:extLst>
          </p:cNvPr>
          <p:cNvSpPr/>
          <p:nvPr/>
        </p:nvSpPr>
        <p:spPr>
          <a:xfrm rot="184310">
            <a:off x="1625061" y="2706072"/>
            <a:ext cx="470644" cy="68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">
              <a:solidFill>
                <a:srgbClr val="0083C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3296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1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>
                <a:solidFill>
                  <a:srgbClr val="0083C1"/>
                </a:solidFill>
              </a:rPr>
              <a:pPr/>
              <a:t>45</a:t>
            </a:fld>
            <a:endParaRPr lang="ru">
              <a:solidFill>
                <a:srgbClr val="0083C1"/>
              </a:solidFill>
            </a:endParaRPr>
          </a:p>
        </p:txBody>
      </p:sp>
      <p:sp>
        <p:nvSpPr>
          <p:cNvPr id="18" name="Rectangle 9"/>
          <p:cNvSpPr/>
          <p:nvPr/>
        </p:nvSpPr>
        <p:spPr>
          <a:xfrm>
            <a:off x="173972" y="1397006"/>
            <a:ext cx="8785546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4400">
                <a:solidFill>
                  <a:srgbClr val="FFFFFF"/>
                </a:solidFill>
              </a:rPr>
              <a:t>ПРОЕКТ ЗЕЛЕНОГО СТРОИТЕЛЬСТВА</a:t>
            </a:r>
          </a:p>
        </p:txBody>
      </p:sp>
      <p:sp>
        <p:nvSpPr>
          <p:cNvPr id="6" name="Rectangle 9"/>
          <p:cNvSpPr/>
          <p:nvPr/>
        </p:nvSpPr>
        <p:spPr>
          <a:xfrm>
            <a:off x="1340596" y="1600207"/>
            <a:ext cx="6757106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4400">
                <a:solidFill>
                  <a:srgbClr val="FFFFFF"/>
                </a:solidFill>
              </a:rPr>
              <a:t>ЭФФЕКТИВНОСТЬ ЧИЛЛЕРА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"/>
            <a:ext cx="9144000" cy="6901057"/>
          </a:xfrm>
          <a:prstGeom prst="rect">
            <a:avLst/>
          </a:prstGeom>
        </p:spPr>
      </p:pic>
      <p:sp>
        <p:nvSpPr>
          <p:cNvPr id="8" name="Rectangle 9"/>
          <p:cNvSpPr/>
          <p:nvPr/>
        </p:nvSpPr>
        <p:spPr>
          <a:xfrm>
            <a:off x="1718691" y="5156208"/>
            <a:ext cx="6000937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4400">
                <a:solidFill>
                  <a:srgbClr val="FFFFFF"/>
                </a:solidFill>
              </a:rPr>
              <a:t>ОБЛАСТИ ПРИМЕНЕНИЯ</a:t>
            </a:r>
          </a:p>
        </p:txBody>
      </p:sp>
    </p:spTree>
    <p:extLst>
      <p:ext uri="{BB962C8B-B14F-4D97-AF65-F5344CB8AC3E}">
        <p14:creationId xmlns:p14="http://schemas.microsoft.com/office/powerpoint/2010/main" val="39304212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>
                <a:solidFill>
                  <a:srgbClr val="0083C1"/>
                </a:solidFill>
              </a:rPr>
              <a:pPr/>
              <a:t>46</a:t>
            </a:fld>
            <a:endParaRPr lang="ru">
              <a:solidFill>
                <a:srgbClr val="0083C1"/>
              </a:solidFill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28602" y="193005"/>
            <a:ext cx="8664575" cy="594395"/>
          </a:xfrm>
        </p:spPr>
        <p:txBody>
          <a:bodyPr/>
          <a:lstStyle/>
          <a:p>
            <a:pPr algn="l" rtl="0"/>
            <a:r>
              <a:rPr lang="ru-RU" b="0" i="0" u="none" baseline="0"/>
              <a:t>ОБЛАСТИ ПРИМЕНЕНИЯ</a:t>
            </a:r>
            <a:endParaRPr lang="ru">
              <a:solidFill>
                <a:srgbClr val="0070C0"/>
              </a:solidFill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403226" y="990600"/>
            <a:ext cx="3711574" cy="4978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dirty="0">
                <a:solidFill>
                  <a:srgbClr val="0083C1"/>
                </a:solidFill>
              </a:rPr>
              <a:t>Методика: Метод издержек за срок службы (LCC)</a:t>
            </a:r>
          </a:p>
          <a:p>
            <a:pPr>
              <a:spcBef>
                <a:spcPts val="0"/>
              </a:spcBef>
            </a:pPr>
            <a:endParaRPr lang="ru" dirty="0">
              <a:solidFill>
                <a:srgbClr val="7F7F7F"/>
              </a:solidFill>
            </a:endParaRPr>
          </a:p>
          <a:p>
            <a:pPr>
              <a:spcBef>
                <a:spcPts val="0"/>
              </a:spcBef>
            </a:pPr>
            <a:r>
              <a:rPr lang="ru-RU" dirty="0">
                <a:solidFill>
                  <a:srgbClr val="7F7F7F"/>
                </a:solidFill>
              </a:rPr>
              <a:t>Метод издержек за срок службы — это инструмент для принятия экономических решений, используемый для оценки альтернатив и основанный на всех затратах, связанных с владением, эксплуатацией, обслуживанием и утилизацией проекта..</a:t>
            </a:r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525" y="33004"/>
            <a:ext cx="836402" cy="1110743"/>
          </a:xfrm>
          <a:prstGeom prst="rect">
            <a:avLst/>
          </a:prstGeom>
        </p:spPr>
      </p:pic>
      <p:pic>
        <p:nvPicPr>
          <p:cNvPr id="4" name="Elemento grafico 3" descr="Monete">
            <a:extLst>
              <a:ext uri="{FF2B5EF4-FFF2-40B4-BE49-F238E27FC236}">
                <a16:creationId xmlns:a16="http://schemas.microsoft.com/office/drawing/2014/main" xmlns="" id="{B4360DE7-3B65-496D-B739-C2846CBE3A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800600" y="1436915"/>
            <a:ext cx="914400" cy="1219200"/>
          </a:xfrm>
          <a:prstGeom prst="rect">
            <a:avLst/>
          </a:prstGeom>
        </p:spPr>
      </p:pic>
      <p:pic>
        <p:nvPicPr>
          <p:cNvPr id="8" name="Elemento grafico 7" descr="Indicatore di livello">
            <a:extLst>
              <a:ext uri="{FF2B5EF4-FFF2-40B4-BE49-F238E27FC236}">
                <a16:creationId xmlns:a16="http://schemas.microsoft.com/office/drawing/2014/main" xmlns="" id="{BA22FEDC-9B20-4D6D-B5F4-8ACE39C29D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615318" y="3018971"/>
            <a:ext cx="914400" cy="1219200"/>
          </a:xfrm>
          <a:prstGeom prst="rect">
            <a:avLst/>
          </a:prstGeom>
        </p:spPr>
      </p:pic>
      <p:pic>
        <p:nvPicPr>
          <p:cNvPr id="10" name="Elemento grafico 9" descr="Ingranaggi">
            <a:extLst>
              <a:ext uri="{FF2B5EF4-FFF2-40B4-BE49-F238E27FC236}">
                <a16:creationId xmlns:a16="http://schemas.microsoft.com/office/drawing/2014/main" xmlns="" id="{8EE5674D-733E-4D55-B300-1EEEFE5F74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453518" y="3018971"/>
            <a:ext cx="914400" cy="1219200"/>
          </a:xfrm>
          <a:prstGeom prst="rect">
            <a:avLst/>
          </a:prstGeom>
        </p:spPr>
      </p:pic>
      <p:pic>
        <p:nvPicPr>
          <p:cNvPr id="12" name="Elemento grafico 11" descr="Ripeti">
            <a:extLst>
              <a:ext uri="{FF2B5EF4-FFF2-40B4-BE49-F238E27FC236}">
                <a16:creationId xmlns:a16="http://schemas.microsoft.com/office/drawing/2014/main" xmlns="" id="{40C94897-7D08-4B69-9E1C-723E4A093F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800600" y="4749800"/>
            <a:ext cx="914400" cy="1219200"/>
          </a:xfrm>
          <a:prstGeom prst="rect">
            <a:avLst/>
          </a:prstGeom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xmlns="" id="{08BA4B48-B47B-437E-818B-6BF164A26DBD}"/>
              </a:ext>
            </a:extLst>
          </p:cNvPr>
          <p:cNvSpPr txBox="1">
            <a:spLocks/>
          </p:cNvSpPr>
          <p:nvPr/>
        </p:nvSpPr>
        <p:spPr>
          <a:xfrm>
            <a:off x="6400800" y="1835712"/>
            <a:ext cx="1600200" cy="42160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>
                <a:solidFill>
                  <a:srgbClr val="0083C1"/>
                </a:solidFill>
              </a:rPr>
              <a:t>Капитальные затраты</a:t>
            </a:r>
            <a:endParaRPr lang="ru">
              <a:solidFill>
                <a:srgbClr val="7F7F7F"/>
              </a:solidFill>
            </a:endParaRP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xmlns="" id="{D5572B65-865E-4176-9331-640745B82B66}"/>
              </a:ext>
            </a:extLst>
          </p:cNvPr>
          <p:cNvSpPr txBox="1">
            <a:spLocks/>
          </p:cNvSpPr>
          <p:nvPr/>
        </p:nvSpPr>
        <p:spPr>
          <a:xfrm>
            <a:off x="6400800" y="3417769"/>
            <a:ext cx="2057400" cy="46848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dirty="0">
                <a:solidFill>
                  <a:srgbClr val="0083C1"/>
                </a:solidFill>
              </a:rPr>
              <a:t>Эксплуатационные расходы</a:t>
            </a:r>
            <a:endParaRPr lang="ru" dirty="0">
              <a:solidFill>
                <a:srgbClr val="7F7F7F"/>
              </a:solidFill>
            </a:endParaRP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xmlns="" id="{6E9DE151-B883-497B-BE9B-FF82E812D8A3}"/>
              </a:ext>
            </a:extLst>
          </p:cNvPr>
          <p:cNvSpPr txBox="1">
            <a:spLocks/>
          </p:cNvSpPr>
          <p:nvPr/>
        </p:nvSpPr>
        <p:spPr>
          <a:xfrm>
            <a:off x="6400800" y="4999824"/>
            <a:ext cx="1600200" cy="42160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>
                <a:solidFill>
                  <a:srgbClr val="0083C1"/>
                </a:solidFill>
              </a:rPr>
              <a:t>Расходы на утилизацию</a:t>
            </a:r>
            <a:endParaRPr lang="ru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920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>
                <a:solidFill>
                  <a:srgbClr val="0083C1"/>
                </a:solidFill>
              </a:rPr>
              <a:pPr/>
              <a:t>47</a:t>
            </a:fld>
            <a:endParaRPr lang="ru" dirty="0">
              <a:solidFill>
                <a:srgbClr val="0083C1"/>
              </a:solidFill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28602" y="193005"/>
            <a:ext cx="8664575" cy="594395"/>
          </a:xfrm>
        </p:spPr>
        <p:txBody>
          <a:bodyPr/>
          <a:lstStyle/>
          <a:p>
            <a:pPr algn="l" rtl="0"/>
            <a:r>
              <a:rPr lang="ru-RU" b="0" i="0" u="none" baseline="0"/>
              <a:t>ОБЛАСТИ ПРИМЕНЕНИЯ</a:t>
            </a:r>
            <a:endParaRPr lang="ru" dirty="0">
              <a:solidFill>
                <a:srgbClr val="0070C0"/>
              </a:solidFill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250825" y="787400"/>
            <a:ext cx="4854574" cy="4978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dirty="0">
                <a:solidFill>
                  <a:srgbClr val="0083C1"/>
                </a:solidFill>
              </a:rPr>
              <a:t>Пример из практики: </a:t>
            </a:r>
            <a:r>
              <a:rPr lang="ru-RU" dirty="0">
                <a:solidFill>
                  <a:srgbClr val="7F7F7F"/>
                </a:solidFill>
              </a:rPr>
              <a:t>использование в дата-центрах</a:t>
            </a:r>
          </a:p>
          <a:p>
            <a:pPr>
              <a:spcBef>
                <a:spcPts val="0"/>
              </a:spcBef>
            </a:pPr>
            <a:endParaRPr lang="ru" dirty="0">
              <a:solidFill>
                <a:srgbClr val="7F7F7F"/>
              </a:solidFill>
            </a:endParaRPr>
          </a:p>
          <a:p>
            <a:pPr>
              <a:spcBef>
                <a:spcPts val="0"/>
              </a:spcBef>
            </a:pPr>
            <a:r>
              <a:rPr lang="ru-RU" dirty="0">
                <a:solidFill>
                  <a:srgbClr val="7F7F7F"/>
                </a:solidFill>
              </a:rPr>
              <a:t>Выбранная модель:  </a:t>
            </a:r>
            <a:r>
              <a:rPr lang="ru-RU" dirty="0">
                <a:solidFill>
                  <a:srgbClr val="0083C3"/>
                </a:solidFill>
              </a:rPr>
              <a:t>Чиллер </a:t>
            </a:r>
            <a:r>
              <a:rPr lang="ru-RU" dirty="0" err="1">
                <a:solidFill>
                  <a:srgbClr val="0083C3"/>
                </a:solidFill>
              </a:rPr>
              <a:t>Daikin</a:t>
            </a:r>
            <a:r>
              <a:rPr lang="ru-RU" dirty="0">
                <a:solidFill>
                  <a:srgbClr val="0083C3"/>
                </a:solidFill>
              </a:rPr>
              <a:t> 500 кВт R-32 </a:t>
            </a:r>
          </a:p>
          <a:p>
            <a:pPr>
              <a:spcBef>
                <a:spcPts val="0"/>
              </a:spcBef>
            </a:pPr>
            <a:endParaRPr lang="ru" dirty="0">
              <a:solidFill>
                <a:srgbClr val="7F7F7F"/>
              </a:solidFill>
            </a:endParaRPr>
          </a:p>
          <a:p>
            <a:pPr>
              <a:spcBef>
                <a:spcPts val="0"/>
              </a:spcBef>
            </a:pPr>
            <a:r>
              <a:rPr lang="ru-RU" dirty="0">
                <a:solidFill>
                  <a:srgbClr val="0083C1"/>
                </a:solidFill>
              </a:rPr>
              <a:t>Предусмотрено четыре опции: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ru-RU" dirty="0">
                <a:solidFill>
                  <a:srgbClr val="7F7F7F"/>
                </a:solidFill>
              </a:rPr>
              <a:t>Стандартная модель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ru-RU" dirty="0">
                <a:solidFill>
                  <a:srgbClr val="7F7F7F"/>
                </a:solidFill>
              </a:rPr>
              <a:t>Свободное охлаждение </a:t>
            </a:r>
            <a:r>
              <a:rPr lang="ru-RU" dirty="0" err="1">
                <a:solidFill>
                  <a:srgbClr val="7F7F7F"/>
                </a:solidFill>
              </a:rPr>
              <a:t>Light</a:t>
            </a:r>
            <a:r>
              <a:rPr lang="ru-RU" dirty="0">
                <a:solidFill>
                  <a:srgbClr val="7F7F7F"/>
                </a:solidFill>
              </a:rPr>
              <a:t> (25%)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ru-RU" dirty="0">
                <a:solidFill>
                  <a:srgbClr val="7F7F7F"/>
                </a:solidFill>
              </a:rPr>
              <a:t>Свободное охлаждение </a:t>
            </a:r>
            <a:r>
              <a:rPr lang="ru-RU" dirty="0" err="1">
                <a:solidFill>
                  <a:srgbClr val="7F7F7F"/>
                </a:solidFill>
              </a:rPr>
              <a:t>Full</a:t>
            </a:r>
            <a:r>
              <a:rPr lang="ru-RU" dirty="0">
                <a:solidFill>
                  <a:srgbClr val="7F7F7F"/>
                </a:solidFill>
              </a:rPr>
              <a:t> (75%)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ru-RU" dirty="0">
                <a:solidFill>
                  <a:srgbClr val="7F7F7F"/>
                </a:solidFill>
              </a:rPr>
              <a:t>Свободное охлаждение с водой (100%)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" dirty="0">
              <a:solidFill>
                <a:srgbClr val="7F7F7F"/>
              </a:solidFill>
            </a:endParaRPr>
          </a:p>
          <a:p>
            <a:pPr>
              <a:spcBef>
                <a:spcPts val="0"/>
              </a:spcBef>
            </a:pPr>
            <a:r>
              <a:rPr lang="ru-RU" dirty="0">
                <a:solidFill>
                  <a:srgbClr val="0083C1"/>
                </a:solidFill>
              </a:rPr>
              <a:t>Три варианта климатических условий:</a:t>
            </a:r>
          </a:p>
          <a:p>
            <a:pPr marL="342900" indent="-342900">
              <a:spcBef>
                <a:spcPts val="0"/>
              </a:spcBef>
              <a:buFont typeface="+mj-lt"/>
              <a:buAutoNum type="alphaUcPeriod"/>
            </a:pPr>
            <a:r>
              <a:rPr lang="ru-RU" dirty="0">
                <a:solidFill>
                  <a:srgbClr val="7F7F7F"/>
                </a:solidFill>
              </a:rPr>
              <a:t>Страсбург «средний»</a:t>
            </a:r>
          </a:p>
          <a:p>
            <a:pPr marL="342900" indent="-342900">
              <a:spcBef>
                <a:spcPts val="0"/>
              </a:spcBef>
              <a:buFont typeface="+mj-lt"/>
              <a:buAutoNum type="alphaUcPeriod"/>
            </a:pPr>
            <a:r>
              <a:rPr lang="ru-RU" dirty="0">
                <a:solidFill>
                  <a:srgbClr val="7F7F7F"/>
                </a:solidFill>
              </a:rPr>
              <a:t>Афины </a:t>
            </a:r>
            <a:r>
              <a:rPr lang="ru-RU" dirty="0" smtClean="0">
                <a:solidFill>
                  <a:srgbClr val="7F7F7F"/>
                </a:solidFill>
              </a:rPr>
              <a:t>«жаркий»</a:t>
            </a:r>
            <a:endParaRPr lang="ru-RU" dirty="0">
              <a:solidFill>
                <a:srgbClr val="7F7F7F"/>
              </a:solidFill>
            </a:endParaRPr>
          </a:p>
          <a:p>
            <a:pPr marL="342900" indent="-342900">
              <a:spcBef>
                <a:spcPts val="0"/>
              </a:spcBef>
              <a:buFont typeface="+mj-lt"/>
              <a:buAutoNum type="alphaUcPeriod"/>
            </a:pPr>
            <a:r>
              <a:rPr lang="ru-RU" dirty="0">
                <a:solidFill>
                  <a:srgbClr val="7F7F7F"/>
                </a:solidFill>
              </a:rPr>
              <a:t>Хельсинки «</a:t>
            </a:r>
            <a:r>
              <a:rPr lang="ru-RU" dirty="0" smtClean="0">
                <a:solidFill>
                  <a:srgbClr val="7F7F7F"/>
                </a:solidFill>
              </a:rPr>
              <a:t>холодный» </a:t>
            </a:r>
            <a:endParaRPr lang="ru-RU" dirty="0">
              <a:solidFill>
                <a:srgbClr val="7F7F7F"/>
              </a:solidFill>
            </a:endParaRPr>
          </a:p>
          <a:p>
            <a:pPr>
              <a:spcBef>
                <a:spcPts val="0"/>
              </a:spcBef>
            </a:pPr>
            <a:endParaRPr lang="ru" dirty="0">
              <a:solidFill>
                <a:srgbClr val="7F7F7F"/>
              </a:solidFill>
            </a:endParaRPr>
          </a:p>
          <a:p>
            <a:pPr>
              <a:spcBef>
                <a:spcPts val="0"/>
              </a:spcBef>
            </a:pPr>
            <a:endParaRPr lang="ru" dirty="0">
              <a:solidFill>
                <a:srgbClr val="7F7F7F"/>
              </a:solidFill>
            </a:endParaRPr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525" y="33004"/>
            <a:ext cx="836402" cy="1110743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9CCBEDB7-E510-4620-AC7C-AAB6D55E4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284" y="2670325"/>
            <a:ext cx="3828404" cy="340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609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>
                <a:solidFill>
                  <a:srgbClr val="0083C1"/>
                </a:solidFill>
              </a:rPr>
              <a:pPr/>
              <a:t>48</a:t>
            </a:fld>
            <a:endParaRPr lang="ru">
              <a:solidFill>
                <a:srgbClr val="0083C1"/>
              </a:solidFill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28602" y="193005"/>
            <a:ext cx="8664575" cy="594395"/>
          </a:xfrm>
        </p:spPr>
        <p:txBody>
          <a:bodyPr/>
          <a:lstStyle/>
          <a:p>
            <a:pPr algn="l" rtl="0"/>
            <a:r>
              <a:rPr lang="ru-RU" b="0" i="0" u="none" baseline="0"/>
              <a:t>ОБЛАСТИ ПРИМЕНЕНИЯ</a:t>
            </a:r>
            <a:endParaRPr lang="ru">
              <a:solidFill>
                <a:srgbClr val="0070C0"/>
              </a:solidFill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403226" y="990600"/>
            <a:ext cx="4854574" cy="4978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600" dirty="0">
                <a:solidFill>
                  <a:srgbClr val="0083C1"/>
                </a:solidFill>
              </a:rPr>
              <a:t>Пример из практики: </a:t>
            </a:r>
            <a:r>
              <a:rPr lang="ru-RU" sz="1600" dirty="0">
                <a:solidFill>
                  <a:srgbClr val="7F7F7F"/>
                </a:solidFill>
              </a:rPr>
              <a:t>использование в дата-центрах</a:t>
            </a:r>
          </a:p>
          <a:p>
            <a:pPr>
              <a:spcBef>
                <a:spcPts val="0"/>
              </a:spcBef>
            </a:pPr>
            <a:endParaRPr lang="ru" sz="1600" dirty="0">
              <a:solidFill>
                <a:srgbClr val="7F7F7F"/>
              </a:solidFill>
            </a:endParaRPr>
          </a:p>
          <a:p>
            <a:pPr>
              <a:spcBef>
                <a:spcPts val="0"/>
              </a:spcBef>
            </a:pPr>
            <a:endParaRPr lang="ru" sz="1600" dirty="0">
              <a:solidFill>
                <a:srgbClr val="7F7F7F"/>
              </a:solidFill>
            </a:endParaRPr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525" y="33004"/>
            <a:ext cx="836402" cy="1110743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xmlns="" id="{7E032ED6-9D71-40B8-AFBC-8045C7531C6D}"/>
              </a:ext>
            </a:extLst>
          </p:cNvPr>
          <p:cNvSpPr txBox="1">
            <a:spLocks/>
          </p:cNvSpPr>
          <p:nvPr/>
        </p:nvSpPr>
        <p:spPr>
          <a:xfrm>
            <a:off x="403227" y="1600200"/>
            <a:ext cx="3743927" cy="55133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rgbClr val="0083C1"/>
                </a:solidFill>
              </a:rPr>
              <a:t>Охлаждение дата-центра в «средних» климатических зонах: Страсбург: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" sz="1400" dirty="0">
              <a:solidFill>
                <a:srgbClr val="FFFFFF">
                  <a:lumMod val="50000"/>
                </a:srgb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83C1"/>
                </a:solidFill>
              </a:rPr>
              <a:t>Опция </a:t>
            </a:r>
            <a:r>
              <a:rPr lang="ru-RU" sz="1400" dirty="0" err="1">
                <a:solidFill>
                  <a:srgbClr val="0083C1"/>
                </a:solidFill>
              </a:rPr>
              <a:t>Daikin</a:t>
            </a:r>
            <a:r>
              <a:rPr lang="ru-RU" sz="1400" dirty="0">
                <a:solidFill>
                  <a:srgbClr val="0083C1"/>
                </a:solidFill>
              </a:rPr>
              <a:t> свободного охлаждения с водой может покрыть потребность в энергии для охлаждения на 62%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" sz="1400" dirty="0">
              <a:solidFill>
                <a:srgbClr val="FFFFFF">
                  <a:lumMod val="50000"/>
                </a:srgb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83C1"/>
                </a:solidFill>
              </a:rPr>
              <a:t>Опция </a:t>
            </a:r>
            <a:r>
              <a:rPr lang="ru-RU" sz="1400" dirty="0" err="1">
                <a:solidFill>
                  <a:srgbClr val="0083C1"/>
                </a:solidFill>
              </a:rPr>
              <a:t>Daikin</a:t>
            </a:r>
            <a:r>
              <a:rPr lang="ru-RU" sz="1400" dirty="0">
                <a:solidFill>
                  <a:srgbClr val="0083C1"/>
                </a:solidFill>
              </a:rPr>
              <a:t> свободного охлаждения </a:t>
            </a:r>
            <a:r>
              <a:rPr lang="ru-RU" sz="1400" dirty="0" err="1">
                <a:solidFill>
                  <a:srgbClr val="0083C1"/>
                </a:solidFill>
              </a:rPr>
              <a:t>Full</a:t>
            </a:r>
            <a:r>
              <a:rPr lang="ru-RU" sz="1400" dirty="0">
                <a:solidFill>
                  <a:srgbClr val="0083C1"/>
                </a:solidFill>
              </a:rPr>
              <a:t> может покрыть потребность в энергии для охлаждения на 39%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" sz="1400" dirty="0">
              <a:solidFill>
                <a:srgbClr val="FFFFFF">
                  <a:lumMod val="50000"/>
                </a:srgb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83C1"/>
                </a:solidFill>
              </a:rPr>
              <a:t>Опция </a:t>
            </a:r>
            <a:r>
              <a:rPr lang="ru-RU" sz="1400" dirty="0" err="1">
                <a:solidFill>
                  <a:srgbClr val="0083C1"/>
                </a:solidFill>
              </a:rPr>
              <a:t>Daikin</a:t>
            </a:r>
            <a:r>
              <a:rPr lang="ru-RU" sz="1400" dirty="0">
                <a:solidFill>
                  <a:srgbClr val="0083C1"/>
                </a:solidFill>
              </a:rPr>
              <a:t> свободного охлаждения </a:t>
            </a:r>
            <a:r>
              <a:rPr lang="ru-RU" sz="1400" dirty="0" err="1">
                <a:solidFill>
                  <a:srgbClr val="0083C1"/>
                </a:solidFill>
              </a:rPr>
              <a:t>Light</a:t>
            </a:r>
            <a:r>
              <a:rPr lang="ru-RU" sz="1400" dirty="0">
                <a:solidFill>
                  <a:srgbClr val="0083C1"/>
                </a:solidFill>
              </a:rPr>
              <a:t> может покрыть потребность в энергии для охлаждения на 7%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xmlns="" id="{D1397536-DF13-4499-8249-5A0AE48390DE}"/>
              </a:ext>
            </a:extLst>
          </p:cNvPr>
          <p:cNvGrpSpPr/>
          <p:nvPr/>
        </p:nvGrpSpPr>
        <p:grpSpPr>
          <a:xfrm>
            <a:off x="4572003" y="1346944"/>
            <a:ext cx="4429727" cy="3954053"/>
            <a:chOff x="4147153" y="841623"/>
            <a:chExt cx="4854574" cy="3134125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xmlns="" id="{E61439F7-CD3E-44F7-A311-9AF57EE29F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20409"/>
            <a:stretch/>
          </p:blipFill>
          <p:spPr>
            <a:xfrm>
              <a:off x="4147153" y="841623"/>
              <a:ext cx="4854574" cy="3101728"/>
            </a:xfrm>
            <a:prstGeom prst="rect">
              <a:avLst/>
            </a:prstGeom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xmlns="" id="{56B45BB6-4720-4F19-97AA-05B4F27C65F8}"/>
                </a:ext>
              </a:extLst>
            </p:cNvPr>
            <p:cNvSpPr/>
            <p:nvPr/>
          </p:nvSpPr>
          <p:spPr>
            <a:xfrm>
              <a:off x="4572000" y="3790950"/>
              <a:ext cx="4114800" cy="1847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">
                <a:solidFill>
                  <a:srgbClr val="0083C1"/>
                </a:solidFill>
              </a:endParaRPr>
            </a:p>
          </p:txBody>
        </p: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A78E0A0B-1DA9-42C3-9FBD-1402973EBEFE}"/>
              </a:ext>
            </a:extLst>
          </p:cNvPr>
          <p:cNvSpPr txBox="1"/>
          <p:nvPr/>
        </p:nvSpPr>
        <p:spPr>
          <a:xfrm>
            <a:off x="4419600" y="4967444"/>
            <a:ext cx="358140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SzPct val="100000"/>
              <a:buFont typeface="Wingdings" panose="05000000000000000000" pitchFamily="2" charset="2"/>
              <a:buChar char="§"/>
            </a:pPr>
            <a:r>
              <a:rPr lang="ru-RU" sz="1400">
                <a:solidFill>
                  <a:srgbClr val="ED7D31"/>
                </a:solidFill>
              </a:rPr>
              <a:t>Свободное охлаждение Light</a:t>
            </a:r>
          </a:p>
          <a:p>
            <a:pPr marL="285750" indent="-285750">
              <a:buSzPct val="100000"/>
              <a:buFont typeface="Wingdings" panose="05000000000000000000" pitchFamily="2" charset="2"/>
              <a:buChar char="§"/>
            </a:pPr>
            <a:r>
              <a:rPr lang="ru-RU" sz="1400">
                <a:solidFill>
                  <a:srgbClr val="A5A5A5"/>
                </a:solidFill>
              </a:rPr>
              <a:t>Свободное охлаждение Full</a:t>
            </a:r>
          </a:p>
          <a:p>
            <a:pPr marL="285750" indent="-285750">
              <a:buSzPct val="100000"/>
              <a:buFont typeface="Wingdings" panose="05000000000000000000" pitchFamily="2" charset="2"/>
              <a:buChar char="§"/>
            </a:pPr>
            <a:r>
              <a:rPr lang="ru-RU" sz="1400">
                <a:solidFill>
                  <a:srgbClr val="FFC000"/>
                </a:solidFill>
              </a:rPr>
              <a:t>Свободное охлаждение водой</a:t>
            </a:r>
          </a:p>
          <a:p>
            <a:pPr marL="285750" indent="-285750">
              <a:buSzPct val="100000"/>
              <a:buFont typeface="Wingdings" panose="05000000000000000000" pitchFamily="2" charset="2"/>
              <a:buChar char="§"/>
            </a:pPr>
            <a:r>
              <a:rPr lang="ru-RU" sz="1400">
                <a:solidFill>
                  <a:srgbClr val="4472C4"/>
                </a:solidFill>
              </a:rPr>
              <a:t>Остаточная холодильная нагрузка (механическое охлаждение)</a:t>
            </a:r>
          </a:p>
        </p:txBody>
      </p:sp>
    </p:spTree>
    <p:extLst>
      <p:ext uri="{BB962C8B-B14F-4D97-AF65-F5344CB8AC3E}">
        <p14:creationId xmlns:p14="http://schemas.microsoft.com/office/powerpoint/2010/main" val="5502811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>
                <a:solidFill>
                  <a:srgbClr val="0083C1"/>
                </a:solidFill>
              </a:rPr>
              <a:pPr/>
              <a:t>49</a:t>
            </a:fld>
            <a:endParaRPr lang="ru">
              <a:solidFill>
                <a:srgbClr val="0083C1"/>
              </a:solidFill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28602" y="193005"/>
            <a:ext cx="8664575" cy="594395"/>
          </a:xfrm>
        </p:spPr>
        <p:txBody>
          <a:bodyPr/>
          <a:lstStyle/>
          <a:p>
            <a:pPr algn="l" rtl="0"/>
            <a:r>
              <a:rPr lang="ru-RU" b="0" i="0" u="none" baseline="0"/>
              <a:t>ОБЛАСТИ ПРИМЕНЕНИЯ</a:t>
            </a:r>
            <a:endParaRPr lang="ru">
              <a:solidFill>
                <a:srgbClr val="0070C0"/>
              </a:solidFill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282384" y="732356"/>
            <a:ext cx="6452952" cy="5115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dirty="0">
                <a:solidFill>
                  <a:srgbClr val="0083C1"/>
                </a:solidFill>
              </a:rPr>
              <a:t>Пример из практики: </a:t>
            </a:r>
            <a:r>
              <a:rPr lang="ru-RU" dirty="0">
                <a:solidFill>
                  <a:srgbClr val="7F7F7F"/>
                </a:solidFill>
              </a:rPr>
              <a:t>использование в дата-центрах</a:t>
            </a:r>
          </a:p>
          <a:p>
            <a:pPr>
              <a:spcBef>
                <a:spcPts val="0"/>
              </a:spcBef>
            </a:pPr>
            <a:endParaRPr lang="ru" dirty="0">
              <a:solidFill>
                <a:srgbClr val="7F7F7F"/>
              </a:solidFill>
            </a:endParaRPr>
          </a:p>
          <a:p>
            <a:pPr>
              <a:spcBef>
                <a:spcPts val="0"/>
              </a:spcBef>
            </a:pPr>
            <a:endParaRPr lang="ru" dirty="0">
              <a:solidFill>
                <a:srgbClr val="7F7F7F"/>
              </a:solidFill>
            </a:endParaRPr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525" y="33004"/>
            <a:ext cx="836402" cy="111074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1B4F2FE0-7F64-422D-B4F7-1534EC4FB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587" y="2886488"/>
            <a:ext cx="8300219" cy="3590512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F2AA7AB5-A9EE-4EC0-94BD-245EAA002AE5}"/>
              </a:ext>
            </a:extLst>
          </p:cNvPr>
          <p:cNvSpPr/>
          <p:nvPr/>
        </p:nvSpPr>
        <p:spPr>
          <a:xfrm>
            <a:off x="4164053" y="3887145"/>
            <a:ext cx="685800" cy="60960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">
              <a:solidFill>
                <a:srgbClr val="0083C1"/>
              </a:solidFill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9EAEB477-4DDE-4B89-BA89-5B5A46C3A49E}"/>
              </a:ext>
            </a:extLst>
          </p:cNvPr>
          <p:cNvSpPr/>
          <p:nvPr/>
        </p:nvSpPr>
        <p:spPr>
          <a:xfrm>
            <a:off x="4164053" y="4887803"/>
            <a:ext cx="685800" cy="60960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">
              <a:solidFill>
                <a:srgbClr val="0083C1"/>
              </a:solidFill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xmlns="" id="{248A178E-9E9A-4B33-B210-DE961E000025}"/>
              </a:ext>
            </a:extLst>
          </p:cNvPr>
          <p:cNvSpPr/>
          <p:nvPr/>
        </p:nvSpPr>
        <p:spPr>
          <a:xfrm>
            <a:off x="4164053" y="5867400"/>
            <a:ext cx="685800" cy="60960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">
              <a:solidFill>
                <a:srgbClr val="0083C1"/>
              </a:solidFill>
            </a:endParaRP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xmlns="" id="{6D7940BC-D7C8-47E8-A712-C901E3D69F50}"/>
              </a:ext>
            </a:extLst>
          </p:cNvPr>
          <p:cNvCxnSpPr/>
          <p:nvPr/>
        </p:nvCxnSpPr>
        <p:spPr>
          <a:xfrm flipV="1">
            <a:off x="4849862" y="4087431"/>
            <a:ext cx="1855747" cy="154076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xmlns="" id="{D4CA4E69-ECB0-4FE2-9202-3640FBEE492F}"/>
              </a:ext>
            </a:extLst>
          </p:cNvPr>
          <p:cNvCxnSpPr/>
          <p:nvPr/>
        </p:nvCxnSpPr>
        <p:spPr>
          <a:xfrm flipV="1">
            <a:off x="4849862" y="5076755"/>
            <a:ext cx="1855747" cy="154076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xmlns="" id="{7A6885C9-6A5B-4C7B-8781-DAC58AF7D9C7}"/>
              </a:ext>
            </a:extLst>
          </p:cNvPr>
          <p:cNvCxnSpPr/>
          <p:nvPr/>
        </p:nvCxnSpPr>
        <p:spPr>
          <a:xfrm flipV="1">
            <a:off x="4849861" y="6041695"/>
            <a:ext cx="1855747" cy="154076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e 15">
            <a:extLst>
              <a:ext uri="{FF2B5EF4-FFF2-40B4-BE49-F238E27FC236}">
                <a16:creationId xmlns:a16="http://schemas.microsoft.com/office/drawing/2014/main" xmlns="" id="{0BC04E4C-2480-45A4-BA8D-28B67B2034A4}"/>
              </a:ext>
            </a:extLst>
          </p:cNvPr>
          <p:cNvSpPr/>
          <p:nvPr/>
        </p:nvSpPr>
        <p:spPr>
          <a:xfrm>
            <a:off x="7010400" y="3733071"/>
            <a:ext cx="381000" cy="50843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">
              <a:solidFill>
                <a:srgbClr val="0083C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xmlns="" id="{704AD1DF-337D-4E59-9036-81E6A4322DD2}"/>
              </a:ext>
            </a:extLst>
          </p:cNvPr>
          <p:cNvSpPr txBox="1"/>
          <p:nvPr/>
        </p:nvSpPr>
        <p:spPr>
          <a:xfrm>
            <a:off x="6980664" y="3631474"/>
            <a:ext cx="533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>
                <a:solidFill>
                  <a:srgbClr val="FFFFFF"/>
                </a:solidFill>
              </a:rPr>
              <a:t>В среднем</a:t>
            </a:r>
            <a:r>
              <a:rPr lang="ru-RU" sz="1200">
                <a:solidFill>
                  <a:srgbClr val="FFFFFF"/>
                </a:solidFill>
              </a:rPr>
              <a:t> </a:t>
            </a:r>
            <a:r>
              <a:rPr lang="ru-RU" sz="1000">
                <a:solidFill>
                  <a:srgbClr val="FFFFFF"/>
                </a:solidFill>
              </a:rPr>
              <a:t>+11%</a:t>
            </a:r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xmlns="" id="{73F76A40-2944-47D5-867A-3A8255B3503F}"/>
              </a:ext>
            </a:extLst>
          </p:cNvPr>
          <p:cNvSpPr/>
          <p:nvPr/>
        </p:nvSpPr>
        <p:spPr>
          <a:xfrm>
            <a:off x="7014117" y="4718755"/>
            <a:ext cx="381000" cy="50843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">
              <a:solidFill>
                <a:srgbClr val="0083C1"/>
              </a:solidFill>
            </a:endParaRP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xmlns="" id="{DD3B2CB2-7BDB-4193-B388-E0CA22CF8A2F}"/>
              </a:ext>
            </a:extLst>
          </p:cNvPr>
          <p:cNvSpPr/>
          <p:nvPr/>
        </p:nvSpPr>
        <p:spPr>
          <a:xfrm>
            <a:off x="7010400" y="5787095"/>
            <a:ext cx="381000" cy="50843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">
              <a:solidFill>
                <a:srgbClr val="0083C1"/>
              </a:solidFill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xmlns="" id="{12F165C7-F328-4F88-B31A-FF3AFA769C82}"/>
              </a:ext>
            </a:extLst>
          </p:cNvPr>
          <p:cNvSpPr txBox="1"/>
          <p:nvPr/>
        </p:nvSpPr>
        <p:spPr>
          <a:xfrm>
            <a:off x="6980664" y="4642417"/>
            <a:ext cx="533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>
                <a:solidFill>
                  <a:srgbClr val="FFFFFF"/>
                </a:solidFill>
              </a:rPr>
              <a:t>В среднем</a:t>
            </a:r>
            <a:r>
              <a:rPr lang="ru-RU" sz="1200">
                <a:solidFill>
                  <a:srgbClr val="FFFFFF"/>
                </a:solidFill>
              </a:rPr>
              <a:t> </a:t>
            </a:r>
            <a:r>
              <a:rPr lang="ru-RU" sz="1000">
                <a:solidFill>
                  <a:srgbClr val="FFFFFF"/>
                </a:solidFill>
              </a:rPr>
              <a:t>+48%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xmlns="" id="{665A2734-695C-4A2A-A32B-C67D7635F778}"/>
              </a:ext>
            </a:extLst>
          </p:cNvPr>
          <p:cNvSpPr txBox="1"/>
          <p:nvPr/>
        </p:nvSpPr>
        <p:spPr>
          <a:xfrm>
            <a:off x="6971371" y="5710761"/>
            <a:ext cx="533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>
                <a:solidFill>
                  <a:srgbClr val="FFFFFF"/>
                </a:solidFill>
              </a:rPr>
              <a:t>В среднем</a:t>
            </a:r>
            <a:r>
              <a:rPr lang="ru-RU" sz="1200">
                <a:solidFill>
                  <a:srgbClr val="FFFFFF"/>
                </a:solidFill>
              </a:rPr>
              <a:t> </a:t>
            </a:r>
            <a:r>
              <a:rPr lang="ru-RU" sz="1000">
                <a:solidFill>
                  <a:srgbClr val="FFFFFF"/>
                </a:solidFill>
              </a:rPr>
              <a:t>+97%</a:t>
            </a: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xmlns="" id="{59D029EC-02B8-45F5-83F9-8DCBE91B1512}"/>
              </a:ext>
            </a:extLst>
          </p:cNvPr>
          <p:cNvSpPr txBox="1">
            <a:spLocks/>
          </p:cNvSpPr>
          <p:nvPr/>
        </p:nvSpPr>
        <p:spPr>
          <a:xfrm>
            <a:off x="304106" y="1344028"/>
            <a:ext cx="8207374" cy="8278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rgbClr val="7F7F7F"/>
                </a:solidFill>
              </a:rPr>
              <a:t>Опции </a:t>
            </a:r>
            <a:r>
              <a:rPr lang="ru-RU" sz="1600" dirty="0" err="1">
                <a:solidFill>
                  <a:srgbClr val="7F7F7F"/>
                </a:solidFill>
              </a:rPr>
              <a:t>Daikin</a:t>
            </a:r>
            <a:r>
              <a:rPr lang="ru-RU" sz="1600" dirty="0">
                <a:solidFill>
                  <a:srgbClr val="7F7F7F"/>
                </a:solidFill>
              </a:rPr>
              <a:t> для свободного охлаждения обеспечивают существенную экономию эксплуатационных расходов.</a:t>
            </a:r>
          </a:p>
          <a:p>
            <a:r>
              <a:rPr lang="ru-RU" sz="1600" dirty="0">
                <a:solidFill>
                  <a:srgbClr val="7F7F7F"/>
                </a:solidFill>
              </a:rPr>
              <a:t>В зависимости от климатических условий и выбранных опций сезонная эффективность улучшается в среднем на 11-97%.</a:t>
            </a:r>
          </a:p>
        </p:txBody>
      </p:sp>
    </p:spTree>
    <p:extLst>
      <p:ext uri="{BB962C8B-B14F-4D97-AF65-F5344CB8AC3E}">
        <p14:creationId xmlns:p14="http://schemas.microsoft.com/office/powerpoint/2010/main" val="3602053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>
                <a:solidFill>
                  <a:srgbClr val="0083C1"/>
                </a:solidFill>
              </a:rPr>
              <a:pPr/>
              <a:t>5</a:t>
            </a:fld>
            <a:endParaRPr lang="ru">
              <a:solidFill>
                <a:srgbClr val="0083C1"/>
              </a:solidFill>
            </a:endParaRPr>
          </a:p>
        </p:txBody>
      </p:sp>
      <p:sp>
        <p:nvSpPr>
          <p:cNvPr id="18" name="Rectangle 9"/>
          <p:cNvSpPr/>
          <p:nvPr/>
        </p:nvSpPr>
        <p:spPr>
          <a:xfrm>
            <a:off x="173972" y="1397006"/>
            <a:ext cx="8785546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4400">
                <a:solidFill>
                  <a:srgbClr val="FFFFFF"/>
                </a:solidFill>
              </a:rPr>
              <a:t>ПРОЕКТ ЗЕЛЕНОГО СТРОИТЕЛЬСТВА</a:t>
            </a:r>
          </a:p>
        </p:txBody>
      </p:sp>
      <p:sp>
        <p:nvSpPr>
          <p:cNvPr id="6" name="Rectangle 9"/>
          <p:cNvSpPr/>
          <p:nvPr/>
        </p:nvSpPr>
        <p:spPr>
          <a:xfrm>
            <a:off x="1340596" y="1600207"/>
            <a:ext cx="6757106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4400">
                <a:solidFill>
                  <a:srgbClr val="FFFFFF"/>
                </a:solidFill>
              </a:rPr>
              <a:t>ЭФФЕКТИВНОСТЬ ЧИЛЛЕРА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9"/>
            <a:ext cx="9144000" cy="6871252"/>
          </a:xfrm>
          <a:prstGeom prst="rect">
            <a:avLst/>
          </a:prstGeom>
        </p:spPr>
      </p:pic>
      <p:sp>
        <p:nvSpPr>
          <p:cNvPr id="7" name="Rectangle 9"/>
          <p:cNvSpPr/>
          <p:nvPr/>
        </p:nvSpPr>
        <p:spPr>
          <a:xfrm>
            <a:off x="914400" y="1728159"/>
            <a:ext cx="7864792" cy="2157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4400" b="1" dirty="0">
                <a:solidFill>
                  <a:srgbClr val="00A0E4"/>
                </a:solidFill>
              </a:rPr>
              <a:t>ОТВЕТ DAIKIN НА РЕГЛАМЕНТ «F-ГАЗЫ»</a:t>
            </a:r>
          </a:p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4400" dirty="0">
              <a:solidFill>
                <a:srgbClr val="00A0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2485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>
                <a:solidFill>
                  <a:srgbClr val="0083C1"/>
                </a:solidFill>
              </a:rPr>
              <a:pPr/>
              <a:t>50</a:t>
            </a:fld>
            <a:endParaRPr lang="ru">
              <a:solidFill>
                <a:srgbClr val="0083C1"/>
              </a:solidFill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28602" y="193005"/>
            <a:ext cx="8664575" cy="594395"/>
          </a:xfrm>
        </p:spPr>
        <p:txBody>
          <a:bodyPr/>
          <a:lstStyle/>
          <a:p>
            <a:pPr algn="l" rtl="0"/>
            <a:r>
              <a:rPr lang="ru-RU" b="0" i="0" u="none" baseline="0"/>
              <a:t>ОБЛАСТИ ПРИМЕНЕНИЯ</a:t>
            </a:r>
            <a:endParaRPr lang="ru">
              <a:solidFill>
                <a:srgbClr val="0070C0"/>
              </a:solidFill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403226" y="990600"/>
            <a:ext cx="4854574" cy="4978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600" dirty="0">
                <a:solidFill>
                  <a:srgbClr val="0083C1"/>
                </a:solidFill>
              </a:rPr>
              <a:t>Пример из практики: </a:t>
            </a:r>
            <a:r>
              <a:rPr lang="ru-RU" sz="1600" dirty="0">
                <a:solidFill>
                  <a:srgbClr val="7F7F7F"/>
                </a:solidFill>
              </a:rPr>
              <a:t>использование в дата-центрах</a:t>
            </a:r>
          </a:p>
          <a:p>
            <a:pPr>
              <a:spcBef>
                <a:spcPts val="0"/>
              </a:spcBef>
            </a:pPr>
            <a:endParaRPr lang="ru" sz="1600" dirty="0">
              <a:solidFill>
                <a:srgbClr val="7F7F7F"/>
              </a:solidFill>
            </a:endParaRPr>
          </a:p>
          <a:p>
            <a:pPr>
              <a:spcBef>
                <a:spcPts val="0"/>
              </a:spcBef>
            </a:pPr>
            <a:endParaRPr lang="ru" sz="1600" dirty="0">
              <a:solidFill>
                <a:srgbClr val="7F7F7F"/>
              </a:solidFill>
            </a:endParaRPr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525" y="33004"/>
            <a:ext cx="836402" cy="1110743"/>
          </a:xfrm>
          <a:prstGeom prst="rect">
            <a:avLst/>
          </a:prstGeom>
        </p:spPr>
      </p:pic>
      <p:sp>
        <p:nvSpPr>
          <p:cNvPr id="22" name="Content Placeholder 4">
            <a:extLst>
              <a:ext uri="{FF2B5EF4-FFF2-40B4-BE49-F238E27FC236}">
                <a16:creationId xmlns:a16="http://schemas.microsoft.com/office/drawing/2014/main" xmlns="" id="{59D029EC-02B8-45F5-83F9-8DCBE91B1512}"/>
              </a:ext>
            </a:extLst>
          </p:cNvPr>
          <p:cNvSpPr txBox="1">
            <a:spLocks/>
          </p:cNvSpPr>
          <p:nvPr/>
        </p:nvSpPr>
        <p:spPr>
          <a:xfrm>
            <a:off x="403226" y="1600200"/>
            <a:ext cx="4016374" cy="8278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rgbClr val="7F7F7F"/>
                </a:solidFill>
              </a:rPr>
              <a:t>Экономия электроэнергии обеспечивает крайне быструю окупаемость вложений по сравнению с обычными решениями без свободного охлаждения:</a:t>
            </a:r>
          </a:p>
          <a:p>
            <a:endParaRPr lang="ru" sz="1400" dirty="0">
              <a:solidFill>
                <a:srgbClr val="7F7F7F"/>
              </a:solidFill>
            </a:endParaRPr>
          </a:p>
          <a:p>
            <a:r>
              <a:rPr lang="ru-RU" sz="1400" dirty="0">
                <a:solidFill>
                  <a:srgbClr val="7F7F7F"/>
                </a:solidFill>
              </a:rPr>
              <a:t>окупаемость &lt; </a:t>
            </a:r>
            <a:r>
              <a:rPr lang="ru-RU" sz="1400" dirty="0">
                <a:solidFill>
                  <a:srgbClr val="0083C1"/>
                </a:solidFill>
              </a:rPr>
              <a:t>3 лет </a:t>
            </a:r>
            <a:r>
              <a:rPr lang="ru-RU" sz="1400" dirty="0">
                <a:solidFill>
                  <a:srgbClr val="7F7F7F"/>
                </a:solidFill>
              </a:rPr>
              <a:t>со свободным охлаждением </a:t>
            </a:r>
            <a:r>
              <a:rPr lang="ru-RU" sz="1400" dirty="0" err="1">
                <a:solidFill>
                  <a:srgbClr val="7F7F7F"/>
                </a:solidFill>
              </a:rPr>
              <a:t>Light</a:t>
            </a:r>
            <a:r>
              <a:rPr lang="ru-RU" sz="1400" dirty="0">
                <a:solidFill>
                  <a:srgbClr val="7F7F7F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" sz="1400" dirty="0">
              <a:solidFill>
                <a:srgbClr val="7F7F7F"/>
              </a:solidFill>
            </a:endParaRPr>
          </a:p>
          <a:p>
            <a:r>
              <a:rPr lang="ru-RU" sz="1400" dirty="0">
                <a:solidFill>
                  <a:srgbClr val="7F7F7F"/>
                </a:solidFill>
              </a:rPr>
              <a:t>окупаемость &lt; </a:t>
            </a:r>
            <a:r>
              <a:rPr lang="ru-RU" sz="1400" dirty="0">
                <a:solidFill>
                  <a:srgbClr val="0083C1"/>
                </a:solidFill>
              </a:rPr>
              <a:t>2 лет </a:t>
            </a:r>
            <a:r>
              <a:rPr lang="ru-RU" sz="1400" dirty="0">
                <a:solidFill>
                  <a:srgbClr val="7F7F7F"/>
                </a:solidFill>
              </a:rPr>
              <a:t>со свободным охлаждением с водой.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" sz="1400" dirty="0">
              <a:solidFill>
                <a:srgbClr val="7F7F7F"/>
              </a:solidFill>
            </a:endParaRPr>
          </a:p>
          <a:p>
            <a:r>
              <a:rPr lang="ru-RU" sz="1400" dirty="0">
                <a:solidFill>
                  <a:srgbClr val="7F7F7F"/>
                </a:solidFill>
              </a:rPr>
              <a:t>окупаемость &lt; </a:t>
            </a:r>
            <a:r>
              <a:rPr lang="ru-RU" sz="1400" dirty="0">
                <a:solidFill>
                  <a:srgbClr val="0083C1"/>
                </a:solidFill>
              </a:rPr>
              <a:t>1 </a:t>
            </a:r>
            <a:r>
              <a:rPr lang="ru-RU" sz="1400" dirty="0" err="1">
                <a:solidFill>
                  <a:srgbClr val="0083C1"/>
                </a:solidFill>
              </a:rPr>
              <a:t>года</a:t>
            </a:r>
            <a:r>
              <a:rPr lang="ru-RU" sz="1400" dirty="0" err="1">
                <a:solidFill>
                  <a:srgbClr val="7F7F7F"/>
                </a:solidFill>
              </a:rPr>
              <a:t>со</a:t>
            </a:r>
            <a:r>
              <a:rPr lang="ru-RU" sz="1400" dirty="0">
                <a:solidFill>
                  <a:srgbClr val="7F7F7F"/>
                </a:solidFill>
              </a:rPr>
              <a:t> свободным охлаждением </a:t>
            </a:r>
            <a:r>
              <a:rPr lang="ru-RU" sz="1400" dirty="0" err="1">
                <a:solidFill>
                  <a:srgbClr val="7F7F7F"/>
                </a:solidFill>
              </a:rPr>
              <a:t>Full</a:t>
            </a:r>
            <a:r>
              <a:rPr lang="ru-RU" sz="1400" dirty="0">
                <a:solidFill>
                  <a:srgbClr val="7F7F7F"/>
                </a:solidFill>
              </a:rPr>
              <a:t>.</a:t>
            </a:r>
          </a:p>
        </p:txBody>
      </p:sp>
      <p:graphicFrame>
        <p:nvGraphicFramePr>
          <p:cNvPr id="11" name="Chart 4">
            <a:extLst>
              <a:ext uri="{FF2B5EF4-FFF2-40B4-BE49-F238E27FC236}">
                <a16:creationId xmlns:a16="http://schemas.microsoft.com/office/drawing/2014/main" xmlns="" id="{00000000-0008-0000-06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0443608"/>
              </p:ext>
            </p:extLst>
          </p:nvPr>
        </p:nvGraphicFramePr>
        <p:xfrm>
          <a:off x="4289426" y="1397001"/>
          <a:ext cx="4702174" cy="497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xmlns="" id="{548DBEF4-888C-412A-A3C1-250E13B6D351}"/>
              </a:ext>
            </a:extLst>
          </p:cNvPr>
          <p:cNvCxnSpPr/>
          <p:nvPr/>
        </p:nvCxnSpPr>
        <p:spPr>
          <a:xfrm>
            <a:off x="4670426" y="4330148"/>
            <a:ext cx="411480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84FE340B-3270-4305-9891-B8BD3157A68D}"/>
              </a:ext>
            </a:extLst>
          </p:cNvPr>
          <p:cNvSpPr/>
          <p:nvPr/>
        </p:nvSpPr>
        <p:spPr>
          <a:xfrm>
            <a:off x="5334000" y="2006606"/>
            <a:ext cx="1905000" cy="3555969"/>
          </a:xfrm>
          <a:prstGeom prst="rect">
            <a:avLst/>
          </a:prstGeom>
          <a:solidFill>
            <a:schemeClr val="accent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">
              <a:solidFill>
                <a:srgbClr val="0083C1"/>
              </a:solidFill>
            </a:endParaRP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xmlns="" id="{B74EB516-323F-4643-BAD1-53E7CA5ACBE7}"/>
              </a:ext>
            </a:extLst>
          </p:cNvPr>
          <p:cNvSpPr txBox="1">
            <a:spLocks/>
          </p:cNvSpPr>
          <p:nvPr/>
        </p:nvSpPr>
        <p:spPr>
          <a:xfrm>
            <a:off x="5144303" y="4736551"/>
            <a:ext cx="2284411" cy="50392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>
                <a:solidFill>
                  <a:srgbClr val="7F7F7F"/>
                </a:solidFill>
              </a:rPr>
              <a:t>Окупаемость вложений</a:t>
            </a:r>
          </a:p>
        </p:txBody>
      </p:sp>
    </p:spTree>
    <p:extLst>
      <p:ext uri="{BB962C8B-B14F-4D97-AF65-F5344CB8AC3E}">
        <p14:creationId xmlns:p14="http://schemas.microsoft.com/office/powerpoint/2010/main" val="36517100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xmlns="" id="{13C9B8CB-2377-43FB-B6DD-8C5BC15A0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911" y="1265017"/>
            <a:ext cx="3502025" cy="55335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>
                <a:solidFill>
                  <a:srgbClr val="0083C1"/>
                </a:solidFill>
              </a:rPr>
              <a:pPr/>
              <a:t>51</a:t>
            </a:fld>
            <a:endParaRPr lang="ru">
              <a:solidFill>
                <a:srgbClr val="0083C1"/>
              </a:solidFill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28602" y="193005"/>
            <a:ext cx="8664575" cy="594395"/>
          </a:xfrm>
        </p:spPr>
        <p:txBody>
          <a:bodyPr/>
          <a:lstStyle/>
          <a:p>
            <a:pPr algn="l" rtl="0"/>
            <a:r>
              <a:rPr lang="ru-RU" b="0" i="0" u="none" baseline="0"/>
              <a:t>Обзор</a:t>
            </a:r>
            <a:endParaRPr lang="ru" dirty="0">
              <a:solidFill>
                <a:srgbClr val="0070C0"/>
              </a:solidFill>
            </a:endParaRPr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525" y="33004"/>
            <a:ext cx="836402" cy="1110743"/>
          </a:xfrm>
          <a:prstGeom prst="rect">
            <a:avLst/>
          </a:prstGeom>
        </p:spPr>
      </p:pic>
      <p:pic>
        <p:nvPicPr>
          <p:cNvPr id="8" name="Immagine 7" descr="C:\Users\giorgio.caviglia\AppData\Local\Microsoft\Windows\INetCache\Content.Word\Render 8 FAN EWAT R04.tif">
            <a:extLst>
              <a:ext uri="{FF2B5EF4-FFF2-40B4-BE49-F238E27FC236}">
                <a16:creationId xmlns:a16="http://schemas.microsoft.com/office/drawing/2014/main" xmlns="" id="{62B3A17B-A9C7-4C42-9BE6-42B63BB45158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55155" y="1681011"/>
            <a:ext cx="4211464" cy="38177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ular Callout 54">
            <a:extLst>
              <a:ext uri="{FF2B5EF4-FFF2-40B4-BE49-F238E27FC236}">
                <a16:creationId xmlns:a16="http://schemas.microsoft.com/office/drawing/2014/main" xmlns="" id="{4485CD4C-5038-488F-950E-0E80A2466771}"/>
              </a:ext>
            </a:extLst>
          </p:cNvPr>
          <p:cNvSpPr/>
          <p:nvPr/>
        </p:nvSpPr>
        <p:spPr>
          <a:xfrm>
            <a:off x="896809" y="2003672"/>
            <a:ext cx="1670949" cy="1110744"/>
          </a:xfrm>
          <a:prstGeom prst="wedgeRectCallout">
            <a:avLst>
              <a:gd name="adj1" fmla="val 40667"/>
              <a:gd name="adj2" fmla="val 853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1600" dirty="0">
                <a:solidFill>
                  <a:srgbClr val="FFFFFF"/>
                </a:solidFill>
              </a:rPr>
              <a:t>Экологичный хладагент R32  </a:t>
            </a:r>
            <a:endParaRPr lang="ru" sz="1600" dirty="0">
              <a:solidFill>
                <a:srgbClr val="FFFFFF"/>
              </a:solidFill>
            </a:endParaRPr>
          </a:p>
        </p:txBody>
      </p:sp>
      <p:pic>
        <p:nvPicPr>
          <p:cNvPr id="10" name="Picture 5" descr="C:\Users\Valerie\Pictures\Daikin library\picto_unique_in_market.wmf">
            <a:extLst>
              <a:ext uri="{FF2B5EF4-FFF2-40B4-BE49-F238E27FC236}">
                <a16:creationId xmlns:a16="http://schemas.microsoft.com/office/drawing/2014/main" xmlns="" id="{3346D431-EFCC-4E1D-B8A0-C5E8BD637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680" y="3622261"/>
            <a:ext cx="1219200" cy="157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ular Callout 54">
            <a:extLst>
              <a:ext uri="{FF2B5EF4-FFF2-40B4-BE49-F238E27FC236}">
                <a16:creationId xmlns:a16="http://schemas.microsoft.com/office/drawing/2014/main" xmlns="" id="{4598883E-6122-4CB0-B722-B23162A7AB85}"/>
              </a:ext>
            </a:extLst>
          </p:cNvPr>
          <p:cNvSpPr/>
          <p:nvPr/>
        </p:nvSpPr>
        <p:spPr>
          <a:xfrm>
            <a:off x="1797347" y="639005"/>
            <a:ext cx="1670949" cy="1110744"/>
          </a:xfrm>
          <a:prstGeom prst="wedgeRectCallout">
            <a:avLst>
              <a:gd name="adj1" fmla="val 29103"/>
              <a:gd name="adj2" fmla="val 7452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1600" dirty="0">
                <a:solidFill>
                  <a:srgbClr val="FFFFFF"/>
                </a:solidFill>
              </a:rPr>
              <a:t>Высокая сезонная эффективность</a:t>
            </a:r>
            <a:endParaRPr lang="ru" sz="1600" dirty="0">
              <a:solidFill>
                <a:srgbClr val="FFFFFF"/>
              </a:solidFill>
            </a:endParaRPr>
          </a:p>
        </p:txBody>
      </p:sp>
      <p:sp>
        <p:nvSpPr>
          <p:cNvPr id="12" name="Rectangular Callout 54">
            <a:extLst>
              <a:ext uri="{FF2B5EF4-FFF2-40B4-BE49-F238E27FC236}">
                <a16:creationId xmlns:a16="http://schemas.microsoft.com/office/drawing/2014/main" xmlns="" id="{E8F7A155-9AA8-468D-A137-28FABA3561BB}"/>
              </a:ext>
            </a:extLst>
          </p:cNvPr>
          <p:cNvSpPr/>
          <p:nvPr/>
        </p:nvSpPr>
        <p:spPr>
          <a:xfrm>
            <a:off x="6779898" y="1965015"/>
            <a:ext cx="1670949" cy="1110744"/>
          </a:xfrm>
          <a:prstGeom prst="wedgeRectCallout">
            <a:avLst>
              <a:gd name="adj1" fmla="val -62700"/>
              <a:gd name="adj2" fmla="val 3897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ru-RU" sz="1400" dirty="0">
                <a:solidFill>
                  <a:srgbClr val="FFFFFF"/>
                </a:solidFill>
              </a:rPr>
              <a:t>Полная адаптация оборудования к требованиям заказчика</a:t>
            </a:r>
            <a:endParaRPr lang="ru" sz="1400" dirty="0">
              <a:solidFill>
                <a:srgbClr val="FFFFFF"/>
              </a:solidFill>
            </a:endParaRPr>
          </a:p>
        </p:txBody>
      </p:sp>
      <p:sp>
        <p:nvSpPr>
          <p:cNvPr id="13" name="Rectangular Callout 54">
            <a:extLst>
              <a:ext uri="{FF2B5EF4-FFF2-40B4-BE49-F238E27FC236}">
                <a16:creationId xmlns:a16="http://schemas.microsoft.com/office/drawing/2014/main" xmlns="" id="{ECDB84E2-5976-480A-A84B-C6DF8220DDC6}"/>
              </a:ext>
            </a:extLst>
          </p:cNvPr>
          <p:cNvSpPr/>
          <p:nvPr/>
        </p:nvSpPr>
        <p:spPr>
          <a:xfrm>
            <a:off x="6759583" y="3897029"/>
            <a:ext cx="1670949" cy="1110744"/>
          </a:xfrm>
          <a:prstGeom prst="wedgeRectCallout">
            <a:avLst>
              <a:gd name="adj1" fmla="val -63308"/>
              <a:gd name="adj2" fmla="val -3298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1400" dirty="0">
                <a:solidFill>
                  <a:srgbClr val="FFFFFF"/>
                </a:solidFill>
              </a:rPr>
              <a:t>Решения для оптимизации системы</a:t>
            </a:r>
            <a:endParaRPr lang="ru" sz="1400" dirty="0">
              <a:solidFill>
                <a:srgbClr val="FFFFFF"/>
              </a:solidFill>
            </a:endParaRPr>
          </a:p>
        </p:txBody>
      </p:sp>
      <p:sp>
        <p:nvSpPr>
          <p:cNvPr id="14" name="Rectangular Callout 54">
            <a:extLst>
              <a:ext uri="{FF2B5EF4-FFF2-40B4-BE49-F238E27FC236}">
                <a16:creationId xmlns:a16="http://schemas.microsoft.com/office/drawing/2014/main" xmlns="" id="{2B997675-9C31-4B76-AF9C-5A64A23863A0}"/>
              </a:ext>
            </a:extLst>
          </p:cNvPr>
          <p:cNvSpPr/>
          <p:nvPr/>
        </p:nvSpPr>
        <p:spPr>
          <a:xfrm>
            <a:off x="5410209" y="5508531"/>
            <a:ext cx="1670949" cy="1110744"/>
          </a:xfrm>
          <a:prstGeom prst="wedgeRectCallout">
            <a:avLst>
              <a:gd name="adj1" fmla="val -31690"/>
              <a:gd name="adj2" fmla="val -6713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1400" dirty="0">
                <a:solidFill>
                  <a:srgbClr val="FFFFFF"/>
                </a:solidFill>
              </a:rPr>
              <a:t>Больше возможностей подключения</a:t>
            </a:r>
            <a:endParaRPr lang="ru" sz="1400" dirty="0">
              <a:solidFill>
                <a:srgbClr val="FFFFFF"/>
              </a:solidFill>
            </a:endParaRPr>
          </a:p>
        </p:txBody>
      </p:sp>
      <p:sp>
        <p:nvSpPr>
          <p:cNvPr id="15" name="Rectangular Callout 54">
            <a:extLst>
              <a:ext uri="{FF2B5EF4-FFF2-40B4-BE49-F238E27FC236}">
                <a16:creationId xmlns:a16="http://schemas.microsoft.com/office/drawing/2014/main" xmlns="" id="{D8B99C03-0D3E-4786-88AF-FC4A89E309D7}"/>
              </a:ext>
            </a:extLst>
          </p:cNvPr>
          <p:cNvSpPr/>
          <p:nvPr/>
        </p:nvSpPr>
        <p:spPr>
          <a:xfrm>
            <a:off x="1976570" y="5508531"/>
            <a:ext cx="1670949" cy="1110744"/>
          </a:xfrm>
          <a:prstGeom prst="wedgeRectCallout">
            <a:avLst>
              <a:gd name="adj1" fmla="val 30938"/>
              <a:gd name="adj2" fmla="val -6957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1400" dirty="0">
                <a:solidFill>
                  <a:srgbClr val="FFFFFF"/>
                </a:solidFill>
              </a:rPr>
              <a:t>Уникальные опции для свободного охлаждения</a:t>
            </a:r>
            <a:endParaRPr lang="ru" sz="1400" dirty="0">
              <a:solidFill>
                <a:srgbClr val="FFFFFF"/>
              </a:solidFill>
            </a:endParaRPr>
          </a:p>
        </p:txBody>
      </p:sp>
      <p:sp>
        <p:nvSpPr>
          <p:cNvPr id="16" name="Rectangular Callout 54">
            <a:extLst>
              <a:ext uri="{FF2B5EF4-FFF2-40B4-BE49-F238E27FC236}">
                <a16:creationId xmlns:a16="http://schemas.microsoft.com/office/drawing/2014/main" xmlns="" id="{5AAAEFA8-DB93-41EE-BAF4-D893010B40E5}"/>
              </a:ext>
            </a:extLst>
          </p:cNvPr>
          <p:cNvSpPr/>
          <p:nvPr/>
        </p:nvSpPr>
        <p:spPr>
          <a:xfrm>
            <a:off x="3926521" y="319887"/>
            <a:ext cx="1670949" cy="1110744"/>
          </a:xfrm>
          <a:prstGeom prst="wedgeRectCallout">
            <a:avLst>
              <a:gd name="adj1" fmla="val -4799"/>
              <a:gd name="adj2" fmla="val 8246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1400" dirty="0">
                <a:solidFill>
                  <a:srgbClr val="FFFFFF"/>
                </a:solidFill>
              </a:rPr>
              <a:t>Самые низкие эксплуатационные расходы</a:t>
            </a:r>
            <a:endParaRPr lang="ru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9497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1000"/>
                            </p:stCondLst>
                            <p:childTnLst>
                              <p:par>
                                <p:cTn id="47" presetID="26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xmlns="" id="{F15E4AC7-F195-4426-AAD3-CB193ADBA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">
              <a:solidFill>
                <a:srgbClr val="7F7F7F"/>
              </a:solidFill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xmlns="" id="{855BD03F-6D21-49C6-B0BD-A2D9B2A7B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>
                <a:solidFill>
                  <a:srgbClr val="0083C1"/>
                </a:solidFill>
              </a:rPr>
              <a:pPr/>
              <a:t>52</a:t>
            </a:fld>
            <a:endParaRPr lang="ru">
              <a:solidFill>
                <a:srgbClr val="0083C1"/>
              </a:solidFill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xmlns="" id="{5A6CA9D3-290F-4622-A2D2-E4AFE29987C2}"/>
              </a:ext>
            </a:extLst>
          </p:cNvPr>
          <p:cNvGrpSpPr/>
          <p:nvPr/>
        </p:nvGrpSpPr>
        <p:grpSpPr>
          <a:xfrm>
            <a:off x="0" y="0"/>
            <a:ext cx="7467600" cy="6877048"/>
            <a:chOff x="993775" y="762801"/>
            <a:chExt cx="7167645" cy="4950611"/>
          </a:xfrm>
        </p:grpSpPr>
        <p:pic>
          <p:nvPicPr>
            <p:cNvPr id="6" name="Picture 575">
              <a:extLst>
                <a:ext uri="{FF2B5EF4-FFF2-40B4-BE49-F238E27FC236}">
                  <a16:creationId xmlns:a16="http://schemas.microsoft.com/office/drawing/2014/main" xmlns="" id="{D9DD3E05-CD60-4C80-BED4-DC11B2ACE5F5}"/>
                </a:ext>
              </a:extLst>
            </p:cNvPr>
            <p:cNvPicPr/>
            <p:nvPr/>
          </p:nvPicPr>
          <p:blipFill rotWithShape="1">
            <a:blip r:embed="rId3"/>
            <a:srcRect l="-1" t="21210" r="-157"/>
            <a:stretch/>
          </p:blipFill>
          <p:spPr>
            <a:xfrm>
              <a:off x="993775" y="762801"/>
              <a:ext cx="7167645" cy="4950611"/>
            </a:xfrm>
            <a:prstGeom prst="rect">
              <a:avLst/>
            </a:prstGeom>
          </p:spPr>
        </p:pic>
        <p:pic>
          <p:nvPicPr>
            <p:cNvPr id="7" name="Picture 576">
              <a:extLst>
                <a:ext uri="{FF2B5EF4-FFF2-40B4-BE49-F238E27FC236}">
                  <a16:creationId xmlns:a16="http://schemas.microsoft.com/office/drawing/2014/main" xmlns="" id="{942D2AFE-A685-4F5F-8172-14D5CBE435E2}"/>
                </a:ext>
              </a:extLst>
            </p:cNvPr>
            <p:cNvPicPr/>
            <p:nvPr/>
          </p:nvPicPr>
          <p:blipFill rotWithShape="1">
            <a:blip r:embed="rId4"/>
            <a:srcRect t="21210"/>
            <a:stretch/>
          </p:blipFill>
          <p:spPr>
            <a:xfrm>
              <a:off x="993775" y="762801"/>
              <a:ext cx="4398010" cy="4950611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25E3E7D0-8FDC-43F1-8AE0-94F31566455D}"/>
              </a:ext>
            </a:extLst>
          </p:cNvPr>
          <p:cNvSpPr txBox="1"/>
          <p:nvPr/>
        </p:nvSpPr>
        <p:spPr>
          <a:xfrm>
            <a:off x="3851920" y="2276872"/>
            <a:ext cx="4953000" cy="954107"/>
          </a:xfrm>
          <a:prstGeom prst="rect">
            <a:avLst/>
          </a:prstGeom>
          <a:solidFill>
            <a:srgbClr val="0083C1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Чиллеры </a:t>
            </a:r>
            <a:r>
              <a:rPr lang="ru-RU" sz="2800" dirty="0" err="1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Daikin</a:t>
            </a:r>
            <a:r>
              <a:rPr lang="ru-RU" sz="280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R-32 выдержат проверку временем</a:t>
            </a:r>
            <a:endParaRPr lang="ru" sz="1600" dirty="0">
              <a:solidFill>
                <a:srgbClr val="0083C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6301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524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>
                <a:solidFill>
                  <a:srgbClr val="0083C1"/>
                </a:solidFill>
              </a:rPr>
              <a:pPr/>
              <a:t>54</a:t>
            </a:fld>
            <a:endParaRPr lang="ru">
              <a:solidFill>
                <a:srgbClr val="0083C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295400" y="1498600"/>
            <a:ext cx="5943600" cy="3124200"/>
          </a:xfrm>
          <a:solidFill>
            <a:srgbClr val="0083C1"/>
          </a:solidFill>
        </p:spPr>
        <p:txBody>
          <a:bodyPr/>
          <a:lstStyle/>
          <a:p>
            <a:r>
              <a:rPr lang="ru-RU" sz="4400" dirty="0"/>
              <a:t>СПАСИБО</a:t>
            </a:r>
            <a:endParaRPr lang="ru" sz="4400" dirty="0"/>
          </a:p>
        </p:txBody>
      </p:sp>
    </p:spTree>
    <p:extLst>
      <p:ext uri="{BB962C8B-B14F-4D97-AF65-F5344CB8AC3E}">
        <p14:creationId xmlns:p14="http://schemas.microsoft.com/office/powerpoint/2010/main" val="40678251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>
                <a:solidFill>
                  <a:srgbClr val="0083C1"/>
                </a:solidFill>
              </a:rPr>
              <a:pPr/>
              <a:t>6</a:t>
            </a:fld>
            <a:endParaRPr lang="ru">
              <a:solidFill>
                <a:srgbClr val="0083C1"/>
              </a:solidFill>
            </a:endParaRPr>
          </a:p>
        </p:txBody>
      </p:sp>
      <p:sp>
        <p:nvSpPr>
          <p:cNvPr id="16" name="Text Placeholder 3"/>
          <p:cNvSpPr txBox="1">
            <a:spLocks/>
          </p:cNvSpPr>
          <p:nvPr/>
        </p:nvSpPr>
        <p:spPr>
          <a:xfrm>
            <a:off x="381000" y="584200"/>
            <a:ext cx="8382000" cy="1219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>
                <a:solidFill>
                  <a:srgbClr val="FFFFFF">
                    <a:lumMod val="50000"/>
                  </a:srgbClr>
                </a:solidFill>
              </a:rPr>
              <a:t>Ответ </a:t>
            </a:r>
            <a:r>
              <a:rPr lang="ru-RU" sz="2400" dirty="0" err="1">
                <a:solidFill>
                  <a:srgbClr val="FFFFFF">
                    <a:lumMod val="50000"/>
                  </a:srgbClr>
                </a:solidFill>
              </a:rPr>
              <a:t>Daikin</a:t>
            </a:r>
            <a:r>
              <a:rPr lang="ru-RU" sz="2400" dirty="0">
                <a:solidFill>
                  <a:srgbClr val="FFFFFF">
                    <a:lumMod val="50000"/>
                  </a:srgbClr>
                </a:solidFill>
              </a:rPr>
              <a:t> на </a:t>
            </a:r>
            <a:r>
              <a:rPr lang="ru-RU" sz="2400" dirty="0">
                <a:solidFill>
                  <a:srgbClr val="0083C1"/>
                </a:solidFill>
              </a:rPr>
              <a:t>Регламент «F-</a:t>
            </a:r>
            <a:r>
              <a:rPr lang="ru-RU" sz="2400" dirty="0" err="1">
                <a:solidFill>
                  <a:srgbClr val="0083C1"/>
                </a:solidFill>
              </a:rPr>
              <a:t>газы</a:t>
            </a:r>
            <a:r>
              <a:rPr lang="ru-RU" sz="2400" dirty="0">
                <a:solidFill>
                  <a:srgbClr val="0083C1"/>
                </a:solidFill>
              </a:rPr>
              <a:t>»</a:t>
            </a:r>
          </a:p>
          <a:p>
            <a:pPr algn="ctr"/>
            <a:r>
              <a:rPr lang="ru-RU" sz="2400" dirty="0">
                <a:solidFill>
                  <a:srgbClr val="0083C1"/>
                </a:solidFill>
              </a:rPr>
              <a:t>Снижение прямых выбросов</a:t>
            </a:r>
            <a:endParaRPr lang="ru" sz="2200" dirty="0">
              <a:solidFill>
                <a:srgbClr val="0083C1"/>
              </a:solidFill>
            </a:endParaRP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xmlns="" id="{251D9963-5B8D-4518-81EE-BE2A79D6DD81}"/>
              </a:ext>
            </a:extLst>
          </p:cNvPr>
          <p:cNvSpPr/>
          <p:nvPr/>
        </p:nvSpPr>
        <p:spPr>
          <a:xfrm>
            <a:off x="407773" y="3022600"/>
            <a:ext cx="2286000" cy="1422400"/>
          </a:xfrm>
          <a:prstGeom prst="roundRect">
            <a:avLst/>
          </a:prstGeom>
          <a:solidFill>
            <a:srgbClr val="008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>
                <a:solidFill>
                  <a:srgbClr val="FFFFFF"/>
                </a:solidFill>
              </a:rPr>
              <a:t>Безопасность</a:t>
            </a:r>
          </a:p>
        </p:txBody>
      </p:sp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xmlns="" id="{8E1D713A-DC7B-4017-BC85-F7D2695356AE}"/>
              </a:ext>
            </a:extLst>
          </p:cNvPr>
          <p:cNvSpPr/>
          <p:nvPr/>
        </p:nvSpPr>
        <p:spPr>
          <a:xfrm>
            <a:off x="407773" y="4749800"/>
            <a:ext cx="2286000" cy="14224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rgbClr val="FFFFFF"/>
                </a:solidFill>
              </a:rPr>
              <a:t>В</a:t>
            </a:r>
            <a:r>
              <a:rPr lang="ru-RU" sz="1600" dirty="0" smtClean="0">
                <a:solidFill>
                  <a:srgbClr val="FFFFFF"/>
                </a:solidFill>
              </a:rPr>
              <a:t>оздействие </a:t>
            </a:r>
            <a:r>
              <a:rPr lang="ru-RU" sz="1600" dirty="0">
                <a:solidFill>
                  <a:srgbClr val="FFFFFF"/>
                </a:solidFill>
              </a:rPr>
              <a:t>на окружающую среду</a:t>
            </a:r>
          </a:p>
        </p:txBody>
      </p: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xmlns="" id="{DB5E958D-9D97-46B6-A65B-81F2B5F5BAC9}"/>
              </a:ext>
            </a:extLst>
          </p:cNvPr>
          <p:cNvSpPr/>
          <p:nvPr/>
        </p:nvSpPr>
        <p:spPr>
          <a:xfrm>
            <a:off x="4975460" y="4749800"/>
            <a:ext cx="2286000" cy="1422400"/>
          </a:xfrm>
          <a:prstGeom prst="roundRect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dirty="0">
              <a:solidFill>
                <a:srgbClr val="0083C1"/>
              </a:solidFill>
            </a:endParaRPr>
          </a:p>
          <a:p>
            <a:r>
              <a:rPr lang="ru-RU" dirty="0" smtClean="0">
                <a:solidFill>
                  <a:srgbClr val="FFFFFF"/>
                </a:solidFill>
              </a:rPr>
              <a:t>Затраты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xmlns="" id="{56930DB4-9AE2-443E-B4AD-7176D0E2E579}"/>
              </a:ext>
            </a:extLst>
          </p:cNvPr>
          <p:cNvSpPr/>
          <p:nvPr/>
        </p:nvSpPr>
        <p:spPr>
          <a:xfrm>
            <a:off x="4950941" y="3022600"/>
            <a:ext cx="2162432" cy="1422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err="1" smtClean="0">
                <a:solidFill>
                  <a:srgbClr val="FFFFFF"/>
                </a:solidFill>
              </a:rPr>
              <a:t>Энерго</a:t>
            </a:r>
            <a:endParaRPr lang="ru-RU" sz="1600" dirty="0" smtClean="0">
              <a:solidFill>
                <a:srgbClr val="FFFFFF"/>
              </a:solidFill>
            </a:endParaRPr>
          </a:p>
          <a:p>
            <a:r>
              <a:rPr lang="ru-RU" sz="1600" dirty="0" smtClean="0">
                <a:solidFill>
                  <a:srgbClr val="FFFFFF"/>
                </a:solidFill>
              </a:rPr>
              <a:t>эффективность</a:t>
            </a:r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28" name="Rettangolo con angoli arrotondati 27">
            <a:extLst>
              <a:ext uri="{FF2B5EF4-FFF2-40B4-BE49-F238E27FC236}">
                <a16:creationId xmlns:a16="http://schemas.microsoft.com/office/drawing/2014/main" xmlns="" id="{EA9EDA64-7BF1-4651-99B7-E6E9E700D754}"/>
              </a:ext>
            </a:extLst>
          </p:cNvPr>
          <p:cNvSpPr/>
          <p:nvPr/>
        </p:nvSpPr>
        <p:spPr>
          <a:xfrm>
            <a:off x="2590800" y="3022600"/>
            <a:ext cx="1752600" cy="1422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>
                <a:solidFill>
                  <a:srgbClr val="0083C3"/>
                </a:solidFill>
              </a:rPr>
              <a:t>Хладагент должен быть безопасным для использования в течение всего срока службы оборудования.</a:t>
            </a:r>
          </a:p>
          <a:p>
            <a:pPr algn="ctr"/>
            <a:endParaRPr lang="ru-RU" sz="1050">
              <a:solidFill>
                <a:srgbClr val="0083C3"/>
              </a:solidFill>
            </a:endParaRPr>
          </a:p>
        </p:txBody>
      </p:sp>
      <p:sp>
        <p:nvSpPr>
          <p:cNvPr id="29" name="Rettangolo con angoli arrotondati 28">
            <a:extLst>
              <a:ext uri="{FF2B5EF4-FFF2-40B4-BE49-F238E27FC236}">
                <a16:creationId xmlns:a16="http://schemas.microsoft.com/office/drawing/2014/main" xmlns="" id="{146594D3-FB76-4110-83DA-89F3DDB5FB8E}"/>
              </a:ext>
            </a:extLst>
          </p:cNvPr>
          <p:cNvSpPr/>
          <p:nvPr/>
        </p:nvSpPr>
        <p:spPr>
          <a:xfrm>
            <a:off x="2590800" y="4749800"/>
            <a:ext cx="1752600" cy="1422400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>
                <a:solidFill>
                  <a:srgbClr val="0083C1"/>
                </a:solidFill>
              </a:rPr>
              <a:t>Важнейший фактор при выборе хладагента — его влияние на окружающую среду.</a:t>
            </a:r>
            <a:endParaRPr lang="ru" sz="1050">
              <a:solidFill>
                <a:srgbClr val="0083C3"/>
              </a:solidFill>
            </a:endParaRPr>
          </a:p>
        </p:txBody>
      </p:sp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xmlns="" id="{45CEFDE3-88FC-4948-BC8C-C2CA55AE9D0B}"/>
              </a:ext>
            </a:extLst>
          </p:cNvPr>
          <p:cNvSpPr/>
          <p:nvPr/>
        </p:nvSpPr>
        <p:spPr>
          <a:xfrm>
            <a:off x="7086608" y="3022600"/>
            <a:ext cx="1649627" cy="1422400"/>
          </a:xfrm>
          <a:prstGeom prst="roundRect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rgbClr val="0083C1"/>
                </a:solidFill>
              </a:rPr>
              <a:t>Для повышения энергоэффективности необходимо тщательно изучить потенциал хладагента.</a:t>
            </a:r>
          </a:p>
          <a:p>
            <a:pPr algn="ctr"/>
            <a:endParaRPr lang="ru" sz="1050" dirty="0">
              <a:solidFill>
                <a:srgbClr val="0083C3"/>
              </a:solidFill>
            </a:endParaRPr>
          </a:p>
        </p:txBody>
      </p:sp>
      <p:sp>
        <p:nvSpPr>
          <p:cNvPr id="31" name="Rettangolo con angoli arrotondati 30">
            <a:extLst>
              <a:ext uri="{FF2B5EF4-FFF2-40B4-BE49-F238E27FC236}">
                <a16:creationId xmlns:a16="http://schemas.microsoft.com/office/drawing/2014/main" xmlns="" id="{9BCFBDD0-9A80-4553-A157-3B883B76DA3B}"/>
              </a:ext>
            </a:extLst>
          </p:cNvPr>
          <p:cNvSpPr/>
          <p:nvPr/>
        </p:nvSpPr>
        <p:spPr>
          <a:xfrm>
            <a:off x="7113382" y="4749800"/>
            <a:ext cx="1649627" cy="1422400"/>
          </a:xfrm>
          <a:prstGeom prst="roundRect">
            <a:avLst/>
          </a:prstGeom>
          <a:noFill/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>
                <a:solidFill>
                  <a:srgbClr val="0083C1"/>
                </a:solidFill>
              </a:rPr>
              <a:t>Предоставлять клиентам доступные решения</a:t>
            </a:r>
            <a:endParaRPr lang="ru" sz="1050">
              <a:solidFill>
                <a:srgbClr val="0083C3"/>
              </a:solidFill>
            </a:endParaRPr>
          </a:p>
        </p:txBody>
      </p:sp>
      <p:sp>
        <p:nvSpPr>
          <p:cNvPr id="32" name="Rettangolo 19">
            <a:extLst>
              <a:ext uri="{FF2B5EF4-FFF2-40B4-BE49-F238E27FC236}">
                <a16:creationId xmlns:a16="http://schemas.microsoft.com/office/drawing/2014/main" xmlns="" id="{CB1DFA85-8824-400F-B968-34BE43835530}"/>
              </a:ext>
            </a:extLst>
          </p:cNvPr>
          <p:cNvSpPr/>
          <p:nvPr/>
        </p:nvSpPr>
        <p:spPr>
          <a:xfrm>
            <a:off x="2052282" y="1700808"/>
            <a:ext cx="49046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Ключевые факторы </a:t>
            </a:r>
            <a:r>
              <a:rPr lang="ru-RU" dirty="0" err="1">
                <a:solidFill>
                  <a:srgbClr val="FFFFFF">
                    <a:lumMod val="50000"/>
                  </a:srgbClr>
                </a:solidFill>
              </a:rPr>
              <a:t>Daikin</a:t>
            </a: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 при выборе хладагента</a:t>
            </a:r>
            <a:endParaRPr lang="ru" dirty="0">
              <a:solidFill>
                <a:srgbClr val="0083C1"/>
              </a:solidFill>
            </a:endParaRPr>
          </a:p>
        </p:txBody>
      </p:sp>
      <p:sp>
        <p:nvSpPr>
          <p:cNvPr id="2" name="Freccia a destra 1">
            <a:extLst>
              <a:ext uri="{FF2B5EF4-FFF2-40B4-BE49-F238E27FC236}">
                <a16:creationId xmlns:a16="http://schemas.microsoft.com/office/drawing/2014/main" xmlns="" id="{A3E53244-3871-4CD5-9D2C-3A2B11118380}"/>
              </a:ext>
            </a:extLst>
          </p:cNvPr>
          <p:cNvSpPr/>
          <p:nvPr/>
        </p:nvSpPr>
        <p:spPr>
          <a:xfrm>
            <a:off x="2180125" y="3479800"/>
            <a:ext cx="483973" cy="5080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">
              <a:solidFill>
                <a:srgbClr val="0083C1"/>
              </a:solidFill>
            </a:endParaRPr>
          </a:p>
        </p:txBody>
      </p:sp>
      <p:sp>
        <p:nvSpPr>
          <p:cNvPr id="14" name="Freccia a destra 13">
            <a:extLst>
              <a:ext uri="{FF2B5EF4-FFF2-40B4-BE49-F238E27FC236}">
                <a16:creationId xmlns:a16="http://schemas.microsoft.com/office/drawing/2014/main" xmlns="" id="{4B0D1B78-71E6-40B4-ABCF-7B33DF069B71}"/>
              </a:ext>
            </a:extLst>
          </p:cNvPr>
          <p:cNvSpPr/>
          <p:nvPr/>
        </p:nvSpPr>
        <p:spPr>
          <a:xfrm>
            <a:off x="2180125" y="5207000"/>
            <a:ext cx="483973" cy="5080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">
              <a:solidFill>
                <a:srgbClr val="0083C1"/>
              </a:solidFill>
            </a:endParaRPr>
          </a:p>
        </p:txBody>
      </p:sp>
      <p:sp>
        <p:nvSpPr>
          <p:cNvPr id="17" name="Freccia a destra 16">
            <a:extLst>
              <a:ext uri="{FF2B5EF4-FFF2-40B4-BE49-F238E27FC236}">
                <a16:creationId xmlns:a16="http://schemas.microsoft.com/office/drawing/2014/main" xmlns="" id="{3E562C45-8C45-4A3E-8981-85366FA89EF6}"/>
              </a:ext>
            </a:extLst>
          </p:cNvPr>
          <p:cNvSpPr/>
          <p:nvPr/>
        </p:nvSpPr>
        <p:spPr>
          <a:xfrm>
            <a:off x="6714945" y="3429000"/>
            <a:ext cx="483973" cy="5080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">
              <a:solidFill>
                <a:srgbClr val="0083C1"/>
              </a:solidFill>
            </a:endParaRPr>
          </a:p>
        </p:txBody>
      </p:sp>
      <p:sp>
        <p:nvSpPr>
          <p:cNvPr id="18" name="Freccia a destra 17">
            <a:extLst>
              <a:ext uri="{FF2B5EF4-FFF2-40B4-BE49-F238E27FC236}">
                <a16:creationId xmlns:a16="http://schemas.microsoft.com/office/drawing/2014/main" xmlns="" id="{1828CB03-C3DE-42C6-9117-515602E051BA}"/>
              </a:ext>
            </a:extLst>
          </p:cNvPr>
          <p:cNvSpPr/>
          <p:nvPr/>
        </p:nvSpPr>
        <p:spPr>
          <a:xfrm>
            <a:off x="6714945" y="5156200"/>
            <a:ext cx="483973" cy="5080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">
              <a:solidFill>
                <a:srgbClr val="0083C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1104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2" grpId="0" animBg="1"/>
      <p:bldP spid="14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>
                <a:solidFill>
                  <a:srgbClr val="0083C1"/>
                </a:solidFill>
              </a:rPr>
              <a:pPr/>
              <a:t>7</a:t>
            </a:fld>
            <a:endParaRPr lang="ru">
              <a:solidFill>
                <a:srgbClr val="0083C1"/>
              </a:solidFill>
            </a:endParaRPr>
          </a:p>
        </p:txBody>
      </p:sp>
      <p:sp>
        <p:nvSpPr>
          <p:cNvPr id="16" name="Text Placeholder 3"/>
          <p:cNvSpPr txBox="1">
            <a:spLocks/>
          </p:cNvSpPr>
          <p:nvPr/>
        </p:nvSpPr>
        <p:spPr>
          <a:xfrm>
            <a:off x="381000" y="584200"/>
            <a:ext cx="8382000" cy="1219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>
                <a:solidFill>
                  <a:srgbClr val="FFFFFF">
                    <a:lumMod val="50000"/>
                  </a:srgbClr>
                </a:solidFill>
              </a:rPr>
              <a:t>Ответ </a:t>
            </a:r>
            <a:r>
              <a:rPr lang="ru-RU" sz="2400" dirty="0" err="1">
                <a:solidFill>
                  <a:srgbClr val="FFFFFF">
                    <a:lumMod val="50000"/>
                  </a:srgbClr>
                </a:solidFill>
              </a:rPr>
              <a:t>Daikin</a:t>
            </a:r>
            <a:r>
              <a:rPr lang="ru-RU" sz="2400" dirty="0">
                <a:solidFill>
                  <a:srgbClr val="FFFFFF">
                    <a:lumMod val="50000"/>
                  </a:srgbClr>
                </a:solidFill>
              </a:rPr>
              <a:t> на </a:t>
            </a:r>
            <a:r>
              <a:rPr lang="ru-RU" sz="2400" dirty="0">
                <a:solidFill>
                  <a:srgbClr val="0083C1"/>
                </a:solidFill>
              </a:rPr>
              <a:t>Регламент «F-</a:t>
            </a:r>
            <a:r>
              <a:rPr lang="ru-RU" sz="2400" dirty="0" err="1">
                <a:solidFill>
                  <a:srgbClr val="0083C1"/>
                </a:solidFill>
              </a:rPr>
              <a:t>газы</a:t>
            </a:r>
            <a:r>
              <a:rPr lang="ru-RU" sz="2400" dirty="0">
                <a:solidFill>
                  <a:srgbClr val="0083C1"/>
                </a:solidFill>
              </a:rPr>
              <a:t>»</a:t>
            </a:r>
          </a:p>
          <a:p>
            <a:pPr algn="ctr"/>
            <a:r>
              <a:rPr lang="ru-RU" sz="2400" dirty="0">
                <a:solidFill>
                  <a:srgbClr val="0083C1"/>
                </a:solidFill>
              </a:rPr>
              <a:t>Снижение прямых выбросов</a:t>
            </a:r>
            <a:endParaRPr lang="ru" sz="2200" dirty="0">
              <a:solidFill>
                <a:srgbClr val="0083C1"/>
              </a:solidFill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xmlns="" id="{39F13E91-D2DD-42ED-9E7D-99F9AE328E61}"/>
              </a:ext>
            </a:extLst>
          </p:cNvPr>
          <p:cNvSpPr txBox="1">
            <a:spLocks/>
          </p:cNvSpPr>
          <p:nvPr/>
        </p:nvSpPr>
        <p:spPr>
          <a:xfrm>
            <a:off x="381003" y="2807268"/>
            <a:ext cx="4648199" cy="1222413"/>
          </a:xfrm>
          <a:prstGeom prst="rect">
            <a:avLst/>
          </a:prstGeom>
          <a:ln w="19050">
            <a:noFill/>
            <a:prstDash val="sysDash"/>
          </a:ln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5A5B5F"/>
              </a:buClr>
              <a:buSzPct val="50000"/>
            </a:pPr>
            <a:r>
              <a:rPr lang="ru-RU">
                <a:solidFill>
                  <a:srgbClr val="FFFFFF">
                    <a:lumMod val="50000"/>
                  </a:srgbClr>
                </a:solidFill>
              </a:rPr>
              <a:t>Ноябрь 2013: </a:t>
            </a:r>
            <a:r>
              <a:rPr lang="ru-RU" b="1" u="sng" kern="0">
                <a:solidFill>
                  <a:srgbClr val="0083C1"/>
                </a:solidFill>
              </a:rPr>
              <a:t>Первая</a:t>
            </a:r>
            <a:r>
              <a:rPr lang="ru-RU" kern="0">
                <a:solidFill>
                  <a:srgbClr val="0083C1"/>
                </a:solidFill>
              </a:rPr>
              <a:t> в Европе </a:t>
            </a:r>
            <a:r>
              <a:rPr lang="ru-RU" b="1" u="sng" kern="0">
                <a:solidFill>
                  <a:srgbClr val="0083C1"/>
                </a:solidFill>
              </a:rPr>
              <a:t>сплит-система</a:t>
            </a:r>
            <a:r>
              <a:rPr lang="ru-RU" kern="0">
                <a:solidFill>
                  <a:srgbClr val="0083C1"/>
                </a:solidFill>
              </a:rPr>
              <a:t> типа «тепловой насос» на хладагенте </a:t>
            </a:r>
            <a:r>
              <a:rPr lang="ru-RU" b="1" u="sng" kern="0">
                <a:solidFill>
                  <a:srgbClr val="0083C1"/>
                </a:solidFill>
              </a:rPr>
              <a:t>R32</a:t>
            </a:r>
            <a:r>
              <a:rPr lang="ru-RU" kern="0">
                <a:solidFill>
                  <a:srgbClr val="0083C1"/>
                </a:solidFill>
              </a:rPr>
              <a:t> .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D2B2626E-5AFA-4754-9885-B83B7864F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9" y="4078875"/>
            <a:ext cx="3838575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xmlns="" id="{6BC8176D-592E-483C-85DF-43E91A327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719" y="5570653"/>
            <a:ext cx="1301251" cy="100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303708CA-EC96-4C95-A6D5-C7053E93EC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5399" y="4840825"/>
            <a:ext cx="1889126" cy="298499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xmlns="" id="{4BD16F0A-7BA3-4502-865A-97E36B0D593C}"/>
              </a:ext>
            </a:extLst>
          </p:cNvPr>
          <p:cNvGrpSpPr/>
          <p:nvPr/>
        </p:nvGrpSpPr>
        <p:grpSpPr>
          <a:xfrm>
            <a:off x="1028752" y="4599826"/>
            <a:ext cx="1257248" cy="1339849"/>
            <a:chOff x="6683718" y="1566863"/>
            <a:chExt cx="1257248" cy="1004887"/>
          </a:xfrm>
        </p:grpSpPr>
        <p:pic>
          <p:nvPicPr>
            <p:cNvPr id="8" name="Picture 29" descr="C:\Users\Valerie\Pictures\Daikin library\picto_Japan_first.wmf">
              <a:extLst>
                <a:ext uri="{FF2B5EF4-FFF2-40B4-BE49-F238E27FC236}">
                  <a16:creationId xmlns:a16="http://schemas.microsoft.com/office/drawing/2014/main" xmlns="" id="{4FC6EE42-26E6-48AA-B616-91B670BF04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8958" y="1566863"/>
              <a:ext cx="1242008" cy="1004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xmlns="" id="{D76C131A-2A15-4055-BA68-1CC67B2CD450}"/>
                </a:ext>
              </a:extLst>
            </p:cNvPr>
            <p:cNvSpPr/>
            <p:nvPr/>
          </p:nvSpPr>
          <p:spPr>
            <a:xfrm>
              <a:off x="6683718" y="2094392"/>
              <a:ext cx="692442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">
                <a:solidFill>
                  <a:srgbClr val="0083C1"/>
                </a:solidFill>
              </a:endParaRPr>
            </a:p>
          </p:txBody>
        </p:sp>
      </p:grpSp>
      <p:sp>
        <p:nvSpPr>
          <p:cNvPr id="13" name="Rettangolo 19">
            <a:extLst>
              <a:ext uri="{FF2B5EF4-FFF2-40B4-BE49-F238E27FC236}">
                <a16:creationId xmlns:a16="http://schemas.microsoft.com/office/drawing/2014/main" xmlns="" id="{C3A61A4A-6591-4F02-AA75-8CC3C745C969}"/>
              </a:ext>
            </a:extLst>
          </p:cNvPr>
          <p:cNvSpPr/>
          <p:nvPr/>
        </p:nvSpPr>
        <p:spPr>
          <a:xfrm>
            <a:off x="2119679" y="2108200"/>
            <a:ext cx="49046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>
                <a:solidFill>
                  <a:srgbClr val="FFFFFF">
                    <a:lumMod val="50000"/>
                  </a:srgbClr>
                </a:solidFill>
              </a:rPr>
              <a:t>История лидерства с новыми хладагентами</a:t>
            </a:r>
            <a:endParaRPr lang="ru" dirty="0">
              <a:solidFill>
                <a:srgbClr val="0083C1"/>
              </a:solidFill>
            </a:endParaRP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xmlns="" id="{8947B5DE-9CA8-4B22-B9BC-0A9CDF43BFD5}"/>
              </a:ext>
            </a:extLst>
          </p:cNvPr>
          <p:cNvSpPr/>
          <p:nvPr/>
        </p:nvSpPr>
        <p:spPr>
          <a:xfrm>
            <a:off x="6519862" y="3739023"/>
            <a:ext cx="1600200" cy="914400"/>
          </a:xfrm>
          <a:prstGeom prst="roundRect">
            <a:avLst/>
          </a:prstGeom>
          <a:noFill/>
          <a:ln>
            <a:solidFill>
              <a:srgbClr val="008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>
                <a:solidFill>
                  <a:srgbClr val="0083C1"/>
                </a:solidFill>
              </a:rPr>
              <a:t>R-32</a:t>
            </a:r>
          </a:p>
        </p:txBody>
      </p:sp>
    </p:spTree>
    <p:extLst>
      <p:ext uri="{BB962C8B-B14F-4D97-AF65-F5344CB8AC3E}">
        <p14:creationId xmlns:p14="http://schemas.microsoft.com/office/powerpoint/2010/main" val="25245027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>
                <a:solidFill>
                  <a:srgbClr val="0083C1"/>
                </a:solidFill>
              </a:rPr>
              <a:pPr/>
              <a:t>8</a:t>
            </a:fld>
            <a:endParaRPr lang="ru">
              <a:solidFill>
                <a:srgbClr val="0083C1"/>
              </a:solidFill>
            </a:endParaRPr>
          </a:p>
        </p:txBody>
      </p:sp>
      <p:sp>
        <p:nvSpPr>
          <p:cNvPr id="16" name="Text Placeholder 3"/>
          <p:cNvSpPr txBox="1">
            <a:spLocks/>
          </p:cNvSpPr>
          <p:nvPr/>
        </p:nvSpPr>
        <p:spPr>
          <a:xfrm>
            <a:off x="381000" y="584200"/>
            <a:ext cx="8382000" cy="1219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>
                <a:solidFill>
                  <a:srgbClr val="FFFFFF">
                    <a:lumMod val="50000"/>
                  </a:srgbClr>
                </a:solidFill>
              </a:rPr>
              <a:t>Ответ </a:t>
            </a:r>
            <a:r>
              <a:rPr lang="ru-RU" sz="2400" dirty="0" err="1">
                <a:solidFill>
                  <a:srgbClr val="FFFFFF">
                    <a:lumMod val="50000"/>
                  </a:srgbClr>
                </a:solidFill>
              </a:rPr>
              <a:t>Daikin</a:t>
            </a:r>
            <a:r>
              <a:rPr lang="ru-RU" sz="2400" dirty="0">
                <a:solidFill>
                  <a:srgbClr val="FFFFFF">
                    <a:lumMod val="50000"/>
                  </a:srgbClr>
                </a:solidFill>
              </a:rPr>
              <a:t> на </a:t>
            </a:r>
            <a:r>
              <a:rPr lang="ru-RU" sz="2400" dirty="0">
                <a:solidFill>
                  <a:srgbClr val="0083C1"/>
                </a:solidFill>
              </a:rPr>
              <a:t>Регламент «F-</a:t>
            </a:r>
            <a:r>
              <a:rPr lang="ru-RU" sz="2400" dirty="0" err="1">
                <a:solidFill>
                  <a:srgbClr val="0083C1"/>
                </a:solidFill>
              </a:rPr>
              <a:t>газы</a:t>
            </a:r>
            <a:r>
              <a:rPr lang="ru-RU" sz="2400" dirty="0">
                <a:solidFill>
                  <a:srgbClr val="0083C1"/>
                </a:solidFill>
              </a:rPr>
              <a:t>»</a:t>
            </a:r>
          </a:p>
          <a:p>
            <a:pPr algn="ctr"/>
            <a:r>
              <a:rPr lang="ru-RU" sz="2400" dirty="0">
                <a:solidFill>
                  <a:srgbClr val="0083C1"/>
                </a:solidFill>
              </a:rPr>
              <a:t>Снижение прямых выбросов</a:t>
            </a:r>
            <a:endParaRPr lang="ru" sz="2200" dirty="0">
              <a:solidFill>
                <a:srgbClr val="0083C1"/>
              </a:solidFill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xmlns="" id="{39F13E91-D2DD-42ED-9E7D-99F9AE328E61}"/>
              </a:ext>
            </a:extLst>
          </p:cNvPr>
          <p:cNvSpPr txBox="1">
            <a:spLocks/>
          </p:cNvSpPr>
          <p:nvPr/>
        </p:nvSpPr>
        <p:spPr>
          <a:xfrm>
            <a:off x="381003" y="2816828"/>
            <a:ext cx="4648199" cy="1222413"/>
          </a:xfrm>
          <a:prstGeom prst="rect">
            <a:avLst/>
          </a:prstGeom>
          <a:ln w="19050">
            <a:noFill/>
            <a:prstDash val="sysDash"/>
          </a:ln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5A5B5F"/>
              </a:buClr>
              <a:buSzPct val="50000"/>
            </a:pPr>
            <a:r>
              <a:rPr lang="ru-RU">
                <a:solidFill>
                  <a:srgbClr val="FFFFFF">
                    <a:lumMod val="50000"/>
                  </a:srgbClr>
                </a:solidFill>
              </a:rPr>
              <a:t>Июнь 2016: </a:t>
            </a:r>
            <a:r>
              <a:rPr lang="ru-RU" b="1" u="sng" kern="0">
                <a:solidFill>
                  <a:srgbClr val="0083C1"/>
                </a:solidFill>
              </a:rPr>
              <a:t>Первая</a:t>
            </a:r>
            <a:r>
              <a:rPr lang="ru-RU" b="1" kern="0">
                <a:solidFill>
                  <a:srgbClr val="0083C1"/>
                </a:solidFill>
              </a:rPr>
              <a:t> </a:t>
            </a:r>
            <a:r>
              <a:rPr lang="ru-RU" b="1" u="sng" kern="0">
                <a:solidFill>
                  <a:srgbClr val="0083C1"/>
                </a:solidFill>
              </a:rPr>
              <a:t>кассетная</a:t>
            </a:r>
            <a:r>
              <a:rPr lang="ru-RU" b="1" kern="0">
                <a:solidFill>
                  <a:srgbClr val="0083C1"/>
                </a:solidFill>
              </a:rPr>
              <a:t> </a:t>
            </a:r>
            <a:r>
              <a:rPr lang="ru-RU" kern="0">
                <a:solidFill>
                  <a:srgbClr val="0083C1"/>
                </a:solidFill>
              </a:rPr>
              <a:t>модель типа «тепловой насос» на хладагенте </a:t>
            </a:r>
            <a:r>
              <a:rPr lang="ru-RU" b="1" u="sng" kern="0">
                <a:solidFill>
                  <a:srgbClr val="0083C1"/>
                </a:solidFill>
              </a:rPr>
              <a:t>R-32</a:t>
            </a:r>
            <a:r>
              <a:rPr lang="ru-RU" kern="0">
                <a:solidFill>
                  <a:srgbClr val="0083C1"/>
                </a:solidFill>
              </a:rPr>
              <a:t> с низким потенциалом глобального потепления.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5B903B19-8998-413F-BA64-FDE049304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6217" y="3808675"/>
            <a:ext cx="2757637" cy="268042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A98CE912-1BE8-460E-BF28-839BBE0F1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399" y="4850385"/>
            <a:ext cx="1889126" cy="298499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xmlns="" id="{C8F28480-9E1B-4075-8F69-F67907D5C786}"/>
              </a:ext>
            </a:extLst>
          </p:cNvPr>
          <p:cNvGrpSpPr/>
          <p:nvPr/>
        </p:nvGrpSpPr>
        <p:grpSpPr>
          <a:xfrm>
            <a:off x="1028752" y="4609384"/>
            <a:ext cx="1257248" cy="1339849"/>
            <a:chOff x="6683718" y="1566863"/>
            <a:chExt cx="1257248" cy="1004887"/>
          </a:xfrm>
        </p:grpSpPr>
        <p:pic>
          <p:nvPicPr>
            <p:cNvPr id="10" name="Picture 29" descr="C:\Users\Valerie\Pictures\Daikin library\picto_Japan_first.wmf">
              <a:extLst>
                <a:ext uri="{FF2B5EF4-FFF2-40B4-BE49-F238E27FC236}">
                  <a16:creationId xmlns:a16="http://schemas.microsoft.com/office/drawing/2014/main" xmlns="" id="{B78C85EC-817C-4C1B-9997-6797582C1E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8958" y="1566863"/>
              <a:ext cx="1242008" cy="1004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xmlns="" id="{D35CCE79-F304-42EB-94EA-5D585151DA1D}"/>
                </a:ext>
              </a:extLst>
            </p:cNvPr>
            <p:cNvSpPr/>
            <p:nvPr/>
          </p:nvSpPr>
          <p:spPr>
            <a:xfrm>
              <a:off x="6683718" y="2094392"/>
              <a:ext cx="692442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">
                <a:solidFill>
                  <a:srgbClr val="0083C1"/>
                </a:solidFill>
              </a:endParaRPr>
            </a:p>
          </p:txBody>
        </p:sp>
      </p:grpSp>
      <p:sp>
        <p:nvSpPr>
          <p:cNvPr id="14" name="Rettangolo 19">
            <a:extLst>
              <a:ext uri="{FF2B5EF4-FFF2-40B4-BE49-F238E27FC236}">
                <a16:creationId xmlns:a16="http://schemas.microsoft.com/office/drawing/2014/main" xmlns="" id="{9530BD07-1A85-4CF2-B070-BF873E941FEB}"/>
              </a:ext>
            </a:extLst>
          </p:cNvPr>
          <p:cNvSpPr/>
          <p:nvPr/>
        </p:nvSpPr>
        <p:spPr>
          <a:xfrm>
            <a:off x="2119679" y="2108200"/>
            <a:ext cx="49046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>
                <a:solidFill>
                  <a:srgbClr val="FFFFFF">
                    <a:lumMod val="50000"/>
                  </a:srgbClr>
                </a:solidFill>
              </a:rPr>
              <a:t>История лидерства с новыми хладагентами</a:t>
            </a:r>
            <a:endParaRPr lang="ru" dirty="0">
              <a:solidFill>
                <a:srgbClr val="0083C1"/>
              </a:solidFill>
            </a:endParaRP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xmlns="" id="{7B9BC400-1A9D-4095-BC2E-56CAE9986036}"/>
              </a:ext>
            </a:extLst>
          </p:cNvPr>
          <p:cNvSpPr/>
          <p:nvPr/>
        </p:nvSpPr>
        <p:spPr>
          <a:xfrm>
            <a:off x="6519862" y="3739023"/>
            <a:ext cx="1600200" cy="914400"/>
          </a:xfrm>
          <a:prstGeom prst="roundRect">
            <a:avLst/>
          </a:prstGeom>
          <a:noFill/>
          <a:ln>
            <a:solidFill>
              <a:srgbClr val="008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>
                <a:solidFill>
                  <a:srgbClr val="0083C1"/>
                </a:solidFill>
              </a:rPr>
              <a:t>R-32</a:t>
            </a:r>
          </a:p>
        </p:txBody>
      </p:sp>
    </p:spTree>
    <p:extLst>
      <p:ext uri="{BB962C8B-B14F-4D97-AF65-F5344CB8AC3E}">
        <p14:creationId xmlns:p14="http://schemas.microsoft.com/office/powerpoint/2010/main" val="13419774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14E19B18-022B-49DA-B09F-D6A39BE8E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607" y="3327400"/>
            <a:ext cx="4272785" cy="3454400"/>
          </a:xfrm>
          <a:prstGeom prst="rect">
            <a:avLst/>
          </a:prstGeom>
        </p:spPr>
      </p:pic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>
                <a:solidFill>
                  <a:srgbClr val="0083C1"/>
                </a:solidFill>
              </a:rPr>
              <a:pPr/>
              <a:t>9</a:t>
            </a:fld>
            <a:endParaRPr lang="ru">
              <a:solidFill>
                <a:srgbClr val="0083C1"/>
              </a:solidFill>
            </a:endParaRPr>
          </a:p>
        </p:txBody>
      </p:sp>
      <p:sp>
        <p:nvSpPr>
          <p:cNvPr id="16" name="Text Placeholder 3"/>
          <p:cNvSpPr txBox="1">
            <a:spLocks/>
          </p:cNvSpPr>
          <p:nvPr/>
        </p:nvSpPr>
        <p:spPr>
          <a:xfrm>
            <a:off x="381000" y="584200"/>
            <a:ext cx="8382000" cy="1219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>
                <a:solidFill>
                  <a:srgbClr val="FFFFFF">
                    <a:lumMod val="50000"/>
                  </a:srgbClr>
                </a:solidFill>
              </a:rPr>
              <a:t>Ответ </a:t>
            </a:r>
            <a:r>
              <a:rPr lang="ru-RU" sz="2400" dirty="0" err="1">
                <a:solidFill>
                  <a:srgbClr val="FFFFFF">
                    <a:lumMod val="50000"/>
                  </a:srgbClr>
                </a:solidFill>
              </a:rPr>
              <a:t>Daikin</a:t>
            </a:r>
            <a:r>
              <a:rPr lang="ru-RU" sz="2400" dirty="0">
                <a:solidFill>
                  <a:srgbClr val="FFFFFF">
                    <a:lumMod val="50000"/>
                  </a:srgbClr>
                </a:solidFill>
              </a:rPr>
              <a:t> на </a:t>
            </a:r>
            <a:r>
              <a:rPr lang="ru-RU" sz="2400" dirty="0">
                <a:solidFill>
                  <a:srgbClr val="0083C1"/>
                </a:solidFill>
              </a:rPr>
              <a:t>Регламент «F-</a:t>
            </a:r>
            <a:r>
              <a:rPr lang="ru-RU" sz="2400" dirty="0" err="1">
                <a:solidFill>
                  <a:srgbClr val="0083C1"/>
                </a:solidFill>
              </a:rPr>
              <a:t>газы</a:t>
            </a:r>
            <a:r>
              <a:rPr lang="ru-RU" sz="2400" dirty="0">
                <a:solidFill>
                  <a:srgbClr val="0083C1"/>
                </a:solidFill>
              </a:rPr>
              <a:t>»</a:t>
            </a:r>
          </a:p>
          <a:p>
            <a:pPr algn="ctr"/>
            <a:r>
              <a:rPr lang="ru-RU" sz="2400" dirty="0">
                <a:solidFill>
                  <a:srgbClr val="0083C1"/>
                </a:solidFill>
              </a:rPr>
              <a:t>Снижение прямых выбросов</a:t>
            </a:r>
            <a:endParaRPr lang="ru" sz="2200" dirty="0">
              <a:solidFill>
                <a:srgbClr val="0083C1"/>
              </a:solidFill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xmlns="" id="{39F13E91-D2DD-42ED-9E7D-99F9AE328E61}"/>
              </a:ext>
            </a:extLst>
          </p:cNvPr>
          <p:cNvSpPr txBox="1">
            <a:spLocks/>
          </p:cNvSpPr>
          <p:nvPr/>
        </p:nvSpPr>
        <p:spPr>
          <a:xfrm>
            <a:off x="381003" y="2807112"/>
            <a:ext cx="4648199" cy="1222413"/>
          </a:xfrm>
          <a:prstGeom prst="rect">
            <a:avLst/>
          </a:prstGeom>
          <a:ln w="19050">
            <a:noFill/>
            <a:prstDash val="sysDash"/>
          </a:ln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5A5B5F"/>
              </a:buClr>
              <a:buSzPct val="50000"/>
            </a:pPr>
            <a:r>
              <a:rPr lang="ru-RU">
                <a:solidFill>
                  <a:srgbClr val="FFFFFF">
                    <a:lumMod val="50000"/>
                  </a:srgbClr>
                </a:solidFill>
              </a:rPr>
              <a:t>Январь 2018: </a:t>
            </a:r>
            <a:r>
              <a:rPr lang="ru-RU" kern="0">
                <a:solidFill>
                  <a:srgbClr val="0083C1"/>
                </a:solidFill>
              </a:rPr>
              <a:t>Первое поколение </a:t>
            </a:r>
            <a:r>
              <a:rPr lang="ru-RU" b="1" u="sng" kern="0">
                <a:solidFill>
                  <a:srgbClr val="0083C1"/>
                </a:solidFill>
              </a:rPr>
              <a:t>Altherma</a:t>
            </a:r>
            <a:r>
              <a:rPr lang="ru-RU" kern="0">
                <a:solidFill>
                  <a:srgbClr val="0083C1"/>
                </a:solidFill>
              </a:rPr>
              <a:t> на хладагенте </a:t>
            </a:r>
            <a:r>
              <a:rPr lang="ru-RU" b="1" u="sng" kern="0">
                <a:solidFill>
                  <a:srgbClr val="0083C1"/>
                </a:solidFill>
              </a:rPr>
              <a:t>R32</a:t>
            </a:r>
            <a:r>
              <a:rPr lang="ru-RU" kern="0">
                <a:solidFill>
                  <a:srgbClr val="0083C1"/>
                </a:solidFill>
              </a:rPr>
              <a:t>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425A2DCD-E1CA-421E-9142-0F1B8B25B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399" y="4840669"/>
            <a:ext cx="1889126" cy="298499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xmlns="" id="{1752960E-7F36-4AD8-9DC5-208B702E807D}"/>
              </a:ext>
            </a:extLst>
          </p:cNvPr>
          <p:cNvGrpSpPr/>
          <p:nvPr/>
        </p:nvGrpSpPr>
        <p:grpSpPr>
          <a:xfrm>
            <a:off x="1028752" y="4599668"/>
            <a:ext cx="1257248" cy="1339849"/>
            <a:chOff x="6683718" y="1566863"/>
            <a:chExt cx="1257248" cy="1004887"/>
          </a:xfrm>
        </p:grpSpPr>
        <p:pic>
          <p:nvPicPr>
            <p:cNvPr id="13" name="Picture 29" descr="C:\Users\Valerie\Pictures\Daikin library\picto_Japan_first.wmf">
              <a:extLst>
                <a:ext uri="{FF2B5EF4-FFF2-40B4-BE49-F238E27FC236}">
                  <a16:creationId xmlns:a16="http://schemas.microsoft.com/office/drawing/2014/main" xmlns="" id="{848B587A-F41D-47A6-AD66-55C10C7908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8958" y="1566863"/>
              <a:ext cx="1242008" cy="1004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xmlns="" id="{67D630A6-873C-4B0F-8B0E-E0F1F6BD5C1A}"/>
                </a:ext>
              </a:extLst>
            </p:cNvPr>
            <p:cNvSpPr/>
            <p:nvPr/>
          </p:nvSpPr>
          <p:spPr>
            <a:xfrm>
              <a:off x="6683718" y="2094392"/>
              <a:ext cx="692442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">
                <a:solidFill>
                  <a:srgbClr val="0083C1"/>
                </a:solidFill>
              </a:endParaRPr>
            </a:p>
          </p:txBody>
        </p:sp>
      </p:grpSp>
      <p:sp>
        <p:nvSpPr>
          <p:cNvPr id="15" name="Rettangolo 19">
            <a:extLst>
              <a:ext uri="{FF2B5EF4-FFF2-40B4-BE49-F238E27FC236}">
                <a16:creationId xmlns:a16="http://schemas.microsoft.com/office/drawing/2014/main" xmlns="" id="{93264601-52F4-4378-A0AF-914511238B27}"/>
              </a:ext>
            </a:extLst>
          </p:cNvPr>
          <p:cNvSpPr/>
          <p:nvPr/>
        </p:nvSpPr>
        <p:spPr>
          <a:xfrm>
            <a:off x="2119679" y="2108200"/>
            <a:ext cx="49046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>
                <a:solidFill>
                  <a:srgbClr val="FFFFFF">
                    <a:lumMod val="50000"/>
                  </a:srgbClr>
                </a:solidFill>
              </a:rPr>
              <a:t>История лидерства с новыми хладагентами</a:t>
            </a:r>
            <a:endParaRPr lang="ru" dirty="0">
              <a:solidFill>
                <a:srgbClr val="0083C1"/>
              </a:solidFill>
            </a:endParaRPr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xmlns="" id="{8730BAB7-34F4-4660-BE8E-B1ADA0FB01A7}"/>
              </a:ext>
            </a:extLst>
          </p:cNvPr>
          <p:cNvSpPr/>
          <p:nvPr/>
        </p:nvSpPr>
        <p:spPr>
          <a:xfrm>
            <a:off x="6519862" y="3739023"/>
            <a:ext cx="1600200" cy="914400"/>
          </a:xfrm>
          <a:prstGeom prst="roundRect">
            <a:avLst/>
          </a:prstGeom>
          <a:noFill/>
          <a:ln>
            <a:solidFill>
              <a:srgbClr val="008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>
                <a:solidFill>
                  <a:srgbClr val="0083C1"/>
                </a:solidFill>
              </a:rPr>
              <a:t>R-32</a:t>
            </a:r>
          </a:p>
        </p:txBody>
      </p:sp>
    </p:spTree>
    <p:extLst>
      <p:ext uri="{BB962C8B-B14F-4D97-AF65-F5344CB8AC3E}">
        <p14:creationId xmlns:p14="http://schemas.microsoft.com/office/powerpoint/2010/main" val="10259368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Lay-out">
  <a:themeElements>
    <a:clrScheme name="Daikin">
      <a:dk1>
        <a:srgbClr val="FFFFFF"/>
      </a:dk1>
      <a:lt1>
        <a:srgbClr val="0083C1"/>
      </a:lt1>
      <a:dk2>
        <a:srgbClr val="2D2D2F"/>
      </a:dk2>
      <a:lt2>
        <a:srgbClr val="7F7F7F"/>
      </a:lt2>
      <a:accent1>
        <a:srgbClr val="00CCFF"/>
      </a:accent1>
      <a:accent2>
        <a:srgbClr val="FFC000"/>
      </a:accent2>
      <a:accent3>
        <a:srgbClr val="E96E1F"/>
      </a:accent3>
      <a:accent4>
        <a:srgbClr val="C00000"/>
      </a:accent4>
      <a:accent5>
        <a:srgbClr val="7030A0"/>
      </a:accent5>
      <a:accent6>
        <a:srgbClr val="00B050"/>
      </a:accent6>
      <a:hlink>
        <a:srgbClr val="0083C1"/>
      </a:hlink>
      <a:folHlink>
        <a:srgbClr val="40C1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y-out">
  <a:themeElements>
    <a:clrScheme name="Daikin">
      <a:dk1>
        <a:srgbClr val="FFFFFF"/>
      </a:dk1>
      <a:lt1>
        <a:srgbClr val="0083C1"/>
      </a:lt1>
      <a:dk2>
        <a:srgbClr val="2D2D2F"/>
      </a:dk2>
      <a:lt2>
        <a:srgbClr val="7F7F7F"/>
      </a:lt2>
      <a:accent1>
        <a:srgbClr val="00CCFF"/>
      </a:accent1>
      <a:accent2>
        <a:srgbClr val="FFC000"/>
      </a:accent2>
      <a:accent3>
        <a:srgbClr val="E96E1F"/>
      </a:accent3>
      <a:accent4>
        <a:srgbClr val="C00000"/>
      </a:accent4>
      <a:accent5>
        <a:srgbClr val="7030A0"/>
      </a:accent5>
      <a:accent6>
        <a:srgbClr val="00B050"/>
      </a:accent6>
      <a:hlink>
        <a:srgbClr val="0083C1"/>
      </a:hlink>
      <a:folHlink>
        <a:srgbClr val="40C1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pening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Lay-out">
  <a:themeElements>
    <a:clrScheme name="Daikin">
      <a:dk1>
        <a:srgbClr val="FFFFFF"/>
      </a:dk1>
      <a:lt1>
        <a:srgbClr val="0083C1"/>
      </a:lt1>
      <a:dk2>
        <a:srgbClr val="2D2D2F"/>
      </a:dk2>
      <a:lt2>
        <a:srgbClr val="7F7F7F"/>
      </a:lt2>
      <a:accent1>
        <a:srgbClr val="00CCFF"/>
      </a:accent1>
      <a:accent2>
        <a:srgbClr val="FFC000"/>
      </a:accent2>
      <a:accent3>
        <a:srgbClr val="E96E1F"/>
      </a:accent3>
      <a:accent4>
        <a:srgbClr val="C00000"/>
      </a:accent4>
      <a:accent5>
        <a:srgbClr val="7030A0"/>
      </a:accent5>
      <a:accent6>
        <a:srgbClr val="00B050"/>
      </a:accent6>
      <a:hlink>
        <a:srgbClr val="0083C1"/>
      </a:hlink>
      <a:folHlink>
        <a:srgbClr val="40C1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2957</Words>
  <Application>Microsoft Office PowerPoint</Application>
  <PresentationFormat>Экран (4:3)</PresentationFormat>
  <Paragraphs>810</Paragraphs>
  <Slides>54</Slides>
  <Notes>46</Notes>
  <HiddenSlides>15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54</vt:i4>
      </vt:variant>
    </vt:vector>
  </HeadingPairs>
  <TitlesOfParts>
    <vt:vector size="59" baseType="lpstr">
      <vt:lpstr>Тема Office</vt:lpstr>
      <vt:lpstr>1_Lay-out</vt:lpstr>
      <vt:lpstr>Lay-out</vt:lpstr>
      <vt:lpstr>opening slide</vt:lpstr>
      <vt:lpstr>2_Lay-out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2019-03-11T09:06:38Z</dcterms:created>
  <dcterms:modified xsi:type="dcterms:W3CDTF">2019-03-11T09:06:47Z</dcterms:modified>
</cp:coreProperties>
</file>