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585" r:id="rId2"/>
    <p:sldId id="406" r:id="rId3"/>
    <p:sldId id="586" r:id="rId4"/>
    <p:sldId id="333" r:id="rId5"/>
    <p:sldId id="334" r:id="rId6"/>
    <p:sldId id="338" r:id="rId7"/>
    <p:sldId id="339" r:id="rId8"/>
    <p:sldId id="340" r:id="rId9"/>
    <p:sldId id="341" r:id="rId10"/>
    <p:sldId id="359" r:id="rId11"/>
    <p:sldId id="360" r:id="rId12"/>
    <p:sldId id="373" r:id="rId13"/>
    <p:sldId id="374" r:id="rId14"/>
    <p:sldId id="54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4B4B"/>
    <a:srgbClr val="8CC9CD"/>
    <a:srgbClr val="95B993"/>
    <a:srgbClr val="96C6A3"/>
    <a:srgbClr val="81017E"/>
    <a:srgbClr val="A701A3"/>
    <a:srgbClr val="411972"/>
    <a:srgbClr val="C64A5F"/>
    <a:srgbClr val="FF4B4B"/>
    <a:srgbClr val="DBB691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Светлый стиль 1 -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90930" autoAdjust="0"/>
  </p:normalViewPr>
  <p:slideViewPr>
    <p:cSldViewPr>
      <p:cViewPr varScale="1">
        <p:scale>
          <a:sx n="102" d="100"/>
          <a:sy n="102" d="100"/>
        </p:scale>
        <p:origin x="-180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257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113676"/>
    </p:cViewPr>
  </p:sorterViewPr>
  <p:notesViewPr>
    <p:cSldViewPr>
      <p:cViewPr varScale="1">
        <p:scale>
          <a:sx n="99" d="100"/>
          <a:sy n="99" d="100"/>
        </p:scale>
        <p:origin x="-35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 Narrow" panose="020B0606020202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B43B2604-4E80-40A7-9424-332288F4200B}" type="datetimeFigureOut">
              <a:rPr lang="ru-RU" smtClean="0"/>
              <a:pPr/>
              <a:t>29.06.2022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 Narrow" panose="020B0606020202030204" pitchFamily="34" charset="0"/>
              </a:defRPr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 Narrow" panose="020B0606020202030204" pitchFamily="34" charset="0"/>
              </a:defRPr>
            </a:lvl1pPr>
          </a:lstStyle>
          <a:p>
            <a:fld id="{26D959F5-358A-4F93-B07C-78936BE63B1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9644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 Narrow" panose="020B060602020203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aseline="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959F5-358A-4F93-B07C-78936BE63B1F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6165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D959F5-358A-4F93-B07C-78936BE63B1F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90522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13178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756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23545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2063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2979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7713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4420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868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318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875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6392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42153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29.06.2022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 Narrow" panose="020B0606020202030204" pitchFamily="34" charset="0"/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32855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 Narrow" panose="020B060602020203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 Narrow" panose="020B0606020202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6.png"/><Relationship Id="rId7" Type="http://schemas.openxmlformats.org/officeDocument/2006/relationships/image" Target="../media/image11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28.png"/><Relationship Id="rId7" Type="http://schemas.openxmlformats.org/officeDocument/2006/relationships/image" Target="../media/image11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wmf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6632" y="2126466"/>
            <a:ext cx="759978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400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Daikin</a:t>
            </a:r>
            <a:endParaRPr lang="ru-RU" sz="4400" dirty="0" smtClean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en-US" sz="4400" b="1" dirty="0" smtClean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Sky Air Basic</a:t>
            </a:r>
            <a:endParaRPr lang="ru-RU" sz="4400" b="1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9552" y="3967316"/>
            <a:ext cx="8208912" cy="769441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Модельный ряд</a:t>
            </a:r>
            <a:r>
              <a:rPr lang="en-US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неинверторных полупромышленных кондиционеров производства </a:t>
            </a:r>
            <a:r>
              <a:rPr lang="en-US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Daikin-</a:t>
            </a:r>
            <a:r>
              <a:rPr lang="ru-RU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Малайзия</a:t>
            </a:r>
          </a:p>
        </p:txBody>
      </p:sp>
    </p:spTree>
    <p:extLst>
      <p:ext uri="{BB962C8B-B14F-4D97-AF65-F5344CB8AC3E}">
        <p14:creationId xmlns:p14="http://schemas.microsoft.com/office/powerpoint/2010/main" val="1514694674"/>
      </p:ext>
    </p:extLst>
  </p:cSld>
  <p:clrMapOvr>
    <a:masterClrMapping/>
  </p:clrMapOvr>
  <p:transition spd="slow">
    <p:cover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82585" y="116632"/>
            <a:ext cx="8853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Кассетные для коммерческих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помещений 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FCQN-EXV / FFQN-CXV / RYN (RQ)</a:t>
            </a:r>
            <a:endParaRPr lang="en-US" sz="2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53279" y="2793953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 Narrow" panose="020B0606020202030204" pitchFamily="34" charset="0"/>
              </a:rPr>
              <a:t>FCQN-EXV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517575" y="2792212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 Narrow" panose="020B0606020202030204" pitchFamily="34" charset="0"/>
              </a:rPr>
              <a:t>FFQN-CXV</a:t>
            </a:r>
            <a:endParaRPr lang="ru-RU" sz="1000" dirty="0">
              <a:latin typeface="Arial Narrow" panose="020B060602020203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8934" y="1196752"/>
            <a:ext cx="246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Стандартная кассета 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183230" y="1196752"/>
            <a:ext cx="2468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</a:rPr>
              <a:t>Компактная кассета </a:t>
            </a:r>
            <a:endParaRPr lang="ru-RU" dirty="0">
              <a:solidFill>
                <a:srgbClr val="0070C0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62950" y="3140968"/>
            <a:ext cx="343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Производство – 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Daikin-</a:t>
            </a: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Малайзия</a:t>
            </a:r>
          </a:p>
        </p:txBody>
      </p:sp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5115" y="1628800"/>
            <a:ext cx="2196528" cy="98843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7576" y="1715586"/>
            <a:ext cx="1800200" cy="86769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3059" y="5229200"/>
            <a:ext cx="1710804" cy="141426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8754" y="3759639"/>
            <a:ext cx="1959414" cy="14695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185659"/>
            <a:ext cx="1013581" cy="493717"/>
          </a:xfrm>
          <a:prstGeom prst="rect">
            <a:avLst/>
          </a:prstGeom>
        </p:spPr>
      </p:pic>
      <p:graphicFrame>
        <p:nvGraphicFramePr>
          <p:cNvPr id="35" name="Таблица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8616628"/>
              </p:ext>
            </p:extLst>
          </p:nvPr>
        </p:nvGraphicFramePr>
        <p:xfrm>
          <a:off x="683568" y="3861048"/>
          <a:ext cx="6408711" cy="2370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864096"/>
                <a:gridCol w="720080"/>
                <a:gridCol w="965993"/>
                <a:gridCol w="1209191"/>
                <a:gridCol w="1209191"/>
              </a:tblGrid>
              <a:tr h="288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Холодо</a:t>
                      </a:r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-производительность номинальная, кВт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Внутренний 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блок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Панель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Наружный блок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Максимальная длина трассы, м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Максимальный перепад высот, м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2,78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FFQN25CXV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BYC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20CX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RYN25CXV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3,66</a:t>
                      </a: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FFQN35CXV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BYC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20CX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RYN35CXV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5,13</a:t>
                      </a: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FFQN50CXV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BYC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20CX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RYN50CXV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6,51</a:t>
                      </a: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FCQN60EXV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BYC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50EX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RYN60CXV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7,91</a:t>
                      </a: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FCQN71EXV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BYC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50EX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RQ71CXV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11,43</a:t>
                      </a: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FCQN100EXV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BYC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50EX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RQ100DXY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12,60</a:t>
                      </a: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FCQN125EXV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BYC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50EX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RQ125DXY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</a:tr>
            </a:tbl>
          </a:graphicData>
        </a:graphic>
      </p:graphicFrame>
      <p:pic>
        <p:nvPicPr>
          <p:cNvPr id="27" name="Picture 3" descr="C:\Users\DMeshcheryakov\Downloads\AP GS02 Controll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794" y="1628800"/>
            <a:ext cx="417491" cy="114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2603" y="1783426"/>
            <a:ext cx="936558" cy="93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868144" y="2794139"/>
            <a:ext cx="1052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Стандартно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87487" y="2807350"/>
            <a:ext cx="1129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Опция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935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2585" y="116632"/>
            <a:ext cx="8853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Кассетные для коммерческих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b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помещений 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FCQN-EXV / FFQN-CXV / RYN (RQ)</a:t>
            </a:r>
            <a:endParaRPr lang="en-US" sz="2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5515688"/>
              </p:ext>
            </p:extLst>
          </p:nvPr>
        </p:nvGraphicFramePr>
        <p:xfrm>
          <a:off x="611560" y="1249020"/>
          <a:ext cx="8280920" cy="413070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3096344"/>
                <a:gridCol w="2664296"/>
              </a:tblGrid>
              <a:tr h="5237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Преимущество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Выгода для Потребителя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Выгода для Монтажника / Проектировщика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T="72000" marB="72000"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Самая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дешевая кассетная модель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Daikin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Доступное решение для средних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и больших помещений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</a:tr>
              <a:tr h="49695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Современная элегантная панель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 округлыми контурами (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FCQN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;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Стильная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компактная панель (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FFQN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)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для потолка типа «</a:t>
                      </a:r>
                      <a:r>
                        <a:rPr lang="ru-RU" sz="1400" kern="1200" dirty="0" err="1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Армстронг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Эстетичный внешний вид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FFQN – 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полностью встраивается в ячейку подвесного потолка; осветительные приборы, динамики и системы пожаротушения можно размещать в соседних ячейках.</a:t>
                      </a:r>
                    </a:p>
                  </a:txBody>
                  <a:tcPr marT="72000" marB="72000" anchor="ctr"/>
                </a:tc>
              </a:tr>
              <a:tr h="4969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Тихая работа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 32 дБ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А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Акустический комфорт в помещении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</a:tr>
              <a:tr h="363464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Беспроводной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пульт в комплекте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Базовое решение, пульт уже в комплекте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</a:tr>
              <a:tr h="363464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Страна производства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Малайзия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Более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высокое качество по сравнению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 китайскими аналогами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43551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82585" y="116632"/>
            <a:ext cx="8853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Подпотолочные для коммерческих</a:t>
            </a:r>
          </a:p>
          <a:p>
            <a:pPr algn="r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помещений  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FLQN(FHQN)-EXV / RYN (RQ)</a:t>
            </a:r>
            <a:endParaRPr lang="en-US" sz="2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50663" y="2370011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FLQN-EXV</a:t>
            </a:r>
            <a:endParaRPr lang="ru-RU" sz="1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50663" y="3516215"/>
            <a:ext cx="18002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FHQN-</a:t>
            </a:r>
            <a:r>
              <a:rPr lang="en-US" sz="1000" dirty="0">
                <a:latin typeface="Arial Narrow" panose="020B0606020202030204" pitchFamily="34" charset="0"/>
                <a:cs typeface="Arial" panose="020B0604020202020204" pitchFamily="34" charset="0"/>
              </a:rPr>
              <a:t>C</a:t>
            </a:r>
            <a:r>
              <a:rPr lang="en-US" sz="1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XV</a:t>
            </a:r>
            <a:endParaRPr lang="ru-RU" sz="1000" dirty="0" smtClean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91963" y="1196752"/>
            <a:ext cx="76611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Доступный </a:t>
            </a:r>
            <a:r>
              <a:rPr lang="en-US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On/Off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кондиционер универсального монтажа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62950" y="3851756"/>
            <a:ext cx="34337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Производство – 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Daikin-</a:t>
            </a: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Малайзия</a:t>
            </a: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7218" y="3068960"/>
            <a:ext cx="1539644" cy="127277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13837" y="3001468"/>
            <a:ext cx="1763381" cy="132253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185659"/>
            <a:ext cx="1013581" cy="493717"/>
          </a:xfrm>
          <a:prstGeom prst="rect">
            <a:avLst/>
          </a:prstGeom>
        </p:spPr>
      </p:pic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395684"/>
              </p:ext>
            </p:extLst>
          </p:nvPr>
        </p:nvGraphicFramePr>
        <p:xfrm>
          <a:off x="683568" y="4490488"/>
          <a:ext cx="7632848" cy="189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256186"/>
                <a:gridCol w="1514860"/>
                <a:gridCol w="1405418"/>
                <a:gridCol w="1872208"/>
              </a:tblGrid>
              <a:tr h="288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Холодо</a:t>
                      </a:r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-производительность номинальная, кВт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Внутренний 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блок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Наружный блок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Максимальная длина трассы, м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Максимальный перепад высот, м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5,13</a:t>
                      </a: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FLQN50EXV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RYN50CXV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5,86</a:t>
                      </a: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FLQN60EXV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RYN60CXV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7,90</a:t>
                      </a: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FLQN71EXV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RQ71CXV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8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11,4</a:t>
                      </a: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FLQN100EXV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RQ100DXY</a:t>
                      </a: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45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25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16,12</a:t>
                      </a: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FHQN140CXV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RQ140DXY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35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</a:rPr>
                        <a:t>15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36000" marB="36000" anchor="ctr"/>
                </a:tc>
              </a:tr>
            </a:tbl>
          </a:graphicData>
        </a:graphic>
      </p:graphicFrame>
      <p:pic>
        <p:nvPicPr>
          <p:cNvPr id="42" name="Рисунок 4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" y="2931491"/>
            <a:ext cx="3491516" cy="78908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5575" y="1770836"/>
            <a:ext cx="3491515" cy="8728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6" name="Picture 3" descr="C:\Users\DMeshcheryakov\Downloads\AP GS02 Controlle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467" y="1561971"/>
            <a:ext cx="417491" cy="114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8761" y="1711950"/>
            <a:ext cx="936558" cy="93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5273817" y="2636912"/>
            <a:ext cx="1052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Стандартно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943645" y="2636912"/>
            <a:ext cx="1129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Опция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192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585" y="116632"/>
            <a:ext cx="8853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Подпотолочные для коммерческих</a:t>
            </a:r>
          </a:p>
          <a:p>
            <a:pPr algn="r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помещений  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FLQN(FHQN)-EXV / RYN (RQ)</a:t>
            </a:r>
            <a:endParaRPr lang="en-US" sz="2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0300703"/>
              </p:ext>
            </p:extLst>
          </p:nvPr>
        </p:nvGraphicFramePr>
        <p:xfrm>
          <a:off x="469080" y="1124744"/>
          <a:ext cx="8280920" cy="44880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3096344"/>
                <a:gridCol w="2664296"/>
              </a:tblGrid>
              <a:tr h="52379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Преимущество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Выгода для Потребителя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Выгода для Монтажника / Проектировщика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T="72000" marB="72000" anchor="ctr"/>
                </a:tc>
              </a:tr>
              <a:tr h="576064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Самая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дешевая подпотолочная модель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Daikin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Доступное решение для средних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b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и больших помещений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</a:tr>
              <a:tr h="4969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Универсальная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установка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endParaRPr lang="ru-RU" sz="1400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кроме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FHQN140CXV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Один и тот же внутренний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блок устанавливается как напольный или как подпотолочный.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</a:tr>
              <a:tr h="4969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Легкий доступ для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сервисного обслуживания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Простота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сервисного обслуживания – достаточно отсоединить нижнюю панель.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</a:tr>
              <a:tr h="363464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Ионизатор</a:t>
                      </a:r>
                      <a:endParaRPr lang="en-US" sz="14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(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кроме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FHQN140CXV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 Вашем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помещении всегда будет только </a:t>
                      </a:r>
                      <a:b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очищенный </a:t>
                      </a:r>
                      <a:r>
                        <a:rPr lang="ru-RU" sz="1400" b="1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здоровый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воздух.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</a:tr>
              <a:tr h="363464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Беспроводной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пульт в комплекте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Базовое решение, пульт уже в комплекте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</a:tr>
              <a:tr h="363464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Страна производства – Малайзия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Более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высокое качество по сравнению с китайскими аналогами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7140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79512" y="3068960"/>
            <a:ext cx="8712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3600" b="1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88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6" name="Прямая соединительная линия 95"/>
          <p:cNvCxnSpPr/>
          <p:nvPr/>
        </p:nvCxnSpPr>
        <p:spPr>
          <a:xfrm flipH="1">
            <a:off x="496711" y="1606832"/>
            <a:ext cx="474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539552" y="1885572"/>
            <a:ext cx="23304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FDMQN-CXV /</a:t>
            </a:r>
            <a:r>
              <a:rPr lang="ru-RU" dirty="0"/>
              <a:t> </a:t>
            </a:r>
            <a:r>
              <a:rPr lang="en-US" dirty="0"/>
              <a:t>RYN(RQ)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11560" y="2636430"/>
            <a:ext cx="2402465" cy="369332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FDYMP-DXV / RCYP-EXY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539552" y="2276872"/>
            <a:ext cx="2556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FD(G)YP-EXY / RCYP-EXY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724128" y="-27384"/>
            <a:ext cx="33123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b="1" dirty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Sky Air Basic</a:t>
            </a:r>
          </a:p>
          <a:p>
            <a:pPr algn="r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Модельный ряд</a:t>
            </a:r>
            <a:endParaRPr lang="ru-RU" sz="2800" dirty="0">
              <a:solidFill>
                <a:schemeClr val="bg1">
                  <a:lumMod val="50000"/>
                </a:schemeClr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6" name="Рисунок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9336" y="2493249"/>
            <a:ext cx="975522" cy="539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8" name="Прямая соединительная линия 47"/>
          <p:cNvCxnSpPr/>
          <p:nvPr/>
        </p:nvCxnSpPr>
        <p:spPr>
          <a:xfrm>
            <a:off x="496711" y="836712"/>
            <a:ext cx="0" cy="5522647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Прямоугольник 62"/>
          <p:cNvSpPr/>
          <p:nvPr/>
        </p:nvSpPr>
        <p:spPr>
          <a:xfrm>
            <a:off x="179512" y="836712"/>
            <a:ext cx="286952" cy="5522647"/>
          </a:xfrm>
          <a:prstGeom prst="rect">
            <a:avLst/>
          </a:prstGeom>
          <a:solidFill>
            <a:srgbClr val="B6E6FC"/>
          </a:solidFill>
          <a:ln>
            <a:solidFill>
              <a:srgbClr val="B6E6F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0" name="TextBox 69"/>
          <p:cNvSpPr txBox="1"/>
          <p:nvPr/>
        </p:nvSpPr>
        <p:spPr>
          <a:xfrm rot="16200000">
            <a:off x="-2464668" y="3397981"/>
            <a:ext cx="5522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bg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Basic</a:t>
            </a:r>
            <a:endParaRPr lang="ru-RU" sz="2000" b="1" dirty="0">
              <a:solidFill>
                <a:schemeClr val="bg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8008" y="2636229"/>
            <a:ext cx="1012994" cy="36467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29337" y="1715478"/>
            <a:ext cx="1937054" cy="7554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4" name="Правая фигурная скобка 53"/>
          <p:cNvSpPr/>
          <p:nvPr/>
        </p:nvSpPr>
        <p:spPr>
          <a:xfrm>
            <a:off x="5456345" y="1678840"/>
            <a:ext cx="288032" cy="1401642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TextBox 54"/>
          <p:cNvSpPr txBox="1"/>
          <p:nvPr/>
        </p:nvSpPr>
        <p:spPr>
          <a:xfrm>
            <a:off x="5832140" y="1966872"/>
            <a:ext cx="2988332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Канальные:</a:t>
            </a:r>
          </a:p>
          <a:p>
            <a: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низконапорные, средненапорные, высоконапорные</a:t>
            </a:r>
            <a:endParaRPr lang="ru-RU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39552" y="1052254"/>
            <a:ext cx="24744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latin typeface="Arial Narrow" panose="020B060602020203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FTYN80JXV/RQ71CXV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539552" y="34197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FCQN-EXV 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/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RYN (RQ)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539552" y="4149080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FFQN-CXV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/ 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RYN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59" name="Рисунок 58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93088" y="3191008"/>
            <a:ext cx="1754976" cy="7897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5132" y="4150930"/>
            <a:ext cx="1295134" cy="6242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1" name="TextBox 70"/>
          <p:cNvSpPr txBox="1"/>
          <p:nvPr/>
        </p:nvSpPr>
        <p:spPr>
          <a:xfrm>
            <a:off x="536713" y="5053924"/>
            <a:ext cx="21630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FLQN-EXV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/ RYN (RQ)</a:t>
            </a:r>
            <a:endParaRPr lang="ru-RU" dirty="0">
              <a:latin typeface="Arial Narrow" panose="020B0606020202030204" pitchFamily="34" charset="0"/>
            </a:endParaRPr>
          </a:p>
        </p:txBody>
      </p:sp>
      <p:sp>
        <p:nvSpPr>
          <p:cNvPr id="72" name="TextBox 71"/>
          <p:cNvSpPr txBox="1"/>
          <p:nvPr/>
        </p:nvSpPr>
        <p:spPr>
          <a:xfrm>
            <a:off x="539552" y="5846012"/>
            <a:ext cx="2672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FHQN140CXV </a:t>
            </a:r>
            <a:r>
              <a:rPr lang="en-US" dirty="0">
                <a:latin typeface="Arial Narrow" panose="020B0606020202030204" pitchFamily="34" charset="0"/>
                <a:cs typeface="Arial" panose="020B0604020202020204" pitchFamily="34" charset="0"/>
              </a:rPr>
              <a:t>/ </a:t>
            </a:r>
            <a:r>
              <a:rPr lang="en-US" dirty="0" smtClean="0">
                <a:latin typeface="Arial Narrow" panose="020B0606020202030204" pitchFamily="34" charset="0"/>
                <a:cs typeface="Arial" panose="020B0604020202020204" pitchFamily="34" charset="0"/>
              </a:rPr>
              <a:t>RQ140DXY</a:t>
            </a:r>
            <a:endParaRPr lang="ru-RU" dirty="0">
              <a:latin typeface="Arial Narrow" panose="020B0606020202030204" pitchFamily="34" charset="0"/>
            </a:endParaRPr>
          </a:p>
        </p:txBody>
      </p:sp>
      <p:pic>
        <p:nvPicPr>
          <p:cNvPr id="76" name="Рисунок 75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1352" y="5855304"/>
            <a:ext cx="1879650" cy="4248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7489" y="5063216"/>
            <a:ext cx="1879650" cy="46991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8" name="Правая фигурная скобка 77"/>
          <p:cNvSpPr/>
          <p:nvPr/>
        </p:nvSpPr>
        <p:spPr>
          <a:xfrm>
            <a:off x="5463010" y="912013"/>
            <a:ext cx="288032" cy="694819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TextBox 78"/>
          <p:cNvSpPr txBox="1"/>
          <p:nvPr/>
        </p:nvSpPr>
        <p:spPr>
          <a:xfrm>
            <a:off x="5751042" y="1090145"/>
            <a:ext cx="119722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Н</a:t>
            </a:r>
            <a: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астенные</a:t>
            </a:r>
            <a:endParaRPr lang="ru-RU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равая фигурная скобка 79"/>
          <p:cNvSpPr/>
          <p:nvPr/>
        </p:nvSpPr>
        <p:spPr>
          <a:xfrm>
            <a:off x="5456345" y="3157518"/>
            <a:ext cx="288032" cy="1689674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2" name="TextBox 81"/>
          <p:cNvSpPr txBox="1"/>
          <p:nvPr/>
        </p:nvSpPr>
        <p:spPr>
          <a:xfrm>
            <a:off x="5832140" y="3686353"/>
            <a:ext cx="2988332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Кассетные:</a:t>
            </a:r>
          </a:p>
          <a:p>
            <a:r>
              <a:rPr lang="ru-RU" sz="1600" b="1" dirty="0">
                <a:latin typeface="Arial Narrow" panose="020B0606020202030204" pitchFamily="34" charset="0"/>
                <a:cs typeface="Arial" panose="020B0604020202020204" pitchFamily="34" charset="0"/>
              </a:rPr>
              <a:t>с</a:t>
            </a:r>
            <a: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тандартные, компактные</a:t>
            </a:r>
            <a:endParaRPr lang="ru-RU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84" name="Правая фигурная скобка 83"/>
          <p:cNvSpPr/>
          <p:nvPr/>
        </p:nvSpPr>
        <p:spPr>
          <a:xfrm>
            <a:off x="5463011" y="4894421"/>
            <a:ext cx="288032" cy="1464939"/>
          </a:xfrm>
          <a:prstGeom prst="rightBrace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TextBox 87"/>
          <p:cNvSpPr txBox="1"/>
          <p:nvPr/>
        </p:nvSpPr>
        <p:spPr>
          <a:xfrm>
            <a:off x="5823051" y="5445224"/>
            <a:ext cx="2997421" cy="33855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ru-RU" sz="1600" b="1" dirty="0" smtClean="0">
                <a:latin typeface="Arial Narrow" panose="020B0606020202030204" pitchFamily="34" charset="0"/>
                <a:cs typeface="Arial" panose="020B0604020202020204" pitchFamily="34" charset="0"/>
              </a:rPr>
              <a:t>Подпотолочные и универсальные</a:t>
            </a:r>
            <a:endParaRPr lang="ru-RU" sz="16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90" name="Прямая соединительная линия 89"/>
          <p:cNvCxnSpPr/>
          <p:nvPr/>
        </p:nvCxnSpPr>
        <p:spPr>
          <a:xfrm flipH="1">
            <a:off x="496709" y="3119000"/>
            <a:ext cx="474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/>
          <p:cNvCxnSpPr/>
          <p:nvPr/>
        </p:nvCxnSpPr>
        <p:spPr>
          <a:xfrm flipH="1">
            <a:off x="496709" y="4775184"/>
            <a:ext cx="474891" cy="0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2339752" y="6516052"/>
            <a:ext cx="49685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 модели реверсивные (тепло/холод)</a:t>
            </a:r>
            <a:endParaRPr lang="ru-RU" sz="1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0730" y="908720"/>
            <a:ext cx="2233358" cy="6447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8575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555776" y="116632"/>
            <a:ext cx="63367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Настенные для тех. охлаждения</a:t>
            </a:r>
          </a:p>
          <a:p>
            <a:pPr algn="r"/>
            <a:r>
              <a:rPr lang="en-US" sz="28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FTYN</a:t>
            </a:r>
            <a:r>
              <a:rPr lang="ru-RU" sz="28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80</a:t>
            </a:r>
            <a:r>
              <a:rPr lang="en-US" sz="28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J</a:t>
            </a:r>
            <a:r>
              <a:rPr lang="en-US" sz="28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XV </a:t>
            </a:r>
            <a:r>
              <a:rPr lang="en-US" sz="2800" b="1" dirty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/ </a:t>
            </a:r>
            <a:r>
              <a:rPr lang="en-US" sz="28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RQ</a:t>
            </a:r>
            <a:r>
              <a:rPr lang="ru-RU" sz="28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71</a:t>
            </a:r>
            <a:r>
              <a:rPr lang="en-US" sz="28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CXV</a:t>
            </a:r>
            <a:endParaRPr lang="en-US" sz="28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1520" y="1158482"/>
            <a:ext cx="54947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Базовая модель </a:t>
            </a:r>
            <a:r>
              <a:rPr lang="ru-RU" sz="20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для тех. охлаждения</a:t>
            </a:r>
            <a:endParaRPr lang="en-US" sz="20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Самое </a:t>
            </a:r>
            <a:r>
              <a:rPr lang="ru-RU" sz="2000" dirty="0" smtClean="0">
                <a:solidFill>
                  <a:srgbClr val="00B0F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бюджетное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 решение от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Daikin</a:t>
            </a:r>
            <a:r>
              <a:rPr lang="ru-RU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. </a:t>
            </a:r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On/Off</a:t>
            </a:r>
            <a:endParaRPr lang="ru-RU" sz="20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51520" y="1844824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Производство – </a:t>
            </a:r>
            <a:r>
              <a:rPr lang="en-US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Daikin-</a:t>
            </a:r>
            <a:r>
              <a:rPr lang="ru-RU" dirty="0" smtClean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Малайзия</a:t>
            </a:r>
            <a:endParaRPr lang="ru-RU" dirty="0">
              <a:solidFill>
                <a:srgbClr val="FF000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3305" y="1351107"/>
            <a:ext cx="1013581" cy="493717"/>
          </a:xfrm>
          <a:prstGeom prst="rect">
            <a:avLst/>
          </a:prstGeom>
        </p:spPr>
      </p:pic>
      <p:pic>
        <p:nvPicPr>
          <p:cNvPr id="17" name="Picture 3" descr="C:\Users\DMeshcheryakov\Downloads\AP GS02 Controll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893" y="2132856"/>
            <a:ext cx="417491" cy="1141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132856"/>
            <a:ext cx="1806962" cy="13707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" name="Таблица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9227094"/>
              </p:ext>
            </p:extLst>
          </p:nvPr>
        </p:nvGraphicFramePr>
        <p:xfrm>
          <a:off x="343234" y="3573016"/>
          <a:ext cx="8333223" cy="947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8872"/>
                <a:gridCol w="1816214"/>
                <a:gridCol w="1709379"/>
                <a:gridCol w="1709379"/>
                <a:gridCol w="1709379"/>
              </a:tblGrid>
              <a:tr h="0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Холодо</a:t>
                      </a:r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-производительность номинальная, кВт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Внутренний 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блок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Наружный блок</a:t>
                      </a: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Максимальная длина трассы, м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Максимальный перепад высот, м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</a:tr>
              <a:tr h="236597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0</a:t>
                      </a:r>
                      <a:r>
                        <a:rPr lang="ru-RU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FTYN80JXV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RQ71CXV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RU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200" b="1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200" b="1" i="0" u="none" strike="noStrike" dirty="0">
                        <a:solidFill>
                          <a:srgbClr val="FF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</a:tr>
            </a:tbl>
          </a:graphicData>
        </a:graphic>
      </p:graphicFrame>
      <p:graphicFrame>
        <p:nvGraphicFramePr>
          <p:cNvPr id="21" name="Таблица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7593552"/>
              </p:ext>
            </p:extLst>
          </p:nvPr>
        </p:nvGraphicFramePr>
        <p:xfrm>
          <a:off x="340896" y="4581129"/>
          <a:ext cx="8335560" cy="15321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6968"/>
                <a:gridCol w="2354017"/>
                <a:gridCol w="2974575"/>
              </a:tblGrid>
              <a:tr h="49478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Преимущество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Выгода для ПОТРЕБИТЕЛЯ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Arial Narrow" panose="020B0606020202030204" pitchFamily="34" charset="0"/>
                        </a:rPr>
                        <a:t>Выгода для МОНТАЖНИКА / ПРОЕКТИРОВЩИКА</a:t>
                      </a:r>
                      <a:endParaRPr lang="ru-RU" sz="1200" dirty="0">
                        <a:latin typeface="Arial Narrow" panose="020B0606020202030204" pitchFamily="34" charset="0"/>
                      </a:endParaRPr>
                    </a:p>
                  </a:txBody>
                  <a:tcPr anchor="ctr"/>
                </a:tc>
              </a:tr>
              <a:tr h="51868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Страна производства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Малайзия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Более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высокое качество по сравнению с китайскими аналогами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</a:tr>
              <a:tr h="518680"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Зимние комплекты </a:t>
                      </a:r>
                      <a:r>
                        <a:rPr lang="en-US" sz="11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NORD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(-30,</a:t>
                      </a:r>
                      <a:r>
                        <a:rPr lang="ru-RU" sz="11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-40</a:t>
                      </a:r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0" marR="360000"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Бюджетное базовое решение для технического охлаждения.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Возможность использования кондиционера для технического охлаждения. Базовое решение.</a:t>
                      </a:r>
                      <a:endParaRPr lang="ru-RU" sz="11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</a:tr>
            </a:tbl>
          </a:graphicData>
        </a:graphic>
      </p:graphicFrame>
      <p:pic>
        <p:nvPicPr>
          <p:cNvPr id="22" name="Рисунок 2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6857" y="5626305"/>
            <a:ext cx="394983" cy="394983"/>
          </a:xfrm>
          <a:prstGeom prst="rect">
            <a:avLst/>
          </a:prstGeom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702" y="2287482"/>
            <a:ext cx="936558" cy="93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07243" y="3298195"/>
            <a:ext cx="1052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Стандартно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026586" y="3311406"/>
            <a:ext cx="112959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Опция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91440"/>
            <a:ext cx="3649911" cy="1053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245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3684"/>
    </mc:Choice>
    <mc:Fallback xmlns="">
      <p:transition spd="slow" advTm="7368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2276872"/>
            <a:ext cx="1133141" cy="1113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9412" y="1268760"/>
            <a:ext cx="5053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Доступный канальный </a:t>
            </a:r>
            <a:r>
              <a:rPr lang="en-US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On/Off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кондиционер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043608" y="11663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Канальные для коммерческих помещений</a:t>
            </a:r>
          </a:p>
          <a:p>
            <a:pPr algn="r"/>
            <a:r>
              <a:rPr lang="en-US" sz="28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FDMQN-CXV / RYN(RQ)</a:t>
            </a:r>
            <a:endParaRPr lang="ru-RU" sz="28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89412" y="1844824"/>
            <a:ext cx="376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Производство – 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Daikin-</a:t>
            </a: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Малайзия</a:t>
            </a:r>
          </a:p>
        </p:txBody>
      </p:sp>
      <p:graphicFrame>
        <p:nvGraphicFramePr>
          <p:cNvPr id="28" name="Таблица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5902280"/>
              </p:ext>
            </p:extLst>
          </p:nvPr>
        </p:nvGraphicFramePr>
        <p:xfrm>
          <a:off x="539552" y="4252715"/>
          <a:ext cx="7992887" cy="213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6"/>
                <a:gridCol w="1490013"/>
                <a:gridCol w="1639566"/>
                <a:gridCol w="1639566"/>
                <a:gridCol w="1639566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Холодо</a:t>
                      </a:r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-производительность номинальная, кВт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Внутренний 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блок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Наружный блок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Максимальная длина трассы, м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Максимальный перепад высот, м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3,66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FDMQN35CXV</a:t>
                      </a:r>
                      <a:endParaRPr lang="en-US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RYN35CXV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12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6,16</a:t>
                      </a: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FDMQN60CXV</a:t>
                      </a:r>
                      <a:endParaRPr lang="en-US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RYN60CXV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7,62</a:t>
                      </a: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FDMQN71CXV</a:t>
                      </a:r>
                      <a:endParaRPr lang="en-US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RQ71CXV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8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11,43</a:t>
                      </a: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FDMQN100CXV</a:t>
                      </a:r>
                      <a:endParaRPr lang="en-US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RQ100DXY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13,19</a:t>
                      </a: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FDMQN125CXV</a:t>
                      </a:r>
                      <a:endParaRPr lang="en-US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RQ125DXY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16,12</a:t>
                      </a: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FDMQN140CXV</a:t>
                      </a:r>
                      <a:endParaRPr lang="en-US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RQ140DXY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</a:tr>
            </a:tbl>
          </a:graphicData>
        </a:graphic>
      </p:graphicFrame>
      <p:pic>
        <p:nvPicPr>
          <p:cNvPr id="32" name="Рисунок 3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9412" y="2443318"/>
            <a:ext cx="3118492" cy="12162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185659"/>
            <a:ext cx="1013581" cy="49371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24328" y="2430489"/>
            <a:ext cx="1296144" cy="107147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2359135"/>
            <a:ext cx="1553503" cy="116512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9" name="TextBox 18"/>
          <p:cNvSpPr txBox="1"/>
          <p:nvPr/>
        </p:nvSpPr>
        <p:spPr>
          <a:xfrm>
            <a:off x="4311299" y="3429000"/>
            <a:ext cx="1052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Стандартно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753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435620"/>
              </p:ext>
            </p:extLst>
          </p:nvPr>
        </p:nvGraphicFramePr>
        <p:xfrm>
          <a:off x="539552" y="1486237"/>
          <a:ext cx="8208912" cy="3364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  <a:gridCol w="3168352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Преимущество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Выгода для Потребителя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Выгода для Монтажника / Проектировщика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T="72000" marB="72000" anchor="ctr"/>
                </a:tc>
              </a:tr>
              <a:tr h="62975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Страна производства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–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Малайзия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Более высокое качество по сравнению с китайскими аналогами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1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</a:tr>
              <a:tr h="62975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Регулировка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статического давления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Гибкость проектирования системы</a:t>
                      </a:r>
                    </a:p>
                  </a:txBody>
                  <a:tcPr anchor="ctr"/>
                </a:tc>
              </a:tr>
              <a:tr h="4969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Компактный наружный блок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Могут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устанавливаться на крыше или террасе, а также просто у наружной стены.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  <a:tr h="4969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Проводной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пульт в комплекте</a:t>
                      </a:r>
                      <a:endParaRPr lang="ru-RU" sz="1400" kern="120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Базовое решение, пульт уже в комплекте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1043608" y="116632"/>
            <a:ext cx="78488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Канальные для коммерческих помещений</a:t>
            </a:r>
          </a:p>
          <a:p>
            <a:pPr algn="r"/>
            <a:r>
              <a:rPr lang="en-US" sz="2800" b="1" dirty="0" smtClean="0">
                <a:solidFill>
                  <a:schemeClr val="accent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FDMQN-CXV / RYN(RQ)</a:t>
            </a:r>
            <a:endParaRPr lang="ru-RU" sz="2800" b="1" dirty="0">
              <a:solidFill>
                <a:schemeClr val="accent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365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82585" y="116632"/>
            <a:ext cx="8853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Канальные для коммерческих</a:t>
            </a:r>
          </a:p>
          <a:p>
            <a:pPr algn="r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помещений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высоконапорные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FDYMP-DXV / RCYP-EXY</a:t>
            </a:r>
            <a:endParaRPr lang="en-US" sz="2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2564904"/>
            <a:ext cx="1213495" cy="11925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2186" y="1268760"/>
            <a:ext cx="6222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On/Off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Дешевое решение для охлаждения больших помещений</a:t>
            </a:r>
            <a:endParaRPr lang="en-US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89412" y="1844824"/>
            <a:ext cx="376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Производство – 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Daikin-</a:t>
            </a: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Малайзия</a:t>
            </a:r>
          </a:p>
        </p:txBody>
      </p:sp>
      <p:graphicFrame>
        <p:nvGraphicFramePr>
          <p:cNvPr id="29" name="Таблица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437332"/>
              </p:ext>
            </p:extLst>
          </p:nvPr>
        </p:nvGraphicFramePr>
        <p:xfrm>
          <a:off x="683566" y="5176264"/>
          <a:ext cx="7993590" cy="1171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178"/>
                <a:gridCol w="1490279"/>
                <a:gridCol w="1639711"/>
                <a:gridCol w="1639711"/>
                <a:gridCol w="1639711"/>
              </a:tblGrid>
              <a:tr h="50405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Холодо</a:t>
                      </a:r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-производительность номинальная, кВт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Внутренний 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блок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Наружный блок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Максимальная длина трассы, м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Максимальный перепад высот, м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21,98</a:t>
                      </a: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FDYMP75DXV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endParaRPr lang="en-US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RCYP75EXY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</a:tr>
              <a:tr h="190500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29,31</a:t>
                      </a: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FDYMP100DXV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endParaRPr lang="en-US" sz="1100" b="0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RCYP100EXY</a:t>
                      </a: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35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36000" marB="36000" anchor="ctr"/>
                </a:tc>
              </a:tr>
            </a:tbl>
          </a:graphicData>
        </a:graphic>
      </p:graphicFrame>
      <p:pic>
        <p:nvPicPr>
          <p:cNvPr id="33" name="Рисунок 3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185659"/>
            <a:ext cx="1013581" cy="49371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3568" y="2564904"/>
            <a:ext cx="3800419" cy="136815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0232" y="2348880"/>
            <a:ext cx="2016925" cy="178296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5004048" y="3790201"/>
            <a:ext cx="1052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Стандартно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04048" y="6381328"/>
            <a:ext cx="383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*модель доступна только из наличия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5721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2585" y="116632"/>
            <a:ext cx="88539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Канальные для коммерческих</a:t>
            </a:r>
          </a:p>
          <a:p>
            <a:pPr algn="r"/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помещений</a:t>
            </a:r>
            <a:r>
              <a:rPr lang="en-US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высоконапорные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 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FDYMP-DXV / RCYP-EXY</a:t>
            </a:r>
            <a:endParaRPr lang="en-US" sz="2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786990"/>
              </p:ext>
            </p:extLst>
          </p:nvPr>
        </p:nvGraphicFramePr>
        <p:xfrm>
          <a:off x="611560" y="1486237"/>
          <a:ext cx="8208912" cy="49050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  <a:gridCol w="3168352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Преимущество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Выгода для Потребителя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Выгода для Монтажника / Проектировщика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T="72000" marB="72000" anchor="ctr"/>
                </a:tc>
              </a:tr>
              <a:tr h="62975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Внешнее статическое давление – </a:t>
                      </a:r>
                      <a:b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 196 Па.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Идеальное решение для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больших помещений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Возможна большая протяженность системы воздуховодов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и гибкость в применении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</a:tr>
              <a:tr h="49695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Доступный канальный высоконапорный кондиционер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Высоконапорный кондиционер </a:t>
                      </a:r>
                      <a:b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за умеренную цену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</a:tr>
              <a:tr h="4969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Малая высота и компактность наружного блока</a:t>
                      </a:r>
                      <a:endParaRPr lang="en-US" sz="1400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Могут устанавливаться на крыше или террасе, а также просто у наружной стены.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</a:tr>
              <a:tr h="4969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Легкий доступ к внутренним компонентам с обеих сторон или с нижней части агрегата</a:t>
                      </a: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Нет необходимости демонтажа элементов декора для сервисного обслуживания.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Простота сервисного обслуживания</a:t>
                      </a:r>
                    </a:p>
                  </a:txBody>
                  <a:tcPr marT="72000" marB="72000" anchor="ctr"/>
                </a:tc>
              </a:tr>
              <a:tr h="49695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Четырехскоростной двигатель вентилятора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Гибкость проектирования системы: различное статическое давление при проектировании системы.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</a:tr>
              <a:tr h="49695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Проводной пульт в комплекте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Базовое решение, пульт уже в комплекте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72000" marB="72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43491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/>
          <p:cNvSpPr txBox="1"/>
          <p:nvPr/>
        </p:nvSpPr>
        <p:spPr>
          <a:xfrm>
            <a:off x="1871700" y="116632"/>
            <a:ext cx="7164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Канальные для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коммерческих помещений (высоконапорные) 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FD</a:t>
            </a:r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</a:t>
            </a:r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YP-EXY / RCYP-EXY</a:t>
            </a:r>
            <a:endParaRPr lang="en-US" sz="2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0418" y="2325588"/>
            <a:ext cx="975558" cy="9901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336" y="2366922"/>
            <a:ext cx="919832" cy="938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582186" y="1268760"/>
            <a:ext cx="8054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On/Off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 Уникальное </a:t>
            </a:r>
            <a:r>
              <a:rPr lang="ru-RU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дешевое</a:t>
            </a: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решение для кондиционирования </a:t>
            </a:r>
            <a:r>
              <a:rPr lang="en-US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/>
            </a:r>
            <a:br>
              <a:rPr lang="en-US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</a:br>
            <a:r>
              <a:rPr lang="ru-RU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больших помещений (гипермаркетов, складов)</a:t>
            </a:r>
            <a:endParaRPr lang="en-US" dirty="0" smtClean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9412" y="1844824"/>
            <a:ext cx="3766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Производство – </a:t>
            </a:r>
            <a:r>
              <a:rPr lang="en-US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Daikin-</a:t>
            </a:r>
            <a:r>
              <a:rPr lang="ru-RU" dirty="0">
                <a:solidFill>
                  <a:srgbClr val="FF000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Малайзия</a:t>
            </a: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1674844"/>
              </p:ext>
            </p:extLst>
          </p:nvPr>
        </p:nvGraphicFramePr>
        <p:xfrm>
          <a:off x="539552" y="3659152"/>
          <a:ext cx="8142373" cy="89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0160"/>
                <a:gridCol w="908600"/>
                <a:gridCol w="2115736"/>
                <a:gridCol w="1800200"/>
                <a:gridCol w="1877677"/>
              </a:tblGrid>
              <a:tr h="28864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err="1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Холодо</a:t>
                      </a:r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-производительность номинальная, кВт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 smtClean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Внутренний </a:t>
                      </a:r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блок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Наружный блок</a:t>
                      </a:r>
                      <a:endParaRPr lang="ru-RU" sz="1200" b="1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Максимальная длина трассы, м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u="none" strike="noStrike" kern="1200" dirty="0" smtClean="0">
                          <a:solidFill>
                            <a:schemeClr val="lt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Максимальный перепад высот, м</a:t>
                      </a:r>
                      <a:endParaRPr lang="ru-RU" sz="1200" b="1" u="none" strike="noStrike" kern="1200" dirty="0">
                        <a:solidFill>
                          <a:schemeClr val="lt1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72000" marB="72000" anchor="ctr"/>
                </a:tc>
              </a:tr>
              <a:tr h="190500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31,65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18000" marB="1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FDYP125EXY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18000" marB="1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en-US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RCYP125EXY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*</a:t>
                      </a:r>
                      <a:endParaRPr lang="en-US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18000" marB="1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 </a:t>
                      </a:r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35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18000" marB="1800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ru-RU" sz="11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20</a:t>
                      </a:r>
                      <a:endParaRPr lang="ru-RU" sz="11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0" marR="0" marT="18000" marB="18000" anchor="ctr"/>
                </a:tc>
              </a:tr>
            </a:tbl>
          </a:graphicData>
        </a:graphic>
      </p:graphicFrame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12360" y="1185659"/>
            <a:ext cx="1013581" cy="493717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75702" y="2100883"/>
            <a:ext cx="1636658" cy="144680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4" name="Рисунок 4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3568" y="2276872"/>
            <a:ext cx="2160240" cy="1194551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4060941" y="3286079"/>
            <a:ext cx="105278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Стандартно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047252" y="5083667"/>
            <a:ext cx="3838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*модель доступна только из наличи</a:t>
            </a:r>
            <a:r>
              <a:rPr lang="ru-RU" dirty="0"/>
              <a:t>я</a:t>
            </a:r>
          </a:p>
        </p:txBody>
      </p:sp>
    </p:spTree>
    <p:extLst>
      <p:ext uri="{BB962C8B-B14F-4D97-AF65-F5344CB8AC3E}">
        <p14:creationId xmlns:p14="http://schemas.microsoft.com/office/powerpoint/2010/main" val="16730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871700" y="116632"/>
            <a:ext cx="7164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Канальные для </a:t>
            </a:r>
            <a:r>
              <a:rPr lang="ru-RU" sz="2800" dirty="0" smtClean="0">
                <a:solidFill>
                  <a:schemeClr val="bg1">
                    <a:lumMod val="50000"/>
                  </a:scheme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коммерческих помещений (высоконапорные) 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FD</a:t>
            </a:r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(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G</a:t>
            </a:r>
            <a:r>
              <a:rPr lang="ru-RU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)</a:t>
            </a:r>
            <a:r>
              <a:rPr lang="en-US" sz="2800" b="1" dirty="0" smtClean="0">
                <a:solidFill>
                  <a:srgbClr val="0070C0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YP-EXY / RCYP-EXY</a:t>
            </a:r>
            <a:endParaRPr lang="en-US" sz="2800" b="1" dirty="0">
              <a:solidFill>
                <a:srgbClr val="0070C0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3006038"/>
              </p:ext>
            </p:extLst>
          </p:nvPr>
        </p:nvGraphicFramePr>
        <p:xfrm>
          <a:off x="611560" y="1196752"/>
          <a:ext cx="8208912" cy="4621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2520280"/>
                <a:gridCol w="3168352"/>
              </a:tblGrid>
              <a:tr h="64661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Преимущество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Выгода для Потребителя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T="72000" marB="72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 Narrow" panose="020B0606020202030204" pitchFamily="34" charset="0"/>
                        </a:rPr>
                        <a:t>Выгода для Монтажника / Проектировщика</a:t>
                      </a:r>
                      <a:endParaRPr lang="ru-RU" sz="1600" dirty="0">
                        <a:latin typeface="Arial Narrow" panose="020B0606020202030204" pitchFamily="34" charset="0"/>
                      </a:endParaRPr>
                    </a:p>
                  </a:txBody>
                  <a:tcPr marT="72000" marB="72000" anchor="ctr"/>
                </a:tc>
              </a:tr>
              <a:tr h="62975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Доступный высоконапорный канальный кондиционер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Дешевое решение для сверх больших помещений.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6000" marB="36000" anchor="ctr"/>
                </a:tc>
              </a:tr>
              <a:tr h="49695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Внешнее статическое давление –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</a:b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до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150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Па.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Идеальное решение для 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больших помещений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Возможна большая протяженность системы воздуховодов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и гибкость в применении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6000" marB="36000" anchor="ctr"/>
                </a:tc>
              </a:tr>
              <a:tr h="4969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Легко использовать наружный блок как Компрессорно-конденсаторный блок (ККБ) для вентиляционных систем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 smtClean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Одно и то</a:t>
                      </a: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же оборудование может использоваться для разных целей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6000" marB="36000" anchor="ctr"/>
                </a:tc>
              </a:tr>
              <a:tr h="49695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Большая протяженность трубной линии</a:t>
                      </a: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Гибкость при проектировании и монтаже</a:t>
                      </a:r>
                    </a:p>
                  </a:txBody>
                  <a:tcPr marT="36000" marB="36000" anchor="ctr"/>
                </a:tc>
              </a:tr>
              <a:tr h="49695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Изменяемое направление подачи воздуха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Удобство проектирования: система подстраивается под самые разнообразные помещения.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6000" marB="36000" anchor="ctr"/>
                </a:tc>
              </a:tr>
              <a:tr h="496952"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Проводной пульт в комплекте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6000" marB="3600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Базовое решение, пульт уже в комплекте</a:t>
                      </a:r>
                      <a:endParaRPr lang="ru-RU" sz="1400" kern="1200" baseline="0" dirty="0">
                        <a:solidFill>
                          <a:schemeClr val="dk1"/>
                        </a:solidFill>
                        <a:latin typeface="Arial Narrow" panose="020B060602020203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T="36000" marB="3600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500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53455</TotalTime>
  <Words>963</Words>
  <Application>Microsoft Office PowerPoint</Application>
  <PresentationFormat>Экран (4:3)</PresentationFormat>
  <Paragraphs>303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Laptev</dc:creator>
  <cp:lastModifiedBy>Installer</cp:lastModifiedBy>
  <cp:revision>1762</cp:revision>
  <dcterms:created xsi:type="dcterms:W3CDTF">2014-01-23T08:24:36Z</dcterms:created>
  <dcterms:modified xsi:type="dcterms:W3CDTF">2022-06-29T12:37:44Z</dcterms:modified>
</cp:coreProperties>
</file>