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4"/>
  </p:handoutMasterIdLst>
  <p:sldIdLst>
    <p:sldId id="400" r:id="rId3"/>
    <p:sldId id="454" r:id="rId5"/>
    <p:sldId id="490" r:id="rId6"/>
    <p:sldId id="492" r:id="rId7"/>
    <p:sldId id="493" r:id="rId8"/>
    <p:sldId id="494" r:id="rId9"/>
    <p:sldId id="495" r:id="rId10"/>
    <p:sldId id="496" r:id="rId11"/>
    <p:sldId id="497" r:id="rId12"/>
    <p:sldId id="498" r:id="rId13"/>
    <p:sldId id="499" r:id="rId14"/>
    <p:sldId id="500" r:id="rId15"/>
    <p:sldId id="524" r:id="rId16"/>
    <p:sldId id="501" r:id="rId17"/>
    <p:sldId id="502" r:id="rId18"/>
    <p:sldId id="503" r:id="rId19"/>
    <p:sldId id="504" r:id="rId20"/>
    <p:sldId id="505" r:id="rId21"/>
    <p:sldId id="506" r:id="rId22"/>
    <p:sldId id="507" r:id="rId23"/>
    <p:sldId id="508" r:id="rId24"/>
    <p:sldId id="509" r:id="rId25"/>
    <p:sldId id="525" r:id="rId26"/>
    <p:sldId id="526" r:id="rId27"/>
    <p:sldId id="510" r:id="rId28"/>
    <p:sldId id="511" r:id="rId29"/>
    <p:sldId id="512" r:id="rId30"/>
    <p:sldId id="561" r:id="rId31"/>
    <p:sldId id="513" r:id="rId32"/>
    <p:sldId id="562" r:id="rId33"/>
    <p:sldId id="527" r:id="rId34"/>
    <p:sldId id="514" r:id="rId35"/>
    <p:sldId id="515" r:id="rId36"/>
    <p:sldId id="516" r:id="rId37"/>
    <p:sldId id="517" r:id="rId38"/>
    <p:sldId id="518" r:id="rId39"/>
    <p:sldId id="519" r:id="rId40"/>
    <p:sldId id="520" r:id="rId41"/>
    <p:sldId id="521" r:id="rId42"/>
    <p:sldId id="541" r:id="rId43"/>
    <p:sldId id="528" r:id="rId44"/>
    <p:sldId id="529" r:id="rId45"/>
    <p:sldId id="542" r:id="rId46"/>
    <p:sldId id="543" r:id="rId47"/>
    <p:sldId id="544" r:id="rId48"/>
    <p:sldId id="545" r:id="rId49"/>
    <p:sldId id="548" r:id="rId50"/>
    <p:sldId id="549" r:id="rId51"/>
    <p:sldId id="563" r:id="rId52"/>
    <p:sldId id="489" r:id="rId53"/>
  </p:sldIdLst>
  <p:sldSz cx="9144000" cy="5143500" type="screen16x9"/>
  <p:notesSz cx="7102475" cy="10234295"/>
  <p:custDataLst>
    <p:tags r:id="rId5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71" userDrawn="1">
          <p15:clr>
            <a:srgbClr val="A4A3A4"/>
          </p15:clr>
        </p15:guide>
        <p15:guide id="2" pos="29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375E"/>
    <a:srgbClr val="0070C0"/>
    <a:srgbClr val="4F80BD"/>
    <a:srgbClr val="006699"/>
    <a:srgbClr val="3366CC"/>
    <a:srgbClr val="0099FF"/>
    <a:srgbClr val="1A75BC"/>
    <a:srgbClr val="00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4" autoAdjust="0"/>
    <p:restoredTop sz="80576" autoAdjust="0"/>
  </p:normalViewPr>
  <p:slideViewPr>
    <p:cSldViewPr showGuides="1">
      <p:cViewPr varScale="1">
        <p:scale>
          <a:sx n="79" d="100"/>
          <a:sy n="79" d="100"/>
        </p:scale>
        <p:origin x="1254" y="78"/>
      </p:cViewPr>
      <p:guideLst>
        <p:guide orient="horz" pos="1571"/>
        <p:guide pos="29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gs" Target="tags/tag355.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1085FB-B0F2-4D95-B1EA-63BDAE0B979E}"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zh-CN" altLang="en-US"/>
        </a:p>
      </dgm:t>
    </dgm:pt>
    <dgm:pt modelId="{10A83DC4-8760-4131-BEC4-5294928DC143}">
      <dgm:prSet phldrT="[文本]" custT="1"/>
      <dgm:spPr/>
      <dgm: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56341C3C-20EA-46C3-A5CE-67E5028F23C3}" cxnId="{4162B94B-3808-4806-8A3C-83DC58769689}"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52A4F8DE-36B4-4769-84B3-91974014788B}" cxnId="{4162B94B-3808-4806-8A3C-83DC58769689}"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751F0364-0B6F-4F5F-BCDC-C0BD244061BD}">
      <dgm:prSet phldrT="[文本]" custT="1"/>
      <dgm:spPr>
        <a:solidFill>
          <a:schemeClr val="accent5">
            <a:lumMod val="20000"/>
            <a:lumOff val="80000"/>
            <a:alpha val="90000"/>
          </a:schemeClr>
        </a:solidFill>
        <a:effectLst>
          <a:outerShdw blurRad="50800" dist="38100" dir="5400000" algn="t" rotWithShape="0">
            <a:prstClr val="black">
              <a:alpha val="40000"/>
            </a:prstClr>
          </a:outerShdw>
        </a:effectLst>
      </dgm:spPr>
      <dgm:t>
        <a:bodyPr/>
        <a:lstStyle/>
        <a:p>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离热源远，换热效率低，耗电成本高</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dgm:t>
    </dgm:pt>
    <dgm:pt modelId="{DAC994C9-8CBD-49B6-8A09-4C8EB3D04F3B}" cxnId="{D976AADC-F3EB-47F9-BBF7-F69AE01DEC2C}"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09A29DA4-3337-4E98-8C2A-A3A129A08CE8}" cxnId="{D976AADC-F3EB-47F9-BBF7-F69AE01DEC2C}"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8633234A-C507-4EE1-A93E-F32F275789AC}">
      <dgm:prSet phldrT="[文本]" custT="1"/>
      <dgm:spPr/>
      <dgm: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824EC604-684D-46A5-9C46-7EDFA8F85BDE}" cxnId="{89568D0F-0C08-4207-8541-5B8C01F3A6E1}"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8B415AED-ABD0-4E14-9A2F-AC3D0A01B78E}" cxnId="{89568D0F-0C08-4207-8541-5B8C01F3A6E1}"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3412A115-C5D5-4417-8197-76EAB8910E17}">
      <dgm:prSet custT="1"/>
      <dgm:spPr/>
      <dgm: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A94E1D9E-8EAC-4EDA-B02E-948BC29076DC}" cxnId="{9D8D3346-6909-4962-84AA-E6F66187CD70}"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8A68616B-86DE-4752-A553-A87C82391E6A}" cxnId="{9D8D3346-6909-4962-84AA-E6F66187CD70}"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69E0DF7C-6E27-4B79-BF4C-CD2F2B2763CC}">
      <dgm:prSet custT="1"/>
      <dgm:spPr>
        <a:solidFill>
          <a:schemeClr val="accent5">
            <a:lumMod val="20000"/>
            <a:lumOff val="80000"/>
            <a:alpha val="90000"/>
          </a:schemeClr>
        </a:solidFill>
        <a:effectLst>
          <a:outerShdw blurRad="50800" dist="38100" dir="5400000" algn="t" rotWithShape="0">
            <a:prstClr val="black">
              <a:alpha val="40000"/>
            </a:prstClr>
          </a:outerShdw>
        </a:effectLst>
      </dgm:spPr>
      <dgm:t>
        <a:bodyPr/>
        <a:lstStyle/>
        <a:p>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机房作为热通道，后期维护维修的环境温度较高</a:t>
          </a:r>
        </a:p>
      </dgm:t>
    </dgm:pt>
    <dgm:pt modelId="{B225D634-6639-4CDA-920E-6F4F13A84649}" cxnId="{1223BCDC-5620-4B13-B8A9-D9380B1CB85D}"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919B30BE-D940-4EFA-A848-4A2606709B25}" cxnId="{1223BCDC-5620-4B13-B8A9-D9380B1CB85D}"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D422C611-B92C-4479-B882-40CE494FB0EF}">
      <dgm:prSet custT="1"/>
      <dgm:spPr/>
      <dgm: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dgm:t>
    </dgm:pt>
    <dgm:pt modelId="{3818A3EC-9A00-41D9-90C2-AEFDACC168A8}" cxnId="{7942738B-C5FD-4BAA-8021-725A4700A02A}"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0B2A91C8-63F7-4709-80A3-459014D27E67}" cxnId="{7942738B-C5FD-4BAA-8021-725A4700A02A}"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600530EC-E2B6-44A5-B712-1D8EC86BCF19}">
      <dgm:prSet custT="1"/>
      <dgm:spPr>
        <a:solidFill>
          <a:schemeClr val="accent5">
            <a:lumMod val="20000"/>
            <a:lumOff val="80000"/>
            <a:alpha val="90000"/>
          </a:schemeClr>
        </a:solidFill>
        <a:effectLst>
          <a:outerShdw blurRad="50800" dist="38100" dir="5400000" algn="t" rotWithShape="0">
            <a:prstClr val="black">
              <a:alpha val="40000"/>
            </a:prstClr>
          </a:outerShdw>
        </a:effectLst>
      </dgm:spPr>
      <dgm:t>
        <a:bodyPr/>
        <a:lstStyle/>
        <a:p>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冷热风混合的区域多，热点多</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dgm:t>
    </dgm:pt>
    <dgm:pt modelId="{FC73415B-5D8A-41C5-9AB6-C852A5F1684F}" cxnId="{588B6637-2301-4782-A00F-0A52AE5684A5}"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6EC38B61-3D08-4EA9-9378-DA71A02614D1}" cxnId="{588B6637-2301-4782-A00F-0A52AE5684A5}"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33CB4B2E-2A1C-47A0-87BE-1609FE4CBC89}">
      <dgm:prSet phldrT="[文本]" custT="1"/>
      <dgm:spPr>
        <a:solidFill>
          <a:schemeClr val="accent5">
            <a:lumMod val="20000"/>
            <a:lumOff val="80000"/>
            <a:alpha val="90000"/>
          </a:schemeClr>
        </a:solidFill>
        <a:effectLst>
          <a:outerShdw blurRad="50800" dist="38100" dir="5400000" algn="t" rotWithShape="0">
            <a:prstClr val="black">
              <a:alpha val="40000"/>
            </a:prstClr>
          </a:outerShdw>
        </a:effectLst>
      </dgm:spPr>
      <dgm:t>
        <a:bodyPr/>
        <a:lstStyle/>
        <a:p>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机组尺寸较大，需要预留较大空间，美观性差</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dgm:t>
    </dgm:pt>
    <dgm:pt modelId="{F2237BC1-928F-4C63-BBA4-A9BBF0022D1A}" cxnId="{182800EB-34B9-457F-A9FA-15192C1FFBC2}" type="sib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A23D6AF8-DF7E-4172-8B1D-E3F9F88F436C}" cxnId="{182800EB-34B9-457F-A9FA-15192C1FFBC2}" type="parTrans">
      <dgm:prSet/>
      <dgm:spPr/>
      <dgm:t>
        <a:bodyPr/>
        <a:lstStyle/>
        <a:p>
          <a:endParaRPr lang="zh-CN" altLang="en-US" sz="1400" b="1">
            <a:solidFill>
              <a:schemeClr val="accent1">
                <a:lumMod val="75000"/>
              </a:schemeClr>
            </a:solidFill>
            <a:latin typeface="微软雅黑" panose="020B0503020204020204" pitchFamily="34" charset="-122"/>
            <a:ea typeface="微软雅黑" panose="020B0503020204020204" pitchFamily="34" charset="-122"/>
          </a:endParaRPr>
        </a:p>
      </dgm:t>
    </dgm:pt>
    <dgm:pt modelId="{E7A4C589-86A2-4F9F-92FB-C05F962522D2}" type="pres">
      <dgm:prSet presAssocID="{4D1085FB-B0F2-4D95-B1EA-63BDAE0B979E}" presName="linearFlow" presStyleCnt="0">
        <dgm:presLayoutVars>
          <dgm:dir/>
          <dgm:animLvl val="lvl"/>
          <dgm:resizeHandles val="exact"/>
        </dgm:presLayoutVars>
      </dgm:prSet>
      <dgm:spPr/>
      <dgm:t>
        <a:bodyPr/>
        <a:lstStyle/>
        <a:p>
          <a:endParaRPr lang="zh-CN" altLang="en-US"/>
        </a:p>
      </dgm:t>
    </dgm:pt>
    <dgm:pt modelId="{2A558555-5C4C-4A84-80B2-4EFD6A9C94D6}" type="pres">
      <dgm:prSet presAssocID="{10A83DC4-8760-4131-BEC4-5294928DC143}" presName="composite" presStyleCnt="0"/>
      <dgm:spPr/>
    </dgm:pt>
    <dgm:pt modelId="{C1757644-B56B-4F67-B32B-926C9E6B794A}" type="pres">
      <dgm:prSet presAssocID="{10A83DC4-8760-4131-BEC4-5294928DC143}" presName="parentText" presStyleLbl="alignNode1" presStyleIdx="0" presStyleCnt="4">
        <dgm:presLayoutVars>
          <dgm:chMax val="1"/>
          <dgm:bulletEnabled val="1"/>
        </dgm:presLayoutVars>
      </dgm:prSet>
      <dgm:spPr/>
      <dgm:t>
        <a:bodyPr/>
        <a:lstStyle/>
        <a:p>
          <a:endParaRPr lang="zh-CN" altLang="en-US"/>
        </a:p>
      </dgm:t>
    </dgm:pt>
    <dgm:pt modelId="{6A109451-FFF8-4883-9C60-D987B90114F9}" type="pres">
      <dgm:prSet presAssocID="{10A83DC4-8760-4131-BEC4-5294928DC143}" presName="descendantText" presStyleLbl="alignAcc1" presStyleIdx="0" presStyleCnt="4">
        <dgm:presLayoutVars>
          <dgm:bulletEnabled val="1"/>
        </dgm:presLayoutVars>
      </dgm:prSet>
      <dgm:spPr/>
      <dgm:t>
        <a:bodyPr/>
        <a:lstStyle/>
        <a:p>
          <a:endParaRPr lang="zh-CN" altLang="en-US"/>
        </a:p>
      </dgm:t>
    </dgm:pt>
    <dgm:pt modelId="{7A49A368-8C39-4A52-B97B-2E37179FD3A3}" type="pres">
      <dgm:prSet presAssocID="{52A4F8DE-36B4-4769-84B3-91974014788B}" presName="sp" presStyleCnt="0"/>
      <dgm:spPr/>
    </dgm:pt>
    <dgm:pt modelId="{8E7B21AB-8AD8-4EA5-ABDC-7EBF0FD3C4FD}" type="pres">
      <dgm:prSet presAssocID="{D422C611-B92C-4479-B882-40CE494FB0EF}" presName="composite" presStyleCnt="0"/>
      <dgm:spPr/>
    </dgm:pt>
    <dgm:pt modelId="{02C1C7D1-3656-44C3-9F49-B01322D41513}" type="pres">
      <dgm:prSet presAssocID="{D422C611-B92C-4479-B882-40CE494FB0EF}" presName="parentText" presStyleLbl="alignNode1" presStyleIdx="1" presStyleCnt="4">
        <dgm:presLayoutVars>
          <dgm:chMax val="1"/>
          <dgm:bulletEnabled val="1"/>
        </dgm:presLayoutVars>
      </dgm:prSet>
      <dgm:spPr/>
      <dgm:t>
        <a:bodyPr/>
        <a:lstStyle/>
        <a:p>
          <a:endParaRPr lang="zh-CN" altLang="en-US"/>
        </a:p>
      </dgm:t>
    </dgm:pt>
    <dgm:pt modelId="{4438C226-6D85-450D-AA26-2FF403C70DE3}" type="pres">
      <dgm:prSet presAssocID="{D422C611-B92C-4479-B882-40CE494FB0EF}" presName="descendantText" presStyleLbl="alignAcc1" presStyleIdx="1" presStyleCnt="4">
        <dgm:presLayoutVars>
          <dgm:bulletEnabled val="1"/>
        </dgm:presLayoutVars>
      </dgm:prSet>
      <dgm:spPr/>
      <dgm:t>
        <a:bodyPr/>
        <a:lstStyle/>
        <a:p>
          <a:endParaRPr lang="zh-CN" altLang="en-US"/>
        </a:p>
      </dgm:t>
    </dgm:pt>
    <dgm:pt modelId="{E7293841-3D38-445D-B512-C2A38ED69506}" type="pres">
      <dgm:prSet presAssocID="{0B2A91C8-63F7-4709-80A3-459014D27E67}" presName="sp" presStyleCnt="0"/>
      <dgm:spPr/>
    </dgm:pt>
    <dgm:pt modelId="{76DC6F0D-C887-4140-A5B3-7F19448E572C}" type="pres">
      <dgm:prSet presAssocID="{3412A115-C5D5-4417-8197-76EAB8910E17}" presName="composite" presStyleCnt="0"/>
      <dgm:spPr/>
    </dgm:pt>
    <dgm:pt modelId="{E601B5FD-616B-48D7-AFB8-D4BC8BD15451}" type="pres">
      <dgm:prSet presAssocID="{3412A115-C5D5-4417-8197-76EAB8910E17}" presName="parentText" presStyleLbl="alignNode1" presStyleIdx="2" presStyleCnt="4" custLinFactNeighborY="0">
        <dgm:presLayoutVars>
          <dgm:chMax val="1"/>
          <dgm:bulletEnabled val="1"/>
        </dgm:presLayoutVars>
      </dgm:prSet>
      <dgm:spPr/>
      <dgm:t>
        <a:bodyPr/>
        <a:lstStyle/>
        <a:p>
          <a:endParaRPr lang="zh-CN" altLang="en-US"/>
        </a:p>
      </dgm:t>
    </dgm:pt>
    <dgm:pt modelId="{3C7A22B5-7B3C-4A31-A506-5DF17BF4AE20}" type="pres">
      <dgm:prSet presAssocID="{3412A115-C5D5-4417-8197-76EAB8910E17}" presName="descendantText" presStyleLbl="alignAcc1" presStyleIdx="2" presStyleCnt="4">
        <dgm:presLayoutVars>
          <dgm:bulletEnabled val="1"/>
        </dgm:presLayoutVars>
      </dgm:prSet>
      <dgm:spPr/>
      <dgm:t>
        <a:bodyPr/>
        <a:lstStyle/>
        <a:p>
          <a:endParaRPr lang="zh-CN" altLang="en-US"/>
        </a:p>
      </dgm:t>
    </dgm:pt>
    <dgm:pt modelId="{A8F76599-6CE6-450D-BE34-BE55EF5070F9}" type="pres">
      <dgm:prSet presAssocID="{8A68616B-86DE-4752-A553-A87C82391E6A}" presName="sp" presStyleCnt="0"/>
      <dgm:spPr/>
    </dgm:pt>
    <dgm:pt modelId="{ADC88A66-7A27-4A38-BC2E-C7CE7E91D6CA}" type="pres">
      <dgm:prSet presAssocID="{8633234A-C507-4EE1-A93E-F32F275789AC}" presName="composite" presStyleCnt="0"/>
      <dgm:spPr/>
    </dgm:pt>
    <dgm:pt modelId="{3395308E-95D6-43F6-836D-E91B2E5B4D45}" type="pres">
      <dgm:prSet presAssocID="{8633234A-C507-4EE1-A93E-F32F275789AC}" presName="parentText" presStyleLbl="alignNode1" presStyleIdx="3" presStyleCnt="4">
        <dgm:presLayoutVars>
          <dgm:chMax val="1"/>
          <dgm:bulletEnabled val="1"/>
        </dgm:presLayoutVars>
      </dgm:prSet>
      <dgm:spPr/>
      <dgm:t>
        <a:bodyPr/>
        <a:lstStyle/>
        <a:p>
          <a:endParaRPr lang="zh-CN" altLang="en-US"/>
        </a:p>
      </dgm:t>
    </dgm:pt>
    <dgm:pt modelId="{2FBF1848-93CE-4C9F-B87C-C6230373EE84}" type="pres">
      <dgm:prSet presAssocID="{8633234A-C507-4EE1-A93E-F32F275789AC}" presName="descendantText" presStyleLbl="alignAcc1" presStyleIdx="3" presStyleCnt="4">
        <dgm:presLayoutVars>
          <dgm:bulletEnabled val="1"/>
        </dgm:presLayoutVars>
      </dgm:prSet>
      <dgm:spPr/>
      <dgm:t>
        <a:bodyPr/>
        <a:lstStyle/>
        <a:p>
          <a:endParaRPr lang="zh-CN" altLang="en-US"/>
        </a:p>
      </dgm:t>
    </dgm:pt>
  </dgm:ptLst>
  <dgm:cxnLst>
    <dgm:cxn modelId="{52E5E4EF-8085-4A59-949F-2B4FB5A7E063}" type="presOf" srcId="{4D1085FB-B0F2-4D95-B1EA-63BDAE0B979E}" destId="{E7A4C589-86A2-4F9F-92FB-C05F962522D2}" srcOrd="0" destOrd="0" presId="urn:microsoft.com/office/officeart/2005/8/layout/chevron2"/>
    <dgm:cxn modelId="{8759C0FA-5FC9-410D-A35B-4FDB54EDD1D4}" type="presOf" srcId="{8633234A-C507-4EE1-A93E-F32F275789AC}" destId="{3395308E-95D6-43F6-836D-E91B2E5B4D45}" srcOrd="0" destOrd="0" presId="urn:microsoft.com/office/officeart/2005/8/layout/chevron2"/>
    <dgm:cxn modelId="{8F0EE65A-3BF0-48AF-93C2-2FA7684AAD55}" type="presOf" srcId="{751F0364-0B6F-4F5F-BCDC-C0BD244061BD}" destId="{6A109451-FFF8-4883-9C60-D987B90114F9}" srcOrd="0" destOrd="0" presId="urn:microsoft.com/office/officeart/2005/8/layout/chevron2"/>
    <dgm:cxn modelId="{588B6637-2301-4782-A00F-0A52AE5684A5}" srcId="{D422C611-B92C-4479-B882-40CE494FB0EF}" destId="{600530EC-E2B6-44A5-B712-1D8EC86BCF19}" srcOrd="0" destOrd="0" parTransId="{FC73415B-5D8A-41C5-9AB6-C852A5F1684F}" sibTransId="{6EC38B61-3D08-4EA9-9378-DA71A02614D1}"/>
    <dgm:cxn modelId="{4162B94B-3808-4806-8A3C-83DC58769689}" srcId="{4D1085FB-B0F2-4D95-B1EA-63BDAE0B979E}" destId="{10A83DC4-8760-4131-BEC4-5294928DC143}" srcOrd="0" destOrd="0" parTransId="{56341C3C-20EA-46C3-A5CE-67E5028F23C3}" sibTransId="{52A4F8DE-36B4-4769-84B3-91974014788B}"/>
    <dgm:cxn modelId="{9D8D3346-6909-4962-84AA-E6F66187CD70}" srcId="{4D1085FB-B0F2-4D95-B1EA-63BDAE0B979E}" destId="{3412A115-C5D5-4417-8197-76EAB8910E17}" srcOrd="2" destOrd="0" parTransId="{A94E1D9E-8EAC-4EDA-B02E-948BC29076DC}" sibTransId="{8A68616B-86DE-4752-A553-A87C82391E6A}"/>
    <dgm:cxn modelId="{F10F1FDB-E7CE-4B39-907D-8AFBFB2D782E}" type="presOf" srcId="{10A83DC4-8760-4131-BEC4-5294928DC143}" destId="{C1757644-B56B-4F67-B32B-926C9E6B794A}" srcOrd="0" destOrd="0" presId="urn:microsoft.com/office/officeart/2005/8/layout/chevron2"/>
    <dgm:cxn modelId="{1223BCDC-5620-4B13-B8A9-D9380B1CB85D}" srcId="{3412A115-C5D5-4417-8197-76EAB8910E17}" destId="{69E0DF7C-6E27-4B79-BF4C-CD2F2B2763CC}" srcOrd="0" destOrd="0" parTransId="{B225D634-6639-4CDA-920E-6F4F13A84649}" sibTransId="{919B30BE-D940-4EFA-A848-4A2606709B25}"/>
    <dgm:cxn modelId="{89568D0F-0C08-4207-8541-5B8C01F3A6E1}" srcId="{4D1085FB-B0F2-4D95-B1EA-63BDAE0B979E}" destId="{8633234A-C507-4EE1-A93E-F32F275789AC}" srcOrd="3" destOrd="0" parTransId="{824EC604-684D-46A5-9C46-7EDFA8F85BDE}" sibTransId="{8B415AED-ABD0-4E14-9A2F-AC3D0A01B78E}"/>
    <dgm:cxn modelId="{7942738B-C5FD-4BAA-8021-725A4700A02A}" srcId="{4D1085FB-B0F2-4D95-B1EA-63BDAE0B979E}" destId="{D422C611-B92C-4479-B882-40CE494FB0EF}" srcOrd="1" destOrd="0" parTransId="{3818A3EC-9A00-41D9-90C2-AEFDACC168A8}" sibTransId="{0B2A91C8-63F7-4709-80A3-459014D27E67}"/>
    <dgm:cxn modelId="{F9D36EEA-7889-4B00-AFAF-233166B6B3C0}" type="presOf" srcId="{3412A115-C5D5-4417-8197-76EAB8910E17}" destId="{E601B5FD-616B-48D7-AFB8-D4BC8BD15451}" srcOrd="0" destOrd="0" presId="urn:microsoft.com/office/officeart/2005/8/layout/chevron2"/>
    <dgm:cxn modelId="{9A118551-7F49-4980-8F29-B5B8A07B4645}" type="presOf" srcId="{69E0DF7C-6E27-4B79-BF4C-CD2F2B2763CC}" destId="{3C7A22B5-7B3C-4A31-A506-5DF17BF4AE20}" srcOrd="0" destOrd="0" presId="urn:microsoft.com/office/officeart/2005/8/layout/chevron2"/>
    <dgm:cxn modelId="{182800EB-34B9-457F-A9FA-15192C1FFBC2}" srcId="{8633234A-C507-4EE1-A93E-F32F275789AC}" destId="{33CB4B2E-2A1C-47A0-87BE-1609FE4CBC89}" srcOrd="0" destOrd="0" parTransId="{A23D6AF8-DF7E-4172-8B1D-E3F9F88F436C}" sibTransId="{F2237BC1-928F-4C63-BBA4-A9BBF0022D1A}"/>
    <dgm:cxn modelId="{D976AADC-F3EB-47F9-BBF7-F69AE01DEC2C}" srcId="{10A83DC4-8760-4131-BEC4-5294928DC143}" destId="{751F0364-0B6F-4F5F-BCDC-C0BD244061BD}" srcOrd="0" destOrd="0" parTransId="{DAC994C9-8CBD-49B6-8A09-4C8EB3D04F3B}" sibTransId="{09A29DA4-3337-4E98-8C2A-A3A129A08CE8}"/>
    <dgm:cxn modelId="{02E571B4-F0E6-4E82-82FD-B32095781AAA}" type="presOf" srcId="{D422C611-B92C-4479-B882-40CE494FB0EF}" destId="{02C1C7D1-3656-44C3-9F49-B01322D41513}" srcOrd="0" destOrd="0" presId="urn:microsoft.com/office/officeart/2005/8/layout/chevron2"/>
    <dgm:cxn modelId="{3D5BB257-3A17-449C-A3C1-9E198A00C18A}" type="presOf" srcId="{600530EC-E2B6-44A5-B712-1D8EC86BCF19}" destId="{4438C226-6D85-450D-AA26-2FF403C70DE3}" srcOrd="0" destOrd="0" presId="urn:microsoft.com/office/officeart/2005/8/layout/chevron2"/>
    <dgm:cxn modelId="{0B961A8D-55C5-4817-8B76-F634FA8B659C}" type="presOf" srcId="{33CB4B2E-2A1C-47A0-87BE-1609FE4CBC89}" destId="{2FBF1848-93CE-4C9F-B87C-C6230373EE84}" srcOrd="0" destOrd="0" presId="urn:microsoft.com/office/officeart/2005/8/layout/chevron2"/>
    <dgm:cxn modelId="{3276A3C9-F7A9-4902-86D3-A69D81BFB1BD}" type="presParOf" srcId="{E7A4C589-86A2-4F9F-92FB-C05F962522D2}" destId="{2A558555-5C4C-4A84-80B2-4EFD6A9C94D6}" srcOrd="0" destOrd="0" presId="urn:microsoft.com/office/officeart/2005/8/layout/chevron2"/>
    <dgm:cxn modelId="{682FE0BC-E647-416F-846A-7999921CDCFE}" type="presParOf" srcId="{2A558555-5C4C-4A84-80B2-4EFD6A9C94D6}" destId="{C1757644-B56B-4F67-B32B-926C9E6B794A}" srcOrd="0" destOrd="0" presId="urn:microsoft.com/office/officeart/2005/8/layout/chevron2"/>
    <dgm:cxn modelId="{331E82DE-EE07-43F0-95EE-80B8B514E0D3}" type="presParOf" srcId="{2A558555-5C4C-4A84-80B2-4EFD6A9C94D6}" destId="{6A109451-FFF8-4883-9C60-D987B90114F9}" srcOrd="1" destOrd="0" presId="urn:microsoft.com/office/officeart/2005/8/layout/chevron2"/>
    <dgm:cxn modelId="{DBB26AE3-E69E-43CE-9789-47B8E7AE2A17}" type="presParOf" srcId="{E7A4C589-86A2-4F9F-92FB-C05F962522D2}" destId="{7A49A368-8C39-4A52-B97B-2E37179FD3A3}" srcOrd="1" destOrd="0" presId="urn:microsoft.com/office/officeart/2005/8/layout/chevron2"/>
    <dgm:cxn modelId="{204A7895-AD72-421C-BECD-6EEC40BD7AC9}" type="presParOf" srcId="{E7A4C589-86A2-4F9F-92FB-C05F962522D2}" destId="{8E7B21AB-8AD8-4EA5-ABDC-7EBF0FD3C4FD}" srcOrd="2" destOrd="0" presId="urn:microsoft.com/office/officeart/2005/8/layout/chevron2"/>
    <dgm:cxn modelId="{FF19313B-5030-43F0-BF64-0C65A9464E89}" type="presParOf" srcId="{8E7B21AB-8AD8-4EA5-ABDC-7EBF0FD3C4FD}" destId="{02C1C7D1-3656-44C3-9F49-B01322D41513}" srcOrd="0" destOrd="0" presId="urn:microsoft.com/office/officeart/2005/8/layout/chevron2"/>
    <dgm:cxn modelId="{F178A41C-7C2C-473D-8270-EDD60ADDC48E}" type="presParOf" srcId="{8E7B21AB-8AD8-4EA5-ABDC-7EBF0FD3C4FD}" destId="{4438C226-6D85-450D-AA26-2FF403C70DE3}" srcOrd="1" destOrd="0" presId="urn:microsoft.com/office/officeart/2005/8/layout/chevron2"/>
    <dgm:cxn modelId="{156A4068-F31D-48B7-BAE4-7037DC6EC134}" type="presParOf" srcId="{E7A4C589-86A2-4F9F-92FB-C05F962522D2}" destId="{E7293841-3D38-445D-B512-C2A38ED69506}" srcOrd="3" destOrd="0" presId="urn:microsoft.com/office/officeart/2005/8/layout/chevron2"/>
    <dgm:cxn modelId="{47BF1C69-739F-4868-8D8B-0AA99F17181D}" type="presParOf" srcId="{E7A4C589-86A2-4F9F-92FB-C05F962522D2}" destId="{76DC6F0D-C887-4140-A5B3-7F19448E572C}" srcOrd="4" destOrd="0" presId="urn:microsoft.com/office/officeart/2005/8/layout/chevron2"/>
    <dgm:cxn modelId="{D4EDBE57-2C87-4D26-9DCE-A8DF3367A011}" type="presParOf" srcId="{76DC6F0D-C887-4140-A5B3-7F19448E572C}" destId="{E601B5FD-616B-48D7-AFB8-D4BC8BD15451}" srcOrd="0" destOrd="0" presId="urn:microsoft.com/office/officeart/2005/8/layout/chevron2"/>
    <dgm:cxn modelId="{B3B4A994-2289-4DA2-A62D-8D12979A4470}" type="presParOf" srcId="{76DC6F0D-C887-4140-A5B3-7F19448E572C}" destId="{3C7A22B5-7B3C-4A31-A506-5DF17BF4AE20}" srcOrd="1" destOrd="0" presId="urn:microsoft.com/office/officeart/2005/8/layout/chevron2"/>
    <dgm:cxn modelId="{629D5F05-4AE9-44F7-9E22-11B02B27D76D}" type="presParOf" srcId="{E7A4C589-86A2-4F9F-92FB-C05F962522D2}" destId="{A8F76599-6CE6-450D-BE34-BE55EF5070F9}" srcOrd="5" destOrd="0" presId="urn:microsoft.com/office/officeart/2005/8/layout/chevron2"/>
    <dgm:cxn modelId="{153C31D1-9311-4910-96E0-7D9286009827}" type="presParOf" srcId="{E7A4C589-86A2-4F9F-92FB-C05F962522D2}" destId="{ADC88A66-7A27-4A38-BC2E-C7CE7E91D6CA}" srcOrd="6" destOrd="0" presId="urn:microsoft.com/office/officeart/2005/8/layout/chevron2"/>
    <dgm:cxn modelId="{FFA4C500-C155-4915-AE33-1334D7F9D269}" type="presParOf" srcId="{ADC88A66-7A27-4A38-BC2E-C7CE7E91D6CA}" destId="{3395308E-95D6-43F6-836D-E91B2E5B4D45}" srcOrd="0" destOrd="0" presId="urn:microsoft.com/office/officeart/2005/8/layout/chevron2"/>
    <dgm:cxn modelId="{32C125E5-C84E-4478-97C9-A6C44CDF1B85}" type="presParOf" srcId="{ADC88A66-7A27-4A38-BC2E-C7CE7E91D6CA}" destId="{2FBF1848-93CE-4C9F-B87C-C6230373EE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6CDAB-5CCE-45BA-ACCF-BB16AE479458}" type="doc">
      <dgm:prSet loTypeId="urn:microsoft.com/office/officeart/2005/8/layout/vList2" loCatId="list" qsTypeId="urn:microsoft.com/office/officeart/2005/8/quickstyle/simple4" qsCatId="simple" csTypeId="urn:microsoft.com/office/officeart/2005/8/colors/accent0_3" csCatId="accent1" phldr="1"/>
      <dgm:spPr/>
      <dgm:t>
        <a:bodyPr/>
        <a:lstStyle/>
        <a:p>
          <a:endParaRPr lang="zh-CN" altLang="en-US"/>
        </a:p>
      </dgm:t>
    </dgm:pt>
    <dgm:pt modelId="{151B1A4E-DB77-43B5-A899-6A66AB5A08E2}">
      <dgm:prSet phldrT="[文本]" custT="1"/>
      <dgm:spPr/>
      <dgm:t>
        <a:bodyPr/>
        <a:lstStyle/>
        <a:p>
          <a:pPr algn="l"/>
          <a:r>
            <a:rPr lang="zh-CN" altLang="en-US" sz="1400" b="1" dirty="0" smtClean="0">
              <a:latin typeface="微软雅黑" panose="020B0503020204020204" pitchFamily="34" charset="-122"/>
              <a:ea typeface="微软雅黑" panose="020B0503020204020204" pitchFamily="34" charset="-122"/>
            </a:rPr>
            <a:t>紧靠热源，回风温度高，换热效率高</a:t>
          </a:r>
          <a:endParaRPr lang="zh-CN" altLang="en-US" sz="1400" b="1" dirty="0">
            <a:latin typeface="微软雅黑" panose="020B0503020204020204" pitchFamily="34" charset="-122"/>
            <a:ea typeface="微软雅黑" panose="020B0503020204020204" pitchFamily="34" charset="-122"/>
          </a:endParaRPr>
        </a:p>
      </dgm:t>
    </dgm:pt>
    <dgm:pt modelId="{629577E2-A641-4FA5-9AD9-0576A008A46D}" cxnId="{91C8C8D9-ACF7-4262-9173-1D177B1B0050}" type="parTrans">
      <dgm:prSet/>
      <dgm:spPr/>
      <dgm:t>
        <a:bodyPr/>
        <a:lstStyle/>
        <a:p>
          <a:endParaRPr lang="zh-CN" altLang="en-US" sz="1800"/>
        </a:p>
      </dgm:t>
    </dgm:pt>
    <dgm:pt modelId="{F02F6910-BEAE-4102-ACA4-F6F0A18E1306}" cxnId="{91C8C8D9-ACF7-4262-9173-1D177B1B0050}" type="sibTrans">
      <dgm:prSet/>
      <dgm:spPr/>
      <dgm:t>
        <a:bodyPr/>
        <a:lstStyle/>
        <a:p>
          <a:endParaRPr lang="zh-CN" altLang="en-US" sz="1800"/>
        </a:p>
      </dgm:t>
    </dgm:pt>
    <dgm:pt modelId="{70E6E116-ABDC-4493-B68C-A193369D1B39}">
      <dgm:prSet phldrT="[文本]" custT="1"/>
      <dgm:spPr/>
      <dgm:t>
        <a:bodyPr/>
        <a:lstStyle/>
        <a:p>
          <a:pPr algn="l"/>
          <a:r>
            <a:rPr lang="zh-CN" altLang="en-US" sz="1400" b="1" dirty="0" smtClean="0">
              <a:latin typeface="微软雅黑" panose="020B0503020204020204" pitchFamily="34" charset="-122"/>
              <a:ea typeface="微软雅黑" panose="020B0503020204020204" pitchFamily="34" charset="-122"/>
            </a:rPr>
            <a:t>模块化设计，匹配于服务器机柜，美观性好</a:t>
          </a:r>
        </a:p>
      </dgm:t>
    </dgm:pt>
    <dgm:pt modelId="{C65D5BBC-3C04-4254-925F-9B3723189C9A}" cxnId="{96674DAC-C6AF-4D94-A1E8-80189B8B7187}" type="parTrans">
      <dgm:prSet/>
      <dgm:spPr/>
      <dgm:t>
        <a:bodyPr/>
        <a:lstStyle/>
        <a:p>
          <a:endParaRPr lang="zh-CN" altLang="en-US" sz="1800"/>
        </a:p>
      </dgm:t>
    </dgm:pt>
    <dgm:pt modelId="{1A4CDF45-AF3B-43B2-99C6-E7B2D7A6C250}" cxnId="{96674DAC-C6AF-4D94-A1E8-80189B8B7187}" type="sibTrans">
      <dgm:prSet/>
      <dgm:spPr/>
      <dgm:t>
        <a:bodyPr/>
        <a:lstStyle/>
        <a:p>
          <a:endParaRPr lang="zh-CN" altLang="en-US" sz="1800"/>
        </a:p>
      </dgm:t>
    </dgm:pt>
    <dgm:pt modelId="{CB988D74-3A97-420E-840E-B46885E39E62}">
      <dgm:prSet phldrT="[文本]" custT="1"/>
      <dgm:spPr/>
      <dgm:t>
        <a:bodyPr/>
        <a:lstStyle/>
        <a:p>
          <a:pPr algn="l"/>
          <a:r>
            <a:rPr lang="zh-CN" altLang="en-US" sz="1400" b="1" dirty="0" smtClean="0">
              <a:latin typeface="微软雅黑" panose="020B0503020204020204" pitchFamily="34" charset="-122"/>
              <a:ea typeface="微软雅黑" panose="020B0503020204020204" pitchFamily="34" charset="-122"/>
            </a:rPr>
            <a:t>封闭冷通道，气流组织优，更好地减少热点产生</a:t>
          </a:r>
        </a:p>
      </dgm:t>
    </dgm:pt>
    <dgm:pt modelId="{937F925A-4D29-4E97-A319-1711A8426BC0}" cxnId="{1349EDB7-FBF7-4B72-87CB-7867B1C498DA}" type="parTrans">
      <dgm:prSet/>
      <dgm:spPr/>
      <dgm:t>
        <a:bodyPr/>
        <a:lstStyle/>
        <a:p>
          <a:endParaRPr lang="zh-CN" altLang="en-US" sz="1800"/>
        </a:p>
      </dgm:t>
    </dgm:pt>
    <dgm:pt modelId="{BAE7DA67-BEC3-4B4D-91ED-CAE2806C2663}" cxnId="{1349EDB7-FBF7-4B72-87CB-7867B1C498DA}" type="sibTrans">
      <dgm:prSet/>
      <dgm:spPr/>
      <dgm:t>
        <a:bodyPr/>
        <a:lstStyle/>
        <a:p>
          <a:endParaRPr lang="zh-CN" altLang="en-US" sz="1800"/>
        </a:p>
      </dgm:t>
    </dgm:pt>
    <dgm:pt modelId="{6E0991F9-F3D2-4EA5-8200-CF161774BEB8}">
      <dgm:prSet phldrT="[文本]" custT="1"/>
      <dgm:spPr/>
      <dgm:t>
        <a:bodyPr/>
        <a:lstStyle/>
        <a:p>
          <a:r>
            <a:rPr lang="zh-CN" altLang="en-US" sz="1400" b="1" dirty="0" smtClean="0">
              <a:latin typeface="微软雅黑" panose="020B0503020204020204" pitchFamily="34" charset="-122"/>
              <a:ea typeface="微软雅黑" panose="020B0503020204020204" pitchFamily="34" charset="-122"/>
            </a:rPr>
            <a:t>运行维护方便，可统一平台管理</a:t>
          </a:r>
          <a:endParaRPr lang="zh-CN" altLang="en-US" sz="1400" b="1" dirty="0">
            <a:latin typeface="微软雅黑" panose="020B0503020204020204" pitchFamily="34" charset="-122"/>
            <a:ea typeface="微软雅黑" panose="020B0503020204020204" pitchFamily="34" charset="-122"/>
          </a:endParaRPr>
        </a:p>
      </dgm:t>
    </dgm:pt>
    <dgm:pt modelId="{A826F327-37EF-46C4-A987-6C2712078618}" cxnId="{C0716FB1-1C9D-4B74-9E50-DBCA710ECCF0}" type="sibTrans">
      <dgm:prSet/>
      <dgm:spPr/>
      <dgm:t>
        <a:bodyPr/>
        <a:lstStyle/>
        <a:p>
          <a:endParaRPr lang="zh-CN" altLang="en-US" sz="1800"/>
        </a:p>
      </dgm:t>
    </dgm:pt>
    <dgm:pt modelId="{71496379-0366-42C3-BA7D-5C2F743C390E}" cxnId="{C0716FB1-1C9D-4B74-9E50-DBCA710ECCF0}" type="parTrans">
      <dgm:prSet/>
      <dgm:spPr/>
      <dgm:t>
        <a:bodyPr/>
        <a:lstStyle/>
        <a:p>
          <a:endParaRPr lang="zh-CN" altLang="en-US" sz="1800"/>
        </a:p>
      </dgm:t>
    </dgm:pt>
    <dgm:pt modelId="{1B895162-EDD1-439F-8222-F24EA790763F}" type="pres">
      <dgm:prSet presAssocID="{B7D6CDAB-5CCE-45BA-ACCF-BB16AE479458}" presName="linear" presStyleCnt="0">
        <dgm:presLayoutVars>
          <dgm:animLvl val="lvl"/>
          <dgm:resizeHandles val="exact"/>
        </dgm:presLayoutVars>
      </dgm:prSet>
      <dgm:spPr/>
      <dgm:t>
        <a:bodyPr/>
        <a:lstStyle/>
        <a:p>
          <a:endParaRPr lang="zh-CN" altLang="en-US"/>
        </a:p>
      </dgm:t>
    </dgm:pt>
    <dgm:pt modelId="{8B683BF5-8B5A-4A75-90D1-ED3AD05A9AB9}" type="pres">
      <dgm:prSet presAssocID="{151B1A4E-DB77-43B5-A899-6A66AB5A08E2}" presName="parentText" presStyleLbl="node1" presStyleIdx="0" presStyleCnt="4" custLinFactNeighborX="-2351" custLinFactNeighborY="31358">
        <dgm:presLayoutVars>
          <dgm:chMax val="0"/>
          <dgm:bulletEnabled val="1"/>
        </dgm:presLayoutVars>
      </dgm:prSet>
      <dgm:spPr>
        <a:prstGeom prst="snip2SameRect">
          <a:avLst/>
        </a:prstGeom>
      </dgm:spPr>
      <dgm:t>
        <a:bodyPr/>
        <a:lstStyle/>
        <a:p>
          <a:endParaRPr lang="zh-CN" altLang="en-US"/>
        </a:p>
      </dgm:t>
    </dgm:pt>
    <dgm:pt modelId="{A81EF9B4-FCD1-48D7-A7ED-7404D4307791}" type="pres">
      <dgm:prSet presAssocID="{F02F6910-BEAE-4102-ACA4-F6F0A18E1306}" presName="spacer" presStyleCnt="0"/>
      <dgm:spPr/>
      <dgm:t>
        <a:bodyPr/>
        <a:lstStyle/>
        <a:p>
          <a:endParaRPr lang="zh-CN" altLang="en-US"/>
        </a:p>
      </dgm:t>
    </dgm:pt>
    <dgm:pt modelId="{ADAD9D9F-9E9A-4B70-BB14-A3B25D5AD0ED}" type="pres">
      <dgm:prSet presAssocID="{70E6E116-ABDC-4493-B68C-A193369D1B39}" presName="parentText" presStyleLbl="node1" presStyleIdx="1" presStyleCnt="4">
        <dgm:presLayoutVars>
          <dgm:chMax val="0"/>
          <dgm:bulletEnabled val="1"/>
        </dgm:presLayoutVars>
      </dgm:prSet>
      <dgm:spPr>
        <a:prstGeom prst="snip2SameRect">
          <a:avLst/>
        </a:prstGeom>
      </dgm:spPr>
      <dgm:t>
        <a:bodyPr/>
        <a:lstStyle/>
        <a:p>
          <a:endParaRPr lang="zh-CN" altLang="en-US"/>
        </a:p>
      </dgm:t>
    </dgm:pt>
    <dgm:pt modelId="{012775D8-2CA4-4F99-839B-41A7B4BD3E67}" type="pres">
      <dgm:prSet presAssocID="{1A4CDF45-AF3B-43B2-99C6-E7B2D7A6C250}" presName="spacer" presStyleCnt="0"/>
      <dgm:spPr/>
      <dgm:t>
        <a:bodyPr/>
        <a:lstStyle/>
        <a:p>
          <a:endParaRPr lang="zh-CN" altLang="en-US"/>
        </a:p>
      </dgm:t>
    </dgm:pt>
    <dgm:pt modelId="{477CB780-3A43-4E42-866D-3089EFD20049}" type="pres">
      <dgm:prSet presAssocID="{CB988D74-3A97-420E-840E-B46885E39E62}" presName="parentText" presStyleLbl="node1" presStyleIdx="2" presStyleCnt="4">
        <dgm:presLayoutVars>
          <dgm:chMax val="0"/>
          <dgm:bulletEnabled val="1"/>
        </dgm:presLayoutVars>
      </dgm:prSet>
      <dgm:spPr>
        <a:prstGeom prst="snip2SameRect">
          <a:avLst/>
        </a:prstGeom>
      </dgm:spPr>
      <dgm:t>
        <a:bodyPr/>
        <a:lstStyle/>
        <a:p>
          <a:endParaRPr lang="zh-CN" altLang="en-US"/>
        </a:p>
      </dgm:t>
    </dgm:pt>
    <dgm:pt modelId="{A248AB67-BFC5-4CCB-A160-2EBEB6C49795}" type="pres">
      <dgm:prSet presAssocID="{BAE7DA67-BEC3-4B4D-91ED-CAE2806C2663}" presName="spacer" presStyleCnt="0"/>
      <dgm:spPr/>
      <dgm:t>
        <a:bodyPr/>
        <a:lstStyle/>
        <a:p>
          <a:endParaRPr lang="zh-CN" altLang="en-US"/>
        </a:p>
      </dgm:t>
    </dgm:pt>
    <dgm:pt modelId="{CFDE7918-46DF-4EE1-A45D-F523B646FAB8}" type="pres">
      <dgm:prSet presAssocID="{6E0991F9-F3D2-4EA5-8200-CF161774BEB8}" presName="parentText" presStyleLbl="node1" presStyleIdx="3" presStyleCnt="4">
        <dgm:presLayoutVars>
          <dgm:chMax val="0"/>
          <dgm:bulletEnabled val="1"/>
        </dgm:presLayoutVars>
      </dgm:prSet>
      <dgm:spPr>
        <a:prstGeom prst="snip2SameRect">
          <a:avLst/>
        </a:prstGeom>
      </dgm:spPr>
      <dgm:t>
        <a:bodyPr/>
        <a:lstStyle/>
        <a:p>
          <a:endParaRPr lang="zh-CN" altLang="en-US"/>
        </a:p>
      </dgm:t>
    </dgm:pt>
  </dgm:ptLst>
  <dgm:cxnLst>
    <dgm:cxn modelId="{E0050FA9-3338-4187-9E72-8D1B1844861F}" type="presOf" srcId="{CB988D74-3A97-420E-840E-B46885E39E62}" destId="{477CB780-3A43-4E42-866D-3089EFD20049}" srcOrd="0" destOrd="0" presId="urn:microsoft.com/office/officeart/2005/8/layout/vList2"/>
    <dgm:cxn modelId="{3A99B460-3DB6-4441-BB7E-BD52E08F414D}" type="presOf" srcId="{B7D6CDAB-5CCE-45BA-ACCF-BB16AE479458}" destId="{1B895162-EDD1-439F-8222-F24EA790763F}" srcOrd="0" destOrd="0" presId="urn:microsoft.com/office/officeart/2005/8/layout/vList2"/>
    <dgm:cxn modelId="{3733C31E-587B-4C83-AE03-08C2186029D1}" type="presOf" srcId="{70E6E116-ABDC-4493-B68C-A193369D1B39}" destId="{ADAD9D9F-9E9A-4B70-BB14-A3B25D5AD0ED}" srcOrd="0" destOrd="0" presId="urn:microsoft.com/office/officeart/2005/8/layout/vList2"/>
    <dgm:cxn modelId="{91C8C8D9-ACF7-4262-9173-1D177B1B0050}" srcId="{B7D6CDAB-5CCE-45BA-ACCF-BB16AE479458}" destId="{151B1A4E-DB77-43B5-A899-6A66AB5A08E2}" srcOrd="0" destOrd="0" parTransId="{629577E2-A641-4FA5-9AD9-0576A008A46D}" sibTransId="{F02F6910-BEAE-4102-ACA4-F6F0A18E1306}"/>
    <dgm:cxn modelId="{EABB2AEB-3303-4A05-846A-E55FDC02931D}" type="presOf" srcId="{151B1A4E-DB77-43B5-A899-6A66AB5A08E2}" destId="{8B683BF5-8B5A-4A75-90D1-ED3AD05A9AB9}" srcOrd="0" destOrd="0" presId="urn:microsoft.com/office/officeart/2005/8/layout/vList2"/>
    <dgm:cxn modelId="{1349EDB7-FBF7-4B72-87CB-7867B1C498DA}" srcId="{B7D6CDAB-5CCE-45BA-ACCF-BB16AE479458}" destId="{CB988D74-3A97-420E-840E-B46885E39E62}" srcOrd="2" destOrd="0" parTransId="{937F925A-4D29-4E97-A319-1711A8426BC0}" sibTransId="{BAE7DA67-BEC3-4B4D-91ED-CAE2806C2663}"/>
    <dgm:cxn modelId="{C0716FB1-1C9D-4B74-9E50-DBCA710ECCF0}" srcId="{B7D6CDAB-5CCE-45BA-ACCF-BB16AE479458}" destId="{6E0991F9-F3D2-4EA5-8200-CF161774BEB8}" srcOrd="3" destOrd="0" parTransId="{71496379-0366-42C3-BA7D-5C2F743C390E}" sibTransId="{A826F327-37EF-46C4-A987-6C2712078618}"/>
    <dgm:cxn modelId="{96674DAC-C6AF-4D94-A1E8-80189B8B7187}" srcId="{B7D6CDAB-5CCE-45BA-ACCF-BB16AE479458}" destId="{70E6E116-ABDC-4493-B68C-A193369D1B39}" srcOrd="1" destOrd="0" parTransId="{C65D5BBC-3C04-4254-925F-9B3723189C9A}" sibTransId="{1A4CDF45-AF3B-43B2-99C6-E7B2D7A6C250}"/>
    <dgm:cxn modelId="{C89FC77B-288A-4759-934A-37B5BC22630F}" type="presOf" srcId="{6E0991F9-F3D2-4EA5-8200-CF161774BEB8}" destId="{CFDE7918-46DF-4EE1-A45D-F523B646FAB8}" srcOrd="0" destOrd="0" presId="urn:microsoft.com/office/officeart/2005/8/layout/vList2"/>
    <dgm:cxn modelId="{5CA79E17-1B62-4C19-BA96-BA968E5BA4CA}" type="presParOf" srcId="{1B895162-EDD1-439F-8222-F24EA790763F}" destId="{8B683BF5-8B5A-4A75-90D1-ED3AD05A9AB9}" srcOrd="0" destOrd="0" presId="urn:microsoft.com/office/officeart/2005/8/layout/vList2"/>
    <dgm:cxn modelId="{D5CC6869-C0E4-41B3-8812-CAA418365C30}" type="presParOf" srcId="{1B895162-EDD1-439F-8222-F24EA790763F}" destId="{A81EF9B4-FCD1-48D7-A7ED-7404D4307791}" srcOrd="1" destOrd="0" presId="urn:microsoft.com/office/officeart/2005/8/layout/vList2"/>
    <dgm:cxn modelId="{8FDE368F-713C-4D84-9A5E-F2FF038E3F6A}" type="presParOf" srcId="{1B895162-EDD1-439F-8222-F24EA790763F}" destId="{ADAD9D9F-9E9A-4B70-BB14-A3B25D5AD0ED}" srcOrd="2" destOrd="0" presId="urn:microsoft.com/office/officeart/2005/8/layout/vList2"/>
    <dgm:cxn modelId="{375B287E-E755-4395-80FE-6148868976D8}" type="presParOf" srcId="{1B895162-EDD1-439F-8222-F24EA790763F}" destId="{012775D8-2CA4-4F99-839B-41A7B4BD3E67}" srcOrd="3" destOrd="0" presId="urn:microsoft.com/office/officeart/2005/8/layout/vList2"/>
    <dgm:cxn modelId="{AD4253AB-B986-40C3-950D-EA183390F0CB}" type="presParOf" srcId="{1B895162-EDD1-439F-8222-F24EA790763F}" destId="{477CB780-3A43-4E42-866D-3089EFD20049}" srcOrd="4" destOrd="0" presId="urn:microsoft.com/office/officeart/2005/8/layout/vList2"/>
    <dgm:cxn modelId="{92A94C8C-1F4E-4029-9465-270EC967EEE2}" type="presParOf" srcId="{1B895162-EDD1-439F-8222-F24EA790763F}" destId="{A248AB67-BFC5-4CCB-A160-2EBEB6C49795}" srcOrd="5" destOrd="0" presId="urn:microsoft.com/office/officeart/2005/8/layout/vList2"/>
    <dgm:cxn modelId="{189397AD-A09F-4420-8469-022B7229B97C}" type="presParOf" srcId="{1B895162-EDD1-439F-8222-F24EA790763F}" destId="{CFDE7918-46DF-4EE1-A45D-F523B646FA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85467" cy="2506134"/>
        <a:chOff x="0" y="0"/>
        <a:chExt cx="6485467" cy="2506134"/>
      </a:xfrm>
    </dsp:grpSpPr>
    <dsp:sp modelId="{C1757644-B56B-4F67-B32B-926C9E6B794A}">
      <dsp:nvSpPr>
        <dsp:cNvPr id="3" name="燕尾形 2"/>
        <dsp:cNvSpPr/>
      </dsp:nvSpPr>
      <dsp:spPr bwMode="white">
        <a:xfrm rot="5400000">
          <a:off x="-111922" y="111922"/>
          <a:ext cx="746149" cy="522304"/>
        </a:xfrm>
        <a:prstGeom prst="chevron">
          <a:avLst/>
        </a:prstGeom>
        <a:sp3d prstMaterial="plastic">
          <a:bevelT w="120900" h="88900"/>
          <a:bevelB w="88900" h="31750" prst="angle"/>
        </a:sp3d>
      </dsp:spPr>
      <dsp:style>
        <a:lnRef idx="1">
          <a:schemeClr val="accent1"/>
        </a:lnRef>
        <a:fillRef idx="3">
          <a:schemeClr val="accent1"/>
        </a:fillRef>
        <a:effectRef idx="2">
          <a:scrgbClr r="0" g="0" b="0"/>
        </a:effectRef>
        <a:fontRef idx="minor">
          <a:schemeClr val="lt1"/>
        </a:fontRef>
      </dsp:style>
      <dsp:txBody>
        <a:bodyPr rot="-5400000"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b="1" dirty="0" smtClean="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5400000">
        <a:off x="-111922" y="111922"/>
        <a:ext cx="746149" cy="522304"/>
      </dsp:txXfrm>
    </dsp:sp>
    <dsp:sp modelId="{6A109451-FFF8-4883-9C60-D987B90114F9}">
      <dsp:nvSpPr>
        <dsp:cNvPr id="4" name="同侧圆角矩形 3"/>
        <dsp:cNvSpPr/>
      </dsp:nvSpPr>
      <dsp:spPr bwMode="white">
        <a:xfrm rot="5400000">
          <a:off x="3261387" y="-2739083"/>
          <a:ext cx="484997" cy="5963163"/>
        </a:xfrm>
        <a:prstGeom prst="round2SameRect">
          <a:avLst/>
        </a:prstGeom>
        <a:solidFill>
          <a:schemeClr val="accent5">
            <a:lumMod val="20000"/>
            <a:lumOff val="80000"/>
            <a:alpha val="90000"/>
          </a:schemeClr>
        </a:solidFill>
        <a:effectLst>
          <a:outerShdw blurRad="50800" dist="38100" dir="5400000" algn="t" rotWithShape="0">
            <a:prstClr val="black">
              <a:alpha val="40000"/>
            </a:prstClr>
          </a:outerShdw>
        </a:effectLst>
        <a:sp3d extrusionH="12700" prstMaterial="plastic">
          <a:bevelT w="50800" h="50800"/>
        </a:sp3d>
      </dsp:spPr>
      <dsp:style>
        <a:lnRef idx="1">
          <a:schemeClr val="accent1"/>
        </a:lnRef>
        <a:fillRef idx="1">
          <a:schemeClr val="lt1">
            <a:alpha val="90000"/>
          </a:schemeClr>
        </a:fillRef>
        <a:effectRef idx="2">
          <a:scrgbClr r="0" g="0" b="0"/>
        </a:effectRef>
        <a:fontRef idx="minor"/>
      </dsp:style>
      <dsp:txBody>
        <a:bodyPr rot="-5400000" lIns="99568" tIns="8890" rIns="8890" bIns="88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离热源远，换热效率低，耗电成本高</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dsp:txBody>
      <dsp:txXfrm rot="5400000">
        <a:off x="3261387" y="-2739083"/>
        <a:ext cx="484997" cy="5963163"/>
      </dsp:txXfrm>
    </dsp:sp>
    <dsp:sp modelId="{02C1C7D1-3656-44C3-9F49-B01322D41513}">
      <dsp:nvSpPr>
        <dsp:cNvPr id="5" name="燕尾形 4"/>
        <dsp:cNvSpPr/>
      </dsp:nvSpPr>
      <dsp:spPr bwMode="white">
        <a:xfrm rot="5400000">
          <a:off x="-111922" y="698584"/>
          <a:ext cx="746149" cy="522304"/>
        </a:xfrm>
        <a:prstGeom prst="chevron">
          <a:avLst/>
        </a:prstGeom>
        <a:sp3d prstMaterial="plastic">
          <a:bevelT w="120900" h="88900"/>
          <a:bevelB w="88900" h="31750" prst="angle"/>
        </a:sp3d>
      </dsp:spPr>
      <dsp:style>
        <a:lnRef idx="1">
          <a:schemeClr val="accent1"/>
        </a:lnRef>
        <a:fillRef idx="3">
          <a:schemeClr val="accent1"/>
        </a:fillRef>
        <a:effectRef idx="2">
          <a:scrgbClr r="0" g="0" b="0"/>
        </a:effectRef>
        <a:fontRef idx="minor">
          <a:schemeClr val="lt1"/>
        </a:fontRef>
      </dsp:style>
      <dsp:txBody>
        <a:bodyPr rot="-5400000"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b="1" dirty="0" smtClean="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5400000">
        <a:off x="-111922" y="698584"/>
        <a:ext cx="746149" cy="522304"/>
      </dsp:txXfrm>
    </dsp:sp>
    <dsp:sp modelId="{4438C226-6D85-450D-AA26-2FF403C70DE3}">
      <dsp:nvSpPr>
        <dsp:cNvPr id="6" name="同侧圆角矩形 5"/>
        <dsp:cNvSpPr/>
      </dsp:nvSpPr>
      <dsp:spPr bwMode="white">
        <a:xfrm rot="5400000">
          <a:off x="3261387" y="-2152421"/>
          <a:ext cx="484997" cy="5963163"/>
        </a:xfrm>
        <a:prstGeom prst="round2SameRect">
          <a:avLst/>
        </a:prstGeom>
        <a:solidFill>
          <a:schemeClr val="accent5">
            <a:lumMod val="20000"/>
            <a:lumOff val="80000"/>
            <a:alpha val="90000"/>
          </a:schemeClr>
        </a:solidFill>
        <a:effectLst>
          <a:outerShdw blurRad="50800" dist="38100" dir="5400000" algn="t" rotWithShape="0">
            <a:prstClr val="black">
              <a:alpha val="40000"/>
            </a:prstClr>
          </a:outerShdw>
        </a:effectLst>
        <a:sp3d extrusionH="12700" prstMaterial="plastic">
          <a:bevelT w="50800" h="50800"/>
        </a:sp3d>
      </dsp:spPr>
      <dsp:style>
        <a:lnRef idx="1">
          <a:schemeClr val="accent1"/>
        </a:lnRef>
        <a:fillRef idx="1">
          <a:schemeClr val="lt1">
            <a:alpha val="90000"/>
          </a:schemeClr>
        </a:fillRef>
        <a:effectRef idx="2">
          <a:scrgbClr r="0" g="0" b="0"/>
        </a:effectRef>
        <a:fontRef idx="minor"/>
      </dsp:style>
      <dsp:txBody>
        <a:bodyPr rot="-5400000" lIns="99568" tIns="8890" rIns="8890" bIns="88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冷热风混合的区域多，热点多</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dsp:txBody>
      <dsp:txXfrm rot="5400000">
        <a:off x="3261387" y="-2152421"/>
        <a:ext cx="484997" cy="5963163"/>
      </dsp:txXfrm>
    </dsp:sp>
    <dsp:sp modelId="{E601B5FD-616B-48D7-AFB8-D4BC8BD15451}">
      <dsp:nvSpPr>
        <dsp:cNvPr id="7" name="燕尾形 6"/>
        <dsp:cNvSpPr/>
      </dsp:nvSpPr>
      <dsp:spPr bwMode="white">
        <a:xfrm rot="5400000">
          <a:off x="-111922" y="1285246"/>
          <a:ext cx="746149" cy="522304"/>
        </a:xfrm>
        <a:prstGeom prst="chevron">
          <a:avLst/>
        </a:prstGeom>
        <a:sp3d prstMaterial="plastic">
          <a:bevelT w="120900" h="88900"/>
          <a:bevelB w="88900" h="31750" prst="angle"/>
        </a:sp3d>
      </dsp:spPr>
      <dsp:style>
        <a:lnRef idx="1">
          <a:schemeClr val="accent1"/>
        </a:lnRef>
        <a:fillRef idx="3">
          <a:schemeClr val="accent1"/>
        </a:fillRef>
        <a:effectRef idx="2">
          <a:scrgbClr r="0" g="0" b="0"/>
        </a:effectRef>
        <a:fontRef idx="minor">
          <a:schemeClr val="lt1"/>
        </a:fontRef>
      </dsp:style>
      <dsp:txBody>
        <a:bodyPr rot="-5400000"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b="1" dirty="0" smtClean="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5400000">
        <a:off x="-111922" y="1285246"/>
        <a:ext cx="746149" cy="522304"/>
      </dsp:txXfrm>
    </dsp:sp>
    <dsp:sp modelId="{3C7A22B5-7B3C-4A31-A506-5DF17BF4AE20}">
      <dsp:nvSpPr>
        <dsp:cNvPr id="8" name="同侧圆角矩形 7"/>
        <dsp:cNvSpPr/>
      </dsp:nvSpPr>
      <dsp:spPr bwMode="white">
        <a:xfrm rot="5400000">
          <a:off x="3261387" y="-1565760"/>
          <a:ext cx="484997" cy="5963163"/>
        </a:xfrm>
        <a:prstGeom prst="round2SameRect">
          <a:avLst/>
        </a:prstGeom>
        <a:solidFill>
          <a:schemeClr val="accent5">
            <a:lumMod val="20000"/>
            <a:lumOff val="80000"/>
            <a:alpha val="90000"/>
          </a:schemeClr>
        </a:solidFill>
        <a:effectLst>
          <a:outerShdw blurRad="50800" dist="38100" dir="5400000" algn="t" rotWithShape="0">
            <a:prstClr val="black">
              <a:alpha val="40000"/>
            </a:prstClr>
          </a:outerShdw>
        </a:effectLst>
        <a:sp3d extrusionH="12700" prstMaterial="plastic">
          <a:bevelT w="50800" h="50800"/>
        </a:sp3d>
      </dsp:spPr>
      <dsp:style>
        <a:lnRef idx="1">
          <a:schemeClr val="accent1"/>
        </a:lnRef>
        <a:fillRef idx="1">
          <a:schemeClr val="lt1">
            <a:alpha val="90000"/>
          </a:schemeClr>
        </a:fillRef>
        <a:effectRef idx="2">
          <a:scrgbClr r="0" g="0" b="0"/>
        </a:effectRef>
        <a:fontRef idx="minor"/>
      </dsp:style>
      <dsp:txBody>
        <a:bodyPr rot="-5400000" lIns="99568" tIns="8890" rIns="8890" bIns="88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机房作为热通道，后期维护维修的环境温度较高</a:t>
          </a:r>
          <a:endParaRPr>
            <a:solidFill>
              <a:schemeClr val="dk1"/>
            </a:solidFill>
          </a:endParaRPr>
        </a:p>
      </dsp:txBody>
      <dsp:txXfrm rot="5400000">
        <a:off x="3261387" y="-1565760"/>
        <a:ext cx="484997" cy="5963163"/>
      </dsp:txXfrm>
    </dsp:sp>
    <dsp:sp modelId="{3395308E-95D6-43F6-836D-E91B2E5B4D45}">
      <dsp:nvSpPr>
        <dsp:cNvPr id="9" name="燕尾形 8"/>
        <dsp:cNvSpPr/>
      </dsp:nvSpPr>
      <dsp:spPr bwMode="white">
        <a:xfrm rot="5400000">
          <a:off x="-111922" y="1871907"/>
          <a:ext cx="746149" cy="522304"/>
        </a:xfrm>
        <a:prstGeom prst="chevron">
          <a:avLst/>
        </a:prstGeom>
        <a:sp3d prstMaterial="plastic">
          <a:bevelT w="120900" h="88900"/>
          <a:bevelB w="88900" h="31750" prst="angle"/>
        </a:sp3d>
      </dsp:spPr>
      <dsp:style>
        <a:lnRef idx="1">
          <a:schemeClr val="accent1"/>
        </a:lnRef>
        <a:fillRef idx="3">
          <a:schemeClr val="accent1"/>
        </a:fillRef>
        <a:effectRef idx="2">
          <a:scrgbClr r="0" g="0" b="0"/>
        </a:effectRef>
        <a:fontRef idx="minor">
          <a:schemeClr val="lt1"/>
        </a:fontRef>
      </dsp:style>
      <dsp:txBody>
        <a:bodyPr rot="-5400000"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b="1" dirty="0" smtClean="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dsp:txBody>
      <dsp:txXfrm rot="5400000">
        <a:off x="-111922" y="1871907"/>
        <a:ext cx="746149" cy="522304"/>
      </dsp:txXfrm>
    </dsp:sp>
    <dsp:sp modelId="{2FBF1848-93CE-4C9F-B87C-C6230373EE84}">
      <dsp:nvSpPr>
        <dsp:cNvPr id="10" name="同侧圆角矩形 9"/>
        <dsp:cNvSpPr/>
      </dsp:nvSpPr>
      <dsp:spPr bwMode="white">
        <a:xfrm rot="5400000">
          <a:off x="3261387" y="-979098"/>
          <a:ext cx="484997" cy="5963163"/>
        </a:xfrm>
        <a:prstGeom prst="round2SameRect">
          <a:avLst/>
        </a:prstGeom>
        <a:solidFill>
          <a:schemeClr val="accent5">
            <a:lumMod val="20000"/>
            <a:lumOff val="80000"/>
            <a:alpha val="90000"/>
          </a:schemeClr>
        </a:solidFill>
        <a:effectLst>
          <a:outerShdw blurRad="50800" dist="38100" dir="5400000" algn="t" rotWithShape="0">
            <a:prstClr val="black">
              <a:alpha val="40000"/>
            </a:prstClr>
          </a:outerShdw>
        </a:effectLst>
        <a:sp3d extrusionH="12700" prstMaterial="plastic">
          <a:bevelT w="50800" h="50800"/>
        </a:sp3d>
      </dsp:spPr>
      <dsp:style>
        <a:lnRef idx="1">
          <a:schemeClr val="accent1"/>
        </a:lnRef>
        <a:fillRef idx="1">
          <a:schemeClr val="lt1">
            <a:alpha val="90000"/>
          </a:schemeClr>
        </a:fillRef>
        <a:effectRef idx="2">
          <a:scrgbClr r="0" g="0" b="0"/>
        </a:effectRef>
        <a:fontRef idx="minor"/>
      </dsp:style>
      <dsp:txBody>
        <a:bodyPr rot="-5400000" lIns="99568" tIns="8890" rIns="8890" bIns="88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机组尺寸较大，需要预留较大空间，美观性差</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dsp:txBody>
      <dsp:txXfrm rot="5400000">
        <a:off x="3261387" y="-979098"/>
        <a:ext cx="484997" cy="5963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29390" cy="2822301"/>
        <a:chOff x="0" y="0"/>
        <a:chExt cx="4629390" cy="2822301"/>
      </a:xfrm>
    </dsp:grpSpPr>
    <dsp:sp modelId="{8B683BF5-8B5A-4A75-90D1-ED3AD05A9AB9}">
      <dsp:nvSpPr>
        <dsp:cNvPr id="3" name="剪去同侧角的矩形 2"/>
        <dsp:cNvSpPr/>
      </dsp:nvSpPr>
      <dsp:spPr bwMode="white">
        <a:xfrm>
          <a:off x="0" y="62873"/>
          <a:ext cx="4629390" cy="617760"/>
        </a:xfrm>
        <a:prstGeom prst="snip2SameRect">
          <a:avLst/>
        </a:prstGeom>
      </dsp:spPr>
      <dsp:style>
        <a:lnRef idx="0">
          <a:schemeClr val="lt2"/>
        </a:lnRef>
        <a:fillRef idx="3">
          <a:schemeClr val="dk2"/>
        </a:fillRef>
        <a:effectRef idx="2">
          <a:scrgbClr r="0" g="0" b="0"/>
        </a:effectRef>
        <a:fontRef idx="minor">
          <a:schemeClr val="lt1"/>
        </a:fontRef>
      </dsp:style>
      <dsp:txBody>
        <a:bodyPr lIns="53340" tIns="53340" rIns="53340" bIns="5334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gn="l">
            <a:lnSpc>
              <a:spcPct val="100000"/>
            </a:lnSpc>
            <a:spcBef>
              <a:spcPct val="0"/>
            </a:spcBef>
            <a:spcAft>
              <a:spcPct val="35000"/>
            </a:spcAft>
          </a:pPr>
          <a:r>
            <a:rPr lang="zh-CN" altLang="en-US" sz="1400" b="1" dirty="0" smtClean="0">
              <a:latin typeface="微软雅黑" panose="020B0503020204020204" pitchFamily="34" charset="-122"/>
              <a:ea typeface="微软雅黑" panose="020B0503020204020204" pitchFamily="34" charset="-122"/>
            </a:rPr>
            <a:t>紧靠热源，回风温度高，换热效率高</a:t>
          </a:r>
          <a:endParaRPr lang="zh-CN" altLang="en-US" sz="1400" b="1" dirty="0">
            <a:latin typeface="微软雅黑" panose="020B0503020204020204" pitchFamily="34" charset="-122"/>
            <a:ea typeface="微软雅黑" panose="020B0503020204020204" pitchFamily="34" charset="-122"/>
          </a:endParaRPr>
        </a:p>
      </dsp:txBody>
      <dsp:txXfrm>
        <a:off x="0" y="62873"/>
        <a:ext cx="4629390" cy="617760"/>
      </dsp:txXfrm>
    </dsp:sp>
    <dsp:sp modelId="{ADAD9D9F-9E9A-4B70-BB14-A3B25D5AD0ED}">
      <dsp:nvSpPr>
        <dsp:cNvPr id="4" name="剪去同侧角的矩形 3"/>
        <dsp:cNvSpPr/>
      </dsp:nvSpPr>
      <dsp:spPr bwMode="white">
        <a:xfrm>
          <a:off x="0" y="745871"/>
          <a:ext cx="4629390" cy="617760"/>
        </a:xfrm>
        <a:prstGeom prst="snip2SameRect">
          <a:avLst/>
        </a:prstGeom>
      </dsp:spPr>
      <dsp:style>
        <a:lnRef idx="0">
          <a:schemeClr val="lt2"/>
        </a:lnRef>
        <a:fillRef idx="3">
          <a:schemeClr val="dk2"/>
        </a:fillRef>
        <a:effectRef idx="2">
          <a:scrgbClr r="0" g="0" b="0"/>
        </a:effectRef>
        <a:fontRef idx="minor">
          <a:schemeClr val="lt1"/>
        </a:fontRef>
      </dsp:style>
      <dsp:txBody>
        <a:bodyPr lIns="53340" tIns="53340" rIns="53340" bIns="5334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gn="l">
            <a:lnSpc>
              <a:spcPct val="100000"/>
            </a:lnSpc>
            <a:spcBef>
              <a:spcPct val="0"/>
            </a:spcBef>
            <a:spcAft>
              <a:spcPct val="35000"/>
            </a:spcAft>
          </a:pPr>
          <a:r>
            <a:rPr lang="zh-CN" altLang="en-US" sz="1400" b="1" dirty="0" smtClean="0">
              <a:latin typeface="微软雅黑" panose="020B0503020204020204" pitchFamily="34" charset="-122"/>
              <a:ea typeface="微软雅黑" panose="020B0503020204020204" pitchFamily="34" charset="-122"/>
            </a:rPr>
            <a:t>模块化设计，匹配于服务器机柜，美观性好</a:t>
          </a:r>
        </a:p>
      </dsp:txBody>
      <dsp:txXfrm>
        <a:off x="0" y="745871"/>
        <a:ext cx="4629390" cy="617760"/>
      </dsp:txXfrm>
    </dsp:sp>
    <dsp:sp modelId="{477CB780-3A43-4E42-866D-3089EFD20049}">
      <dsp:nvSpPr>
        <dsp:cNvPr id="5" name="剪去同侧角的矩形 4"/>
        <dsp:cNvSpPr/>
      </dsp:nvSpPr>
      <dsp:spPr bwMode="white">
        <a:xfrm>
          <a:off x="0" y="1458671"/>
          <a:ext cx="4629390" cy="617760"/>
        </a:xfrm>
        <a:prstGeom prst="snip2SameRect">
          <a:avLst/>
        </a:prstGeom>
      </dsp:spPr>
      <dsp:style>
        <a:lnRef idx="0">
          <a:schemeClr val="lt2"/>
        </a:lnRef>
        <a:fillRef idx="3">
          <a:schemeClr val="dk2"/>
        </a:fillRef>
        <a:effectRef idx="2">
          <a:scrgbClr r="0" g="0" b="0"/>
        </a:effectRef>
        <a:fontRef idx="minor">
          <a:schemeClr val="lt1"/>
        </a:fontRef>
      </dsp:style>
      <dsp:txBody>
        <a:bodyPr lIns="53340" tIns="53340" rIns="53340" bIns="5334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gn="l">
            <a:lnSpc>
              <a:spcPct val="100000"/>
            </a:lnSpc>
            <a:spcBef>
              <a:spcPct val="0"/>
            </a:spcBef>
            <a:spcAft>
              <a:spcPct val="35000"/>
            </a:spcAft>
          </a:pPr>
          <a:r>
            <a:rPr lang="zh-CN" altLang="en-US" sz="1400" b="1" dirty="0" smtClean="0">
              <a:latin typeface="微软雅黑" panose="020B0503020204020204" pitchFamily="34" charset="-122"/>
              <a:ea typeface="微软雅黑" panose="020B0503020204020204" pitchFamily="34" charset="-122"/>
            </a:rPr>
            <a:t>封闭冷通道，气流组织优，更好地减少热点产生</a:t>
          </a:r>
        </a:p>
      </dsp:txBody>
      <dsp:txXfrm>
        <a:off x="0" y="1458671"/>
        <a:ext cx="4629390" cy="617760"/>
      </dsp:txXfrm>
    </dsp:sp>
    <dsp:sp modelId="{CFDE7918-46DF-4EE1-A45D-F523B646FAB8}">
      <dsp:nvSpPr>
        <dsp:cNvPr id="6" name="剪去同侧角的矩形 5"/>
        <dsp:cNvSpPr/>
      </dsp:nvSpPr>
      <dsp:spPr bwMode="white">
        <a:xfrm>
          <a:off x="0" y="2171471"/>
          <a:ext cx="4629390" cy="617760"/>
        </a:xfrm>
        <a:prstGeom prst="snip2SameRect">
          <a:avLst/>
        </a:prstGeom>
      </dsp:spPr>
      <dsp:style>
        <a:lnRef idx="0">
          <a:schemeClr val="lt2"/>
        </a:lnRef>
        <a:fillRef idx="3">
          <a:schemeClr val="dk2"/>
        </a:fillRef>
        <a:effectRef idx="2">
          <a:scrgbClr r="0" g="0" b="0"/>
        </a:effectRef>
        <a:fontRef idx="minor">
          <a:schemeClr val="lt1"/>
        </a:fontRef>
      </dsp:style>
      <dsp:txBody>
        <a:bodyPr lIns="53340" tIns="53340" rIns="53340" bIns="5334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zh-CN" altLang="en-US" sz="1400" b="1" dirty="0" smtClean="0">
              <a:latin typeface="微软雅黑" panose="020B0503020204020204" pitchFamily="34" charset="-122"/>
              <a:ea typeface="微软雅黑" panose="020B0503020204020204" pitchFamily="34" charset="-122"/>
            </a:rPr>
            <a:t>运行维护方便，可统一平台管理</a:t>
          </a:r>
          <a:endParaRPr lang="zh-CN" altLang="en-US" sz="1400" b="1" dirty="0">
            <a:latin typeface="微软雅黑" panose="020B0503020204020204" pitchFamily="34" charset="-122"/>
            <a:ea typeface="微软雅黑" panose="020B0503020204020204" pitchFamily="34" charset="-122"/>
          </a:endParaRPr>
        </a:p>
      </dsp:txBody>
      <dsp:txXfrm>
        <a:off x="0" y="2171471"/>
        <a:ext cx="4629390" cy="6177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739"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092" y="0"/>
            <a:ext cx="3077739"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7739"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092" y="9720804"/>
            <a:ext cx="3077739"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9053" tIns="49527" rIns="99053" bIns="49527"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2725" y="0"/>
            <a:ext cx="3078163" cy="511175"/>
          </a:xfrm>
          <a:prstGeom prst="rect">
            <a:avLst/>
          </a:prstGeom>
        </p:spPr>
        <p:txBody>
          <a:bodyPr vert="horz" lIns="99053" tIns="49527" rIns="99053" bIns="49527" rtlCol="0"/>
          <a:lstStyle>
            <a:lvl1pPr algn="r" fontAlgn="auto">
              <a:spcBef>
                <a:spcPts val="0"/>
              </a:spcBef>
              <a:spcAft>
                <a:spcPts val="0"/>
              </a:spcAft>
              <a:defRPr sz="1300">
                <a:latin typeface="+mn-lt"/>
                <a:ea typeface="+mn-ea"/>
              </a:defRPr>
            </a:lvl1pPr>
          </a:lstStyle>
          <a:p>
            <a:pPr>
              <a:defRPr/>
            </a:pPr>
            <a:fld id="{EEBAD7B2-EB14-4F28-8BFB-7A1E07A287F9}" type="datetimeFigureOut">
              <a:rPr lang="zh-CN" altLang="en-US"/>
            </a:fld>
            <a:endParaRPr lang="zh-CN" altLang="en-US"/>
          </a:p>
        </p:txBody>
      </p:sp>
      <p:sp>
        <p:nvSpPr>
          <p:cNvPr id="4" name="幻灯片图像占位符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53" tIns="49527" rIns="99053" bIns="49527" rtlCol="0" anchor="ctr"/>
          <a:lstStyle/>
          <a:p>
            <a:pPr lvl="0"/>
            <a:endParaRPr lang="zh-CN" altLang="en-US" noProof="0"/>
          </a:p>
        </p:txBody>
      </p:sp>
      <p:sp>
        <p:nvSpPr>
          <p:cNvPr id="5" name="备注占位符 4"/>
          <p:cNvSpPr>
            <a:spLocks noGrp="1"/>
          </p:cNvSpPr>
          <p:nvPr>
            <p:ph type="body" sz="quarter" idx="3"/>
          </p:nvPr>
        </p:nvSpPr>
        <p:spPr>
          <a:xfrm>
            <a:off x="709613" y="4860925"/>
            <a:ext cx="5683250" cy="4605338"/>
          </a:xfrm>
          <a:prstGeom prst="rect">
            <a:avLst/>
          </a:prstGeom>
        </p:spPr>
        <p:txBody>
          <a:bodyPr vert="horz" lIns="99053" tIns="49527" rIns="99053" bIns="49527"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721850"/>
            <a:ext cx="3078163" cy="511175"/>
          </a:xfrm>
          <a:prstGeom prst="rect">
            <a:avLst/>
          </a:prstGeom>
        </p:spPr>
        <p:txBody>
          <a:bodyPr vert="horz" lIns="99053" tIns="49527" rIns="99053" bIns="49527"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2725" y="9721850"/>
            <a:ext cx="3078163" cy="511175"/>
          </a:xfrm>
          <a:prstGeom prst="rect">
            <a:avLst/>
          </a:prstGeom>
        </p:spPr>
        <p:txBody>
          <a:bodyPr vert="horz" lIns="99053" tIns="49527" rIns="99053" bIns="49527" rtlCol="0" anchor="b"/>
          <a:lstStyle>
            <a:lvl1pPr algn="r" fontAlgn="auto">
              <a:spcBef>
                <a:spcPts val="0"/>
              </a:spcBef>
              <a:spcAft>
                <a:spcPts val="0"/>
              </a:spcAft>
              <a:defRPr sz="1300">
                <a:latin typeface="+mn-lt"/>
                <a:ea typeface="+mn-ea"/>
              </a:defRPr>
            </a:lvl1pPr>
          </a:lstStyle>
          <a:p>
            <a:pPr>
              <a:defRPr/>
            </a:pPr>
            <a:fld id="{62913BC8-9379-42D2-83C0-CE0F1F4BBAF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sz="1200" b="1" dirty="0" smtClean="0">
              <a:solidFill>
                <a:schemeClr val="bg1"/>
              </a:solidFill>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600" eaLnBrk="1" fontAlgn="auto" hangingPunct="1">
              <a:spcBef>
                <a:spcPts val="0"/>
              </a:spcBef>
              <a:spcAft>
                <a:spcPts val="0"/>
              </a:spcAft>
              <a:defRPr/>
            </a:pPr>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1"/>
            <a:ext cx="8229600" cy="33940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8" name="页脚占位符 7"/>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4" name="页脚占位符 3"/>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3" name="页脚占位符 2"/>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4"/>
            <a:ext cx="2133600" cy="274637"/>
          </a:xfrm>
          <a:prstGeom prst="rect">
            <a:avLst/>
          </a:prstGeom>
        </p:spPr>
        <p:txBody>
          <a:bodyPr/>
          <a:lstStyle/>
          <a:p>
            <a:fld id="{7F0D5432-2ACF-4269-8038-34715E12ABCB}"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4637"/>
          </a:xfrm>
          <a:prstGeom prst="rect">
            <a:avLst/>
          </a:prstGeom>
        </p:spPr>
        <p:txBody>
          <a:bodyPr/>
          <a:lstStyle/>
          <a:p>
            <a:fld id="{403C0BEA-8A14-43FC-8914-AE5C664B744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microsoft.com/office/2007/relationships/hdphoto" Target="../media/image3.wdp"/><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F:\常用LOGO\DB_LOGO高清.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91328" y="195486"/>
            <a:ext cx="865913" cy="4157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323528" y="4609708"/>
            <a:ext cx="909223" cy="230832"/>
          </a:xfrm>
          <a:prstGeom prst="rect">
            <a:avLst/>
          </a:prstGeom>
          <a:noFill/>
        </p:spPr>
        <p:txBody>
          <a:bodyPr wrap="none" rtlCol="0">
            <a:spAutoFit/>
          </a:bodyPr>
          <a:lstStyle/>
          <a:p>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唯进步 不止步</a:t>
            </a:r>
            <a:endPar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23"/>
          <p:cNvSpPr txBox="1"/>
          <p:nvPr userDrawn="1"/>
        </p:nvSpPr>
        <p:spPr>
          <a:xfrm>
            <a:off x="317332" y="4783400"/>
            <a:ext cx="1518364" cy="230832"/>
          </a:xfrm>
          <a:prstGeom prst="rect">
            <a:avLst/>
          </a:prstGeom>
          <a:noFill/>
        </p:spPr>
        <p:txBody>
          <a:bodyPr wrap="none" rtlCol="0">
            <a:spAutoFit/>
          </a:bodyPr>
          <a:lstStyle/>
          <a:p>
            <a:r>
              <a:rPr lang="en-US" altLang="zh-CN" sz="900" b="0" dirty="0">
                <a:solidFill>
                  <a:schemeClr val="tx1">
                    <a:lumMod val="50000"/>
                    <a:lumOff val="50000"/>
                  </a:schemeClr>
                </a:solidFill>
                <a:latin typeface="Arial" panose="020B0604020202020204" pitchFamily="34" charset="0"/>
                <a:cs typeface="Arial" panose="020B0604020202020204" pitchFamily="34" charset="0"/>
              </a:rPr>
              <a:t>Dunham-bush</a:t>
            </a:r>
            <a:r>
              <a:rPr lang="en-US" altLang="zh-CN" sz="900" b="0" baseline="0" dirty="0">
                <a:solidFill>
                  <a:schemeClr val="tx1">
                    <a:lumMod val="50000"/>
                    <a:lumOff val="50000"/>
                  </a:schemeClr>
                </a:solidFill>
                <a:latin typeface="Arial" panose="020B0604020202020204" pitchFamily="34" charset="0"/>
                <a:cs typeface="Arial" panose="020B0604020202020204" pitchFamily="34" charset="0"/>
              </a:rPr>
              <a:t> Since 1894</a:t>
            </a:r>
            <a:endParaRPr lang="zh-CN" altLang="en-US" sz="900" b="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4" descr="F:\常用LOGO\DUNHAM-BUSH.png"/>
          <p:cNvPicPr>
            <a:picLocks noChangeAspect="1" noChangeArrowheads="1"/>
          </p:cNvPicPr>
          <p:nvPr userDrawn="1"/>
        </p:nvPicPr>
        <p:blipFill>
          <a:blip r:embed="rId19" cstate="print">
            <a:biLevel thresh="2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73094" y="4745559"/>
            <a:ext cx="1409455" cy="21506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a:xfrm>
            <a:off x="1" y="0"/>
            <a:ext cx="112918" cy="5143500"/>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tags" Target="../tags/tag143.xml"/><Relationship Id="rId5" Type="http://schemas.openxmlformats.org/officeDocument/2006/relationships/image" Target="../media/image34.png"/><Relationship Id="rId4" Type="http://schemas.openxmlformats.org/officeDocument/2006/relationships/tags" Target="../tags/tag142.xml"/><Relationship Id="rId3" Type="http://schemas.openxmlformats.org/officeDocument/2006/relationships/image" Target="../media/image33.png"/><Relationship Id="rId2" Type="http://schemas.openxmlformats.org/officeDocument/2006/relationships/tags" Target="../tags/tag141.xml"/><Relationship Id="rId1" Type="http://schemas.openxmlformats.org/officeDocument/2006/relationships/tags" Target="../tags/tag14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tags" Target="../tags/tag14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image" Target="../media/image35.png"/><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1" Type="http://schemas.openxmlformats.org/officeDocument/2006/relationships/notesSlide" Target="../notesSlides/notesSlide14.xml"/><Relationship Id="rId10" Type="http://schemas.openxmlformats.org/officeDocument/2006/relationships/slideLayout" Target="../slideLayouts/slideLayout7.xml"/><Relationship Id="rId1" Type="http://schemas.openxmlformats.org/officeDocument/2006/relationships/tags" Target="../tags/tag148.xml"/></Relationships>
</file>

<file path=ppt/slides/_rels/slide1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image" Target="../media/image37.png"/><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image" Target="../media/image36.png"/><Relationship Id="rId2" Type="http://schemas.openxmlformats.org/officeDocument/2006/relationships/tags" Target="../tags/tag157.xml"/><Relationship Id="rId13" Type="http://schemas.openxmlformats.org/officeDocument/2006/relationships/notesSlide" Target="../notesSlides/notesSlide15.xml"/><Relationship Id="rId12"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tags" Target="../tags/tag163.xml"/><Relationship Id="rId1" Type="http://schemas.openxmlformats.org/officeDocument/2006/relationships/tags" Target="../tags/tag156.xml"/></Relationships>
</file>

<file path=ppt/slides/_rels/slide16.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image" Target="../media/image38.png"/><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39.png"/><Relationship Id="rId2" Type="http://schemas.openxmlformats.org/officeDocument/2006/relationships/tags" Target="../tags/tag165.xml"/><Relationship Id="rId11" Type="http://schemas.openxmlformats.org/officeDocument/2006/relationships/notesSlide" Target="../notesSlides/notesSlide16.xml"/><Relationship Id="rId10" Type="http://schemas.openxmlformats.org/officeDocument/2006/relationships/slideLayout" Target="../slideLayouts/slideLayout7.xml"/><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image" Target="../media/image42.png"/><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41.png"/><Relationship Id="rId3" Type="http://schemas.openxmlformats.org/officeDocument/2006/relationships/tags" Target="../tags/tag172.xml"/><Relationship Id="rId2" Type="http://schemas.openxmlformats.org/officeDocument/2006/relationships/image" Target="../media/image40.png"/><Relationship Id="rId15" Type="http://schemas.openxmlformats.org/officeDocument/2006/relationships/notesSlide" Target="../notesSlides/notesSlide17.xml"/><Relationship Id="rId14" Type="http://schemas.openxmlformats.org/officeDocument/2006/relationships/slideLayout" Target="../slideLayouts/slideLayout7.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tags" Target="../tags/tag171.xml"/></Relationships>
</file>

<file path=ppt/slides/_rels/slide1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media/image44.png"/><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image" Target="../media/image43.png"/><Relationship Id="rId14" Type="http://schemas.openxmlformats.org/officeDocument/2006/relationships/notesSlide" Target="../notesSlides/notesSlide18.xml"/><Relationship Id="rId13" Type="http://schemas.openxmlformats.org/officeDocument/2006/relationships/slideLayout" Target="../slideLayouts/slideLayout7.xml"/><Relationship Id="rId12" Type="http://schemas.openxmlformats.org/officeDocument/2006/relationships/tags" Target="../tags/tag189.xml"/><Relationship Id="rId11" Type="http://schemas.openxmlformats.org/officeDocument/2006/relationships/image" Target="../media/image45.png"/><Relationship Id="rId10" Type="http://schemas.openxmlformats.org/officeDocument/2006/relationships/tags" Target="../tags/tag188.xml"/><Relationship Id="rId1" Type="http://schemas.openxmlformats.org/officeDocument/2006/relationships/tags" Target="../tags/tag181.xml"/></Relationships>
</file>

<file path=ppt/slides/_rels/slide19.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image" Target="../media/image47.jpeg"/><Relationship Id="rId3" Type="http://schemas.openxmlformats.org/officeDocument/2006/relationships/tags" Target="../tags/tag191.xml"/><Relationship Id="rId2" Type="http://schemas.openxmlformats.org/officeDocument/2006/relationships/image" Target="../media/image46.wmf"/><Relationship Id="rId12" Type="http://schemas.openxmlformats.org/officeDocument/2006/relationships/notesSlide" Target="../notesSlides/notesSlide19.xml"/><Relationship Id="rId11" Type="http://schemas.openxmlformats.org/officeDocument/2006/relationships/slideLayout" Target="../slideLayouts/slideLayout7.xml"/><Relationship Id="rId10" Type="http://schemas.openxmlformats.org/officeDocument/2006/relationships/tags" Target="../tags/tag197.xml"/><Relationship Id="rId1" Type="http://schemas.openxmlformats.org/officeDocument/2006/relationships/tags" Target="../tags/tag190.xml"/></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14.jpeg"/><Relationship Id="rId3" Type="http://schemas.openxmlformats.org/officeDocument/2006/relationships/image" Target="../media/image13.GIF"/><Relationship Id="rId2" Type="http://schemas.openxmlformats.org/officeDocument/2006/relationships/image" Target="../media/image12.jpeg"/><Relationship Id="rId18" Type="http://schemas.openxmlformats.org/officeDocument/2006/relationships/notesSlide" Target="../notesSlides/notesSlide2.xml"/><Relationship Id="rId17" Type="http://schemas.openxmlformats.org/officeDocument/2006/relationships/slideLayout" Target="../slideLayouts/slideLayout7.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image" Target="../media/image49.png"/><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image" Target="../media/image48.png"/><Relationship Id="rId16" Type="http://schemas.openxmlformats.org/officeDocument/2006/relationships/notesSlide" Target="../notesSlides/notesSlide20.xml"/><Relationship Id="rId15" Type="http://schemas.openxmlformats.org/officeDocument/2006/relationships/slideLayout" Target="../slideLayouts/slideLayout7.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8.xml"/></Relationships>
</file>

<file path=ppt/slides/_rels/slide21.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image" Target="../media/image53.png"/><Relationship Id="rId7" Type="http://schemas.openxmlformats.org/officeDocument/2006/relationships/tags" Target="../tags/tag213.xml"/><Relationship Id="rId6" Type="http://schemas.openxmlformats.org/officeDocument/2006/relationships/image" Target="../media/image52.png"/><Relationship Id="rId5" Type="http://schemas.openxmlformats.org/officeDocument/2006/relationships/tags" Target="../tags/tag212.xml"/><Relationship Id="rId4" Type="http://schemas.openxmlformats.org/officeDocument/2006/relationships/image" Target="../media/image51.png"/><Relationship Id="rId30" Type="http://schemas.openxmlformats.org/officeDocument/2006/relationships/notesSlide" Target="../notesSlides/notesSlide21.xml"/><Relationship Id="rId3" Type="http://schemas.openxmlformats.org/officeDocument/2006/relationships/tags" Target="../tags/tag211.xml"/><Relationship Id="rId29" Type="http://schemas.openxmlformats.org/officeDocument/2006/relationships/slideLayout" Target="../slideLayouts/slideLayout7.xml"/><Relationship Id="rId28" Type="http://schemas.openxmlformats.org/officeDocument/2006/relationships/tags" Target="../tags/tag231.xml"/><Relationship Id="rId27" Type="http://schemas.openxmlformats.org/officeDocument/2006/relationships/tags" Target="../tags/tag230.xml"/><Relationship Id="rId26" Type="http://schemas.openxmlformats.org/officeDocument/2006/relationships/tags" Target="../tags/tag229.xml"/><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image" Target="../media/image50.png"/><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image" Target="../media/image55.png"/><Relationship Id="rId12" Type="http://schemas.openxmlformats.org/officeDocument/2006/relationships/tags" Target="../tags/tag216.xml"/><Relationship Id="rId11" Type="http://schemas.openxmlformats.org/officeDocument/2006/relationships/image" Target="../media/image54.png"/><Relationship Id="rId10" Type="http://schemas.openxmlformats.org/officeDocument/2006/relationships/tags" Target="../tags/tag215.xml"/><Relationship Id="rId1" Type="http://schemas.openxmlformats.org/officeDocument/2006/relationships/tags" Target="../tags/tag210.xml"/></Relationships>
</file>

<file path=ppt/slides/_rels/slide22.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1" Type="http://schemas.openxmlformats.org/officeDocument/2006/relationships/notesSlide" Target="../notesSlides/notesSlide22.xml"/><Relationship Id="rId10" Type="http://schemas.openxmlformats.org/officeDocument/2006/relationships/slideLayout" Target="../slideLayouts/slideLayout7.xml"/><Relationship Id="rId1" Type="http://schemas.openxmlformats.org/officeDocument/2006/relationships/tags" Target="../tags/tag232.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7.xml"/><Relationship Id="rId7" Type="http://schemas.openxmlformats.org/officeDocument/2006/relationships/image" Target="../media/image58.png"/><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image" Target="../media/image57.png"/><Relationship Id="rId2" Type="http://schemas.openxmlformats.org/officeDocument/2006/relationships/tags" Target="../tags/tag241.xml"/><Relationship Id="rId1" Type="http://schemas.openxmlformats.org/officeDocument/2006/relationships/tags" Target="../tags/tag240.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image" Target="../media/image60.jpeg"/><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image" Target="../media/image59.png"/><Relationship Id="rId2" Type="http://schemas.openxmlformats.org/officeDocument/2006/relationships/tags" Target="../tags/tag246.xml"/><Relationship Id="rId10" Type="http://schemas.openxmlformats.org/officeDocument/2006/relationships/notesSlide" Target="../notesSlides/notesSlide24.xml"/><Relationship Id="rId1" Type="http://schemas.openxmlformats.org/officeDocument/2006/relationships/tags" Target="../tags/tag24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7.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image" Target="../media/image61.png"/><Relationship Id="rId2" Type="http://schemas.openxmlformats.org/officeDocument/2006/relationships/tags" Target="../tags/tag252.xml"/><Relationship Id="rId1" Type="http://schemas.openxmlformats.org/officeDocument/2006/relationships/tags" Target="../tags/tag251.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62.png"/><Relationship Id="rId2" Type="http://schemas.openxmlformats.org/officeDocument/2006/relationships/tags" Target="../tags/tag257.xml"/><Relationship Id="rId1" Type="http://schemas.openxmlformats.org/officeDocument/2006/relationships/tags" Target="../tags/tag25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5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5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64.png"/><Relationship Id="rId1" Type="http://schemas.openxmlformats.org/officeDocument/2006/relationships/tags" Target="../tags/tag26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32.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image" Target="../media/image65.png"/><Relationship Id="rId7" Type="http://schemas.openxmlformats.org/officeDocument/2006/relationships/tags" Target="../tags/tag2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2" Type="http://schemas.openxmlformats.org/officeDocument/2006/relationships/notesSlide" Target="../notesSlides/notesSlide32.xml"/><Relationship Id="rId11" Type="http://schemas.openxmlformats.org/officeDocument/2006/relationships/slideLayout" Target="../slideLayouts/slideLayout7.xml"/><Relationship Id="rId10" Type="http://schemas.openxmlformats.org/officeDocument/2006/relationships/image" Target="../media/image66.png"/><Relationship Id="rId1" Type="http://schemas.openxmlformats.org/officeDocument/2006/relationships/tags" Target="../tags/tag262.xml"/></Relationships>
</file>

<file path=ppt/slides/_rels/slide33.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7" Type="http://schemas.openxmlformats.org/officeDocument/2006/relationships/notesSlide" Target="../notesSlides/notesSlide33.xml"/><Relationship Id="rId16" Type="http://schemas.openxmlformats.org/officeDocument/2006/relationships/slideLayout" Target="../slideLayouts/slideLayout7.xml"/><Relationship Id="rId15" Type="http://schemas.openxmlformats.org/officeDocument/2006/relationships/image" Target="../media/image68.png"/><Relationship Id="rId14" Type="http://schemas.openxmlformats.org/officeDocument/2006/relationships/tags" Target="../tags/tag277.xml"/><Relationship Id="rId13" Type="http://schemas.openxmlformats.org/officeDocument/2006/relationships/image" Target="../media/image67.png"/><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65.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image" Target="../media/image69.png"/><Relationship Id="rId2" Type="http://schemas.openxmlformats.org/officeDocument/2006/relationships/tags" Target="../tags/tag279.xml"/><Relationship Id="rId1" Type="http://schemas.openxmlformats.org/officeDocument/2006/relationships/tags" Target="../tags/tag278.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7.xml"/><Relationship Id="rId6" Type="http://schemas.openxmlformats.org/officeDocument/2006/relationships/tags" Target="../tags/tag285.xml"/><Relationship Id="rId5" Type="http://schemas.openxmlformats.org/officeDocument/2006/relationships/image" Target="../media/image72.png"/><Relationship Id="rId4" Type="http://schemas.openxmlformats.org/officeDocument/2006/relationships/tags" Target="../tags/tag284.xml"/><Relationship Id="rId3" Type="http://schemas.openxmlformats.org/officeDocument/2006/relationships/image" Target="../media/image71.png"/><Relationship Id="rId2" Type="http://schemas.openxmlformats.org/officeDocument/2006/relationships/tags" Target="../tags/tag283.xml"/><Relationship Id="rId1" Type="http://schemas.openxmlformats.org/officeDocument/2006/relationships/tags" Target="../tags/tag282.xml"/></Relationships>
</file>

<file path=ppt/slides/_rels/slide36.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image" Target="../media/image73.jpeg"/><Relationship Id="rId7" Type="http://schemas.openxmlformats.org/officeDocument/2006/relationships/tags" Target="../tags/tag28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2" Type="http://schemas.openxmlformats.org/officeDocument/2006/relationships/notesSlide" Target="../notesSlides/notesSlide36.xml"/><Relationship Id="rId11" Type="http://schemas.openxmlformats.org/officeDocument/2006/relationships/slideLayout" Target="../slideLayouts/slideLayout7.xml"/><Relationship Id="rId10" Type="http://schemas.openxmlformats.org/officeDocument/2006/relationships/image" Target="../media/image74.jpeg"/><Relationship Id="rId1" Type="http://schemas.openxmlformats.org/officeDocument/2006/relationships/tags" Target="../tags/tag286.xml"/></Relationships>
</file>

<file path=ppt/slides/_rels/slide37.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3" Type="http://schemas.openxmlformats.org/officeDocument/2006/relationships/notesSlide" Target="../notesSlides/notesSlide37.xml"/><Relationship Id="rId12" Type="http://schemas.openxmlformats.org/officeDocument/2006/relationships/slideLayout" Target="../slideLayouts/slideLayout7.xml"/><Relationship Id="rId11" Type="http://schemas.openxmlformats.org/officeDocument/2006/relationships/image" Target="../media/image76.png"/><Relationship Id="rId10" Type="http://schemas.openxmlformats.org/officeDocument/2006/relationships/tags" Target="../tags/tag297.xml"/><Relationship Id="rId1" Type="http://schemas.openxmlformats.org/officeDocument/2006/relationships/tags" Target="../tags/tag289.xml"/></Relationships>
</file>

<file path=ppt/slides/_rels/slide38.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image" Target="../media/image78.png"/><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image" Target="../media/image77.png"/><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9" Type="http://schemas.openxmlformats.org/officeDocument/2006/relationships/notesSlide" Target="../notesSlides/notesSlide38.xml"/><Relationship Id="rId18" Type="http://schemas.openxmlformats.org/officeDocument/2006/relationships/slideLayout" Target="../slideLayouts/slideLayout7.xml"/><Relationship Id="rId17" Type="http://schemas.openxmlformats.org/officeDocument/2006/relationships/tags" Target="../tags/tag310.xml"/><Relationship Id="rId16" Type="http://schemas.openxmlformats.org/officeDocument/2006/relationships/tags" Target="../tags/tag309.xml"/><Relationship Id="rId15" Type="http://schemas.openxmlformats.org/officeDocument/2006/relationships/tags" Target="../tags/tag308.xml"/><Relationship Id="rId14" Type="http://schemas.openxmlformats.org/officeDocument/2006/relationships/tags" Target="../tags/tag307.xml"/><Relationship Id="rId13" Type="http://schemas.openxmlformats.org/officeDocument/2006/relationships/tags" Target="../tags/tag306.xml"/><Relationship Id="rId12" Type="http://schemas.openxmlformats.org/officeDocument/2006/relationships/image" Target="../media/image80.png"/><Relationship Id="rId11" Type="http://schemas.openxmlformats.org/officeDocument/2006/relationships/tags" Target="../tags/tag305.xml"/><Relationship Id="rId10" Type="http://schemas.openxmlformats.org/officeDocument/2006/relationships/image" Target="../media/image79.png"/><Relationship Id="rId1" Type="http://schemas.openxmlformats.org/officeDocument/2006/relationships/tags" Target="../tags/tag298.xml"/></Relationships>
</file>

<file path=ppt/slides/_rels/slide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image" Target="../media/image57.png"/><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image" Target="../media/image81.png"/><Relationship Id="rId2" Type="http://schemas.openxmlformats.org/officeDocument/2006/relationships/tags" Target="../tags/tag312.xml"/><Relationship Id="rId13" Type="http://schemas.openxmlformats.org/officeDocument/2006/relationships/notesSlide" Target="../notesSlides/notesSlide39.xml"/><Relationship Id="rId12" Type="http://schemas.openxmlformats.org/officeDocument/2006/relationships/slideLayout" Target="../slideLayouts/slideLayout7.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11.xml"/></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1.xml"/><Relationship Id="rId7" Type="http://schemas.openxmlformats.org/officeDocument/2006/relationships/image" Target="../media/image15.pn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3" Type="http://schemas.openxmlformats.org/officeDocument/2006/relationships/notesSlide" Target="../notesSlides/notesSlide4.xml"/><Relationship Id="rId12" Type="http://schemas.openxmlformats.org/officeDocument/2006/relationships/slideLayout" Target="../slideLayouts/slideLayout7.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tags" Target="../tags/tag323.xml"/><Relationship Id="rId3" Type="http://schemas.openxmlformats.org/officeDocument/2006/relationships/image" Target="../media/image82.jpeg"/><Relationship Id="rId2" Type="http://schemas.openxmlformats.org/officeDocument/2006/relationships/tags" Target="../tags/tag322.xml"/><Relationship Id="rId1" Type="http://schemas.openxmlformats.org/officeDocument/2006/relationships/tags" Target="../tags/tag321.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7.xml"/><Relationship Id="rId4" Type="http://schemas.openxmlformats.org/officeDocument/2006/relationships/image" Target="../media/image84.png"/><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tags" Target="../tags/tag328.xml"/><Relationship Id="rId1" Type="http://schemas.openxmlformats.org/officeDocument/2006/relationships/tags" Target="../tags/tag327.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7.xml"/><Relationship Id="rId4" Type="http://schemas.openxmlformats.org/officeDocument/2006/relationships/image" Target="../media/image85.jpeg"/><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7.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image" Target="../media/image86.png"/><Relationship Id="rId2" Type="http://schemas.openxmlformats.org/officeDocument/2006/relationships/tags" Target="../tags/tag336.xml"/><Relationship Id="rId10" Type="http://schemas.openxmlformats.org/officeDocument/2006/relationships/notesSlide" Target="../notesSlides/notesSlide46.xml"/><Relationship Id="rId1" Type="http://schemas.openxmlformats.org/officeDocument/2006/relationships/tags" Target="../tags/tag335.xml"/></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7.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image" Target="../media/image87.png"/><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7.xml"/><Relationship Id="rId4" Type="http://schemas.openxmlformats.org/officeDocument/2006/relationships/image" Target="../media/image70.png"/><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s>
</file>

<file path=ppt/slides/_rels/slide5.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28.xml"/><Relationship Id="rId7" Type="http://schemas.openxmlformats.org/officeDocument/2006/relationships/image" Target="../media/image19.png"/><Relationship Id="rId6" Type="http://schemas.openxmlformats.org/officeDocument/2006/relationships/tags" Target="../tags/tag27.xml"/><Relationship Id="rId5" Type="http://schemas.openxmlformats.org/officeDocument/2006/relationships/image" Target="../media/image18.png"/><Relationship Id="rId4" Type="http://schemas.openxmlformats.org/officeDocument/2006/relationships/tags" Target="../tags/tag26.xml"/><Relationship Id="rId3" Type="http://schemas.openxmlformats.org/officeDocument/2006/relationships/image" Target="../media/image17.png"/><Relationship Id="rId2" Type="http://schemas.openxmlformats.org/officeDocument/2006/relationships/tags" Target="../tags/tag25.xml"/><Relationship Id="rId15" Type="http://schemas.openxmlformats.org/officeDocument/2006/relationships/notesSlide" Target="../notesSlides/notesSlide5.xml"/><Relationship Id="rId14" Type="http://schemas.openxmlformats.org/officeDocument/2006/relationships/slideLayout" Target="../slideLayouts/slideLayout7.xml"/><Relationship Id="rId13" Type="http://schemas.openxmlformats.org/officeDocument/2006/relationships/image" Target="../media/image22.png"/><Relationship Id="rId12" Type="http://schemas.openxmlformats.org/officeDocument/2006/relationships/tags" Target="../tags/tag30.xml"/><Relationship Id="rId11" Type="http://schemas.openxmlformats.org/officeDocument/2006/relationships/image" Target="../media/image21.png"/><Relationship Id="rId10" Type="http://schemas.openxmlformats.org/officeDocument/2006/relationships/tags" Target="../tags/tag29.xml"/><Relationship Id="rId1" Type="http://schemas.openxmlformats.org/officeDocument/2006/relationships/tags" Target="../tags/tag2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89.png"/><Relationship Id="rId1" Type="http://schemas.openxmlformats.org/officeDocument/2006/relationships/image" Target="../media/image88.png"/></Relationships>
</file>

<file path=ppt/slides/_rels/slide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image" Target="../media/image24.png"/><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23.png"/><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media/image26.png"/><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25.png"/><Relationship Id="rId14" Type="http://schemas.openxmlformats.org/officeDocument/2006/relationships/notesSlide" Target="../notesSlides/notesSlide7.xml"/><Relationship Id="rId13" Type="http://schemas.openxmlformats.org/officeDocument/2006/relationships/slideLayout" Target="../slideLayouts/slideLayout7.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9" Type="http://schemas.openxmlformats.org/officeDocument/2006/relationships/image" Target="../media/image29.jpeg"/><Relationship Id="rId8" Type="http://schemas.openxmlformats.org/officeDocument/2006/relationships/tags" Target="../tags/tag53.xml"/><Relationship Id="rId7" Type="http://schemas.openxmlformats.org/officeDocument/2006/relationships/image" Target="../media/image28.jpeg"/><Relationship Id="rId6" Type="http://schemas.openxmlformats.org/officeDocument/2006/relationships/tags" Target="../tags/tag52.xml"/><Relationship Id="rId5" Type="http://schemas.openxmlformats.org/officeDocument/2006/relationships/image" Target="../media/image27.jpeg"/><Relationship Id="rId4" Type="http://schemas.openxmlformats.org/officeDocument/2006/relationships/tags" Target="../tags/tag51.xml"/><Relationship Id="rId3" Type="http://schemas.openxmlformats.org/officeDocument/2006/relationships/tags" Target="../tags/tag50.xml"/><Relationship Id="rId21" Type="http://schemas.openxmlformats.org/officeDocument/2006/relationships/notesSlide" Target="../notesSlides/notesSlide8.xml"/><Relationship Id="rId20" Type="http://schemas.openxmlformats.org/officeDocument/2006/relationships/slideLayout" Target="../slideLayouts/slideLayout7.xml"/><Relationship Id="rId2" Type="http://schemas.openxmlformats.org/officeDocument/2006/relationships/tags" Target="../tags/tag49.xml"/><Relationship Id="rId19" Type="http://schemas.openxmlformats.org/officeDocument/2006/relationships/tags" Target="../tags/tag60.xml"/><Relationship Id="rId18" Type="http://schemas.openxmlformats.org/officeDocument/2006/relationships/image" Target="../media/image32.jpeg"/><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image" Target="../media/image31.jpeg"/><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30.jpeg"/><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9" Type="http://schemas.openxmlformats.org/officeDocument/2006/relationships/tags" Target="../tags/tag69.xml"/><Relationship Id="rId81" Type="http://schemas.openxmlformats.org/officeDocument/2006/relationships/notesSlide" Target="../notesSlides/notesSlide9.xml"/><Relationship Id="rId80" Type="http://schemas.openxmlformats.org/officeDocument/2006/relationships/slideLayout" Target="../slideLayouts/slideLayout7.xml"/><Relationship Id="rId8" Type="http://schemas.openxmlformats.org/officeDocument/2006/relationships/tags" Target="../tags/tag68.xml"/><Relationship Id="rId79" Type="http://schemas.openxmlformats.org/officeDocument/2006/relationships/tags" Target="../tags/tag139.xml"/><Relationship Id="rId78" Type="http://schemas.openxmlformats.org/officeDocument/2006/relationships/tags" Target="../tags/tag138.xml"/><Relationship Id="rId77" Type="http://schemas.openxmlformats.org/officeDocument/2006/relationships/tags" Target="../tags/tag137.xml"/><Relationship Id="rId76" Type="http://schemas.openxmlformats.org/officeDocument/2006/relationships/tags" Target="../tags/tag136.xml"/><Relationship Id="rId75" Type="http://schemas.openxmlformats.org/officeDocument/2006/relationships/tags" Target="../tags/tag135.xml"/><Relationship Id="rId74" Type="http://schemas.openxmlformats.org/officeDocument/2006/relationships/tags" Target="../tags/tag134.xml"/><Relationship Id="rId73" Type="http://schemas.openxmlformats.org/officeDocument/2006/relationships/tags" Target="../tags/tag133.xml"/><Relationship Id="rId72" Type="http://schemas.openxmlformats.org/officeDocument/2006/relationships/tags" Target="../tags/tag132.xml"/><Relationship Id="rId71" Type="http://schemas.openxmlformats.org/officeDocument/2006/relationships/tags" Target="../tags/tag131.xml"/><Relationship Id="rId70" Type="http://schemas.openxmlformats.org/officeDocument/2006/relationships/tags" Target="../tags/tag130.xml"/><Relationship Id="rId7" Type="http://schemas.openxmlformats.org/officeDocument/2006/relationships/tags" Target="../tags/tag67.xml"/><Relationship Id="rId69" Type="http://schemas.openxmlformats.org/officeDocument/2006/relationships/tags" Target="../tags/tag129.xml"/><Relationship Id="rId68" Type="http://schemas.openxmlformats.org/officeDocument/2006/relationships/tags" Target="../tags/tag128.xml"/><Relationship Id="rId67" Type="http://schemas.openxmlformats.org/officeDocument/2006/relationships/tags" Target="../tags/tag127.xml"/><Relationship Id="rId66" Type="http://schemas.openxmlformats.org/officeDocument/2006/relationships/tags" Target="../tags/tag126.xml"/><Relationship Id="rId65" Type="http://schemas.openxmlformats.org/officeDocument/2006/relationships/tags" Target="../tags/tag125.xml"/><Relationship Id="rId64" Type="http://schemas.openxmlformats.org/officeDocument/2006/relationships/tags" Target="../tags/tag124.xml"/><Relationship Id="rId63" Type="http://schemas.openxmlformats.org/officeDocument/2006/relationships/tags" Target="../tags/tag123.xml"/><Relationship Id="rId62" Type="http://schemas.openxmlformats.org/officeDocument/2006/relationships/tags" Target="../tags/tag122.xml"/><Relationship Id="rId61" Type="http://schemas.openxmlformats.org/officeDocument/2006/relationships/tags" Target="../tags/tag121.xml"/><Relationship Id="rId60" Type="http://schemas.openxmlformats.org/officeDocument/2006/relationships/tags" Target="../tags/tag120.xml"/><Relationship Id="rId6" Type="http://schemas.openxmlformats.org/officeDocument/2006/relationships/tags" Target="../tags/tag66.xml"/><Relationship Id="rId59" Type="http://schemas.openxmlformats.org/officeDocument/2006/relationships/tags" Target="../tags/tag119.xml"/><Relationship Id="rId58" Type="http://schemas.openxmlformats.org/officeDocument/2006/relationships/tags" Target="../tags/tag118.xml"/><Relationship Id="rId57" Type="http://schemas.openxmlformats.org/officeDocument/2006/relationships/tags" Target="../tags/tag117.xml"/><Relationship Id="rId56" Type="http://schemas.openxmlformats.org/officeDocument/2006/relationships/tags" Target="../tags/tag116.xml"/><Relationship Id="rId55" Type="http://schemas.openxmlformats.org/officeDocument/2006/relationships/tags" Target="../tags/tag115.xml"/><Relationship Id="rId54" Type="http://schemas.openxmlformats.org/officeDocument/2006/relationships/tags" Target="../tags/tag114.xml"/><Relationship Id="rId53" Type="http://schemas.openxmlformats.org/officeDocument/2006/relationships/tags" Target="../tags/tag113.xml"/><Relationship Id="rId52" Type="http://schemas.openxmlformats.org/officeDocument/2006/relationships/tags" Target="../tags/tag112.xml"/><Relationship Id="rId51" Type="http://schemas.openxmlformats.org/officeDocument/2006/relationships/tags" Target="../tags/tag111.xml"/><Relationship Id="rId50" Type="http://schemas.openxmlformats.org/officeDocument/2006/relationships/tags" Target="../tags/tag110.xml"/><Relationship Id="rId5" Type="http://schemas.openxmlformats.org/officeDocument/2006/relationships/tags" Target="../tags/tag65.xml"/><Relationship Id="rId49" Type="http://schemas.openxmlformats.org/officeDocument/2006/relationships/tags" Target="../tags/tag109.xml"/><Relationship Id="rId48" Type="http://schemas.openxmlformats.org/officeDocument/2006/relationships/tags" Target="../tags/tag108.xml"/><Relationship Id="rId47" Type="http://schemas.openxmlformats.org/officeDocument/2006/relationships/tags" Target="../tags/tag107.xml"/><Relationship Id="rId46" Type="http://schemas.openxmlformats.org/officeDocument/2006/relationships/tags" Target="../tags/tag106.xml"/><Relationship Id="rId45" Type="http://schemas.openxmlformats.org/officeDocument/2006/relationships/tags" Target="../tags/tag105.xml"/><Relationship Id="rId44" Type="http://schemas.openxmlformats.org/officeDocument/2006/relationships/tags" Target="../tags/tag104.xml"/><Relationship Id="rId43" Type="http://schemas.openxmlformats.org/officeDocument/2006/relationships/tags" Target="../tags/tag103.xml"/><Relationship Id="rId42" Type="http://schemas.openxmlformats.org/officeDocument/2006/relationships/tags" Target="../tags/tag102.xml"/><Relationship Id="rId41" Type="http://schemas.openxmlformats.org/officeDocument/2006/relationships/tags" Target="../tags/tag101.xml"/><Relationship Id="rId40" Type="http://schemas.openxmlformats.org/officeDocument/2006/relationships/tags" Target="../tags/tag100.xml"/><Relationship Id="rId4" Type="http://schemas.openxmlformats.org/officeDocument/2006/relationships/tags" Target="../tags/tag64.xml"/><Relationship Id="rId39" Type="http://schemas.openxmlformats.org/officeDocument/2006/relationships/tags" Target="../tags/tag99.xml"/><Relationship Id="rId38" Type="http://schemas.openxmlformats.org/officeDocument/2006/relationships/tags" Target="../tags/tag98.xml"/><Relationship Id="rId37" Type="http://schemas.openxmlformats.org/officeDocument/2006/relationships/tags" Target="../tags/tag97.xml"/><Relationship Id="rId36" Type="http://schemas.openxmlformats.org/officeDocument/2006/relationships/tags" Target="../tags/tag96.xml"/><Relationship Id="rId35" Type="http://schemas.openxmlformats.org/officeDocument/2006/relationships/tags" Target="../tags/tag95.xml"/><Relationship Id="rId34" Type="http://schemas.openxmlformats.org/officeDocument/2006/relationships/tags" Target="../tags/tag94.xml"/><Relationship Id="rId33" Type="http://schemas.openxmlformats.org/officeDocument/2006/relationships/tags" Target="../tags/tag93.xml"/><Relationship Id="rId32" Type="http://schemas.openxmlformats.org/officeDocument/2006/relationships/tags" Target="../tags/tag92.xml"/><Relationship Id="rId31" Type="http://schemas.openxmlformats.org/officeDocument/2006/relationships/tags" Target="../tags/tag91.xml"/><Relationship Id="rId30" Type="http://schemas.openxmlformats.org/officeDocument/2006/relationships/tags" Target="../tags/tag90.xml"/><Relationship Id="rId3" Type="http://schemas.openxmlformats.org/officeDocument/2006/relationships/tags" Target="../tags/tag63.xml"/><Relationship Id="rId29" Type="http://schemas.openxmlformats.org/officeDocument/2006/relationships/tags" Target="../tags/tag89.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2.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图库\2015.7.16\QJ9104211976.jpg"/>
          <p:cNvPicPr>
            <a:picLocks noChangeAspect="1" noChangeArrowheads="1"/>
          </p:cNvPicPr>
          <p:nvPr/>
        </p:nvPicPr>
        <p:blipFill>
          <a:blip r:embed="rId1" cstate="email"/>
          <a:srcRect/>
          <a:stretch>
            <a:fillRect/>
          </a:stretch>
        </p:blipFill>
        <p:spPr bwMode="auto">
          <a:xfrm>
            <a:off x="-108520" y="-41462"/>
            <a:ext cx="9289032" cy="5252271"/>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rotWithShape="1">
          <a:blip r:embed="rId2" cstate="email">
            <a:lum bright="70000" contrast="-70000"/>
          </a:blip>
          <a:srcRect t="14592" b="7845"/>
          <a:stretch>
            <a:fillRect/>
          </a:stretch>
        </p:blipFill>
        <p:spPr>
          <a:xfrm>
            <a:off x="-108520" y="354515"/>
            <a:ext cx="9289032" cy="4856295"/>
          </a:xfrm>
          <a:custGeom>
            <a:avLst/>
            <a:gdLst>
              <a:gd name="connsiteX0" fmla="*/ 12202344 w 12202344"/>
              <a:gd name="connsiteY0" fmla="*/ 0 h 6314542"/>
              <a:gd name="connsiteX1" fmla="*/ 12202344 w 12202344"/>
              <a:gd name="connsiteY1" fmla="*/ 6314542 h 6314542"/>
              <a:gd name="connsiteX2" fmla="*/ 0 w 12202344"/>
              <a:gd name="connsiteY2" fmla="*/ 6314542 h 6314542"/>
              <a:gd name="connsiteX3" fmla="*/ 0 w 12202344"/>
              <a:gd name="connsiteY3" fmla="*/ 6308724 h 6314542"/>
              <a:gd name="connsiteX4" fmla="*/ 6538392 w 12202344"/>
              <a:gd name="connsiteY4" fmla="*/ 6308724 h 6314542"/>
              <a:gd name="connsiteX5" fmla="*/ 12202344 w 12202344"/>
              <a:gd name="connsiteY5" fmla="*/ 0 h 631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344" h="6314542">
                <a:moveTo>
                  <a:pt x="12202344" y="0"/>
                </a:moveTo>
                <a:lnTo>
                  <a:pt x="12202344" y="6314542"/>
                </a:lnTo>
                <a:lnTo>
                  <a:pt x="0" y="6314542"/>
                </a:lnTo>
                <a:lnTo>
                  <a:pt x="0" y="6308724"/>
                </a:lnTo>
                <a:lnTo>
                  <a:pt x="6538392" y="6308724"/>
                </a:lnTo>
                <a:lnTo>
                  <a:pt x="12202344" y="0"/>
                </a:lnTo>
                <a:close/>
              </a:path>
            </a:pathLst>
          </a:custGeom>
          <a:ln>
            <a:noFill/>
          </a:ln>
        </p:spPr>
      </p:pic>
      <p:sp>
        <p:nvSpPr>
          <p:cNvPr id="10" name="任意多边形 9"/>
          <p:cNvSpPr/>
          <p:nvPr/>
        </p:nvSpPr>
        <p:spPr>
          <a:xfrm>
            <a:off x="-108520" y="-41462"/>
            <a:ext cx="9289032" cy="5252271"/>
          </a:xfrm>
          <a:custGeom>
            <a:avLst/>
            <a:gdLst>
              <a:gd name="connsiteX0" fmla="*/ 0 w 12202344"/>
              <a:gd name="connsiteY0" fmla="*/ 0 h 6863818"/>
              <a:gd name="connsiteX1" fmla="*/ 12202344 w 12202344"/>
              <a:gd name="connsiteY1" fmla="*/ 0 h 6863818"/>
              <a:gd name="connsiteX2" fmla="*/ 12202344 w 12202344"/>
              <a:gd name="connsiteY2" fmla="*/ 549276 h 6863818"/>
              <a:gd name="connsiteX3" fmla="*/ 6538392 w 12202344"/>
              <a:gd name="connsiteY3" fmla="*/ 6858000 h 6863818"/>
              <a:gd name="connsiteX4" fmla="*/ 12202344 w 12202344"/>
              <a:gd name="connsiteY4" fmla="*/ 6858000 h 6863818"/>
              <a:gd name="connsiteX5" fmla="*/ 12202344 w 12202344"/>
              <a:gd name="connsiteY5" fmla="*/ 6863818 h 6863818"/>
              <a:gd name="connsiteX6" fmla="*/ 0 w 12202344"/>
              <a:gd name="connsiteY6" fmla="*/ 6863818 h 6863818"/>
              <a:gd name="connsiteX7" fmla="*/ 0 w 12202344"/>
              <a:gd name="connsiteY7" fmla="*/ 6858000 h 686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344" h="6863818">
                <a:moveTo>
                  <a:pt x="0" y="0"/>
                </a:moveTo>
                <a:lnTo>
                  <a:pt x="12202344" y="0"/>
                </a:lnTo>
                <a:lnTo>
                  <a:pt x="12202344" y="549276"/>
                </a:lnTo>
                <a:lnTo>
                  <a:pt x="6538392" y="6858000"/>
                </a:lnTo>
                <a:lnTo>
                  <a:pt x="12202344" y="6858000"/>
                </a:lnTo>
                <a:lnTo>
                  <a:pt x="12202344" y="6863818"/>
                </a:lnTo>
                <a:lnTo>
                  <a:pt x="0" y="6863818"/>
                </a:lnTo>
                <a:lnTo>
                  <a:pt x="0" y="6858000"/>
                </a:lnTo>
                <a:close/>
              </a:path>
            </a:pathLst>
          </a:cu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zh-CN" altLang="en-US" dirty="0"/>
          </a:p>
        </p:txBody>
      </p:sp>
      <p:pic>
        <p:nvPicPr>
          <p:cNvPr id="7" name="Picture 4" descr="F:\常用LOGO\DB LOGO副本.png"/>
          <p:cNvPicPr>
            <a:picLocks noChangeAspect="1" noChangeArrowheads="1"/>
          </p:cNvPicPr>
          <p:nvPr/>
        </p:nvPicPr>
        <p:blipFill>
          <a:blip r:embed="rId3" cstate="email"/>
          <a:srcRect/>
          <a:stretch>
            <a:fillRect/>
          </a:stretch>
        </p:blipFill>
        <p:spPr bwMode="auto">
          <a:xfrm>
            <a:off x="7497907" y="3778777"/>
            <a:ext cx="1059185" cy="546179"/>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517466" y="4269747"/>
            <a:ext cx="1035857" cy="246219"/>
          </a:xfrm>
          <a:prstGeom prst="rect">
            <a:avLst/>
          </a:prstGeom>
        </p:spPr>
        <p:txBody>
          <a:bodyPr wrap="none" lIns="91426" tIns="45713" rIns="91426" bIns="45713">
            <a:spAutoFit/>
          </a:bodyPr>
          <a:lstStyle/>
          <a:p>
            <a:pPr algn="r">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 Since 1894 -</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79512" y="4872742"/>
            <a:ext cx="5612776" cy="219288"/>
          </a:xfrm>
          <a:prstGeom prst="rect">
            <a:avLst/>
          </a:prstGeom>
        </p:spPr>
        <p:txBody>
          <a:bodyPr wrap="square" lIns="91426" tIns="45713" rIns="91426" bIns="45713">
            <a:spAutoFit/>
          </a:bodyPr>
          <a:lstStyle/>
          <a:p>
            <a:r>
              <a:rPr lang="en-US" altLang="zh-CN" sz="800" dirty="0">
                <a:solidFill>
                  <a:schemeClr val="bg1"/>
                </a:solidFill>
                <a:latin typeface="微软雅黑" panose="020B0503020204020204" pitchFamily="34" charset="-122"/>
                <a:ea typeface="微软雅黑" panose="020B0503020204020204" pitchFamily="34" charset="-122"/>
              </a:rPr>
              <a:t>Dunham-Bush, Your Comfort Specialist!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2" name="矩形 3"/>
          <p:cNvSpPr>
            <a:spLocks noChangeArrowheads="1"/>
          </p:cNvSpPr>
          <p:nvPr/>
        </p:nvSpPr>
        <p:spPr bwMode="auto">
          <a:xfrm>
            <a:off x="210820" y="1571625"/>
            <a:ext cx="7265670" cy="539750"/>
          </a:xfrm>
          <a:prstGeom prst="rect">
            <a:avLst/>
          </a:prstGeom>
          <a:noFill/>
          <a:ln w="9525">
            <a:noFill/>
            <a:miter lim="800000"/>
          </a:ln>
        </p:spPr>
        <p:txBody>
          <a:bodyPr wrap="square">
            <a:spAutoFit/>
          </a:bodyPr>
          <a:lstStyle/>
          <a:p>
            <a:pPr>
              <a:lnSpc>
                <a:spcPts val="3500"/>
              </a:lnSpc>
            </a:pPr>
            <a:r>
              <a:rPr lang="zh-CN" sz="3200" b="1" dirty="0">
                <a:solidFill>
                  <a:schemeClr val="bg1"/>
                </a:solidFill>
                <a:latin typeface="微软雅黑" panose="020B0503020204020204" pitchFamily="34" charset="-122"/>
                <a:ea typeface="微软雅黑" panose="020B0503020204020204" pitchFamily="34" charset="-122"/>
              </a:rPr>
              <a:t>数据中心产品</a:t>
            </a:r>
            <a:r>
              <a:rPr lang="en-US" altLang="zh-CN" sz="3200" b="1" dirty="0">
                <a:solidFill>
                  <a:schemeClr val="bg1"/>
                </a:solidFill>
                <a:latin typeface="微软雅黑" panose="020B0503020204020204" pitchFamily="34" charset="-122"/>
                <a:ea typeface="微软雅黑" panose="020B0503020204020204" pitchFamily="34" charset="-122"/>
              </a:rPr>
              <a:t>/Data Center Products</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3" name="矩形 8"/>
          <p:cNvSpPr>
            <a:spLocks noChangeArrowheads="1"/>
          </p:cNvSpPr>
          <p:nvPr/>
        </p:nvSpPr>
        <p:spPr bwMode="auto">
          <a:xfrm>
            <a:off x="144016" y="4136762"/>
            <a:ext cx="4572000" cy="521970"/>
          </a:xfrm>
          <a:prstGeom prst="rect">
            <a:avLst/>
          </a:prstGeom>
          <a:noFill/>
          <a:ln w="9525">
            <a:noFill/>
            <a:miter lim="800000"/>
          </a:ln>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市场部</a:t>
            </a:r>
            <a:r>
              <a:rPr lang="en-US" altLang="zh-CN" sz="1400" dirty="0">
                <a:solidFill>
                  <a:schemeClr val="bg1"/>
                </a:solidFill>
                <a:latin typeface="微软雅黑" panose="020B0503020204020204" pitchFamily="34" charset="-122"/>
                <a:ea typeface="微软雅黑" panose="020B0503020204020204" pitchFamily="34" charset="-122"/>
              </a:rPr>
              <a:t>/Marketing Dept.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1400" b="1" dirty="0" smtClean="0">
                <a:solidFill>
                  <a:schemeClr val="bg1"/>
                </a:solidFill>
                <a:latin typeface="微软雅黑" panose="020B0503020204020204" pitchFamily="34" charset="-122"/>
                <a:ea typeface="微软雅黑" panose="020B0503020204020204" pitchFamily="34" charset="-122"/>
              </a:rPr>
              <a:t>顿汉布什  中国</a:t>
            </a:r>
            <a:r>
              <a:rPr lang="en-US" altLang="zh-CN" sz="1400" b="1" dirty="0" smtClean="0">
                <a:solidFill>
                  <a:schemeClr val="bg1"/>
                </a:solidFill>
                <a:latin typeface="微软雅黑" panose="020B0503020204020204" pitchFamily="34" charset="-122"/>
                <a:ea typeface="微软雅黑" panose="020B0503020204020204" pitchFamily="34" charset="-122"/>
              </a:rPr>
              <a:t>/Dunham-Bush China</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pic>
        <p:nvPicPr>
          <p:cNvPr id="3074" name="Picture 2" descr="http://www.aua.com.tw/Blogger/illustration/CertificationA.png"/>
          <p:cNvPicPr>
            <a:picLocks noChangeAspect="1" noChangeArrowheads="1"/>
          </p:cNvPicPr>
          <p:nvPr/>
        </p:nvPicPr>
        <p:blipFill>
          <a:blip r:embed="rId4" cstate="email"/>
          <a:srcRect/>
          <a:stretch>
            <a:fillRect/>
          </a:stretch>
        </p:blipFill>
        <p:spPr bwMode="auto">
          <a:xfrm>
            <a:off x="5724128" y="4706447"/>
            <a:ext cx="675180" cy="3826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0.so.qhimgs1.com/sdr/400__/t0199debc869ad133cc.jpg"/>
          <p:cNvPicPr>
            <a:picLocks noChangeAspect="1" noChangeArrowheads="1"/>
          </p:cNvPicPr>
          <p:nvPr/>
        </p:nvPicPr>
        <p:blipFill>
          <a:blip r:embed="rId5" cstate="email"/>
          <a:srcRect/>
          <a:stretch>
            <a:fillRect/>
          </a:stretch>
        </p:blipFill>
        <p:spPr bwMode="auto">
          <a:xfrm>
            <a:off x="6516216" y="4726114"/>
            <a:ext cx="675181" cy="3510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aobei360.com/upfile/news/201604/201604190851457402_506x388.jpg"/>
          <p:cNvPicPr>
            <a:picLocks noChangeAspect="1" noChangeArrowheads="1"/>
          </p:cNvPicPr>
          <p:nvPr/>
        </p:nvPicPr>
        <p:blipFill rotWithShape="1">
          <a:blip r:embed="rId6" cstate="email"/>
          <a:srcRect l="5877" t="13050" r="9708" b="3656"/>
          <a:stretch>
            <a:fillRect/>
          </a:stretch>
        </p:blipFill>
        <p:spPr bwMode="auto">
          <a:xfrm>
            <a:off x="7308304" y="4717965"/>
            <a:ext cx="474804" cy="3592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img.co188.com/ivp/images/product/94/326/360/59256746.jpg"/>
          <p:cNvPicPr>
            <a:picLocks noChangeAspect="1" noChangeArrowheads="1"/>
          </p:cNvPicPr>
          <p:nvPr/>
        </p:nvPicPr>
        <p:blipFill rotWithShape="1">
          <a:blip r:embed="rId7" cstate="email"/>
          <a:srcRect l="1776" t="25463" b="34227"/>
          <a:stretch>
            <a:fillRect/>
          </a:stretch>
        </p:blipFill>
        <p:spPr bwMode="auto">
          <a:xfrm>
            <a:off x="7799209" y="4731990"/>
            <a:ext cx="1093271" cy="334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86180" y="58420"/>
            <a:ext cx="776224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ClrTx/>
              <a:buSzTx/>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中小型机房空调注意事项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PAC Notification</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endParaRPr>
          </a:p>
        </p:txBody>
      </p:sp>
      <p:sp>
        <p:nvSpPr>
          <p:cNvPr id="3" name="标题 1"/>
          <p:cNvSpPr txBox="1"/>
          <p:nvPr>
            <p:custDataLst>
              <p:tags r:id="rId1"/>
            </p:custDataLst>
          </p:nvPr>
        </p:nvSpPr>
        <p:spPr bwMode="auto">
          <a:xfrm>
            <a:off x="423545" y="1028700"/>
            <a:ext cx="469836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2100" b="1" i="1" dirty="0">
                <a:solidFill>
                  <a:srgbClr val="FF9900"/>
                </a:solidFill>
                <a:latin typeface="+mn-lt"/>
                <a:ea typeface="+mn-ea"/>
                <a:cs typeface="+mn-ea"/>
                <a:sym typeface="+mn-lt"/>
              </a:rPr>
              <a:t>延长</a:t>
            </a:r>
            <a:r>
              <a:rPr lang="zh-CN" altLang="en-US" sz="2100" b="1" i="1" dirty="0" smtClean="0">
                <a:solidFill>
                  <a:srgbClr val="FF9900"/>
                </a:solidFill>
                <a:latin typeface="+mn-lt"/>
                <a:ea typeface="+mn-ea"/>
                <a:cs typeface="+mn-ea"/>
                <a:sym typeface="+mn-lt"/>
              </a:rPr>
              <a:t>组件、低温组件（</a:t>
            </a:r>
            <a:r>
              <a:rPr lang="zh-CN" altLang="en-US" sz="2100" b="1" i="1" dirty="0">
                <a:solidFill>
                  <a:srgbClr val="FF9900"/>
                </a:solidFill>
                <a:latin typeface="+mn-lt"/>
                <a:ea typeface="+mn-ea"/>
                <a:cs typeface="+mn-ea"/>
                <a:sym typeface="+mn-lt"/>
              </a:rPr>
              <a:t>选配）</a:t>
            </a:r>
            <a:endParaRPr lang="zh-CN" altLang="en-US" sz="2100" b="1" i="1" dirty="0">
              <a:solidFill>
                <a:srgbClr val="FF9900"/>
              </a:solidFill>
              <a:latin typeface="+mn-lt"/>
              <a:ea typeface="+mn-ea"/>
              <a:cs typeface="+mn-ea"/>
              <a:sym typeface="+mn-lt"/>
            </a:endParaRPr>
          </a:p>
          <a:p>
            <a:pPr algn="ctr">
              <a:spcBef>
                <a:spcPct val="0"/>
              </a:spcBef>
              <a:buFontTx/>
              <a:buNone/>
            </a:pPr>
            <a:r>
              <a:rPr lang="en-US" altLang="zh-CN" sz="2100" b="1" i="1" dirty="0">
                <a:solidFill>
                  <a:srgbClr val="FF9900"/>
                </a:solidFill>
                <a:latin typeface="+mn-lt"/>
                <a:ea typeface="+mn-ea"/>
                <a:cs typeface="+mn-ea"/>
                <a:sym typeface="+mn-lt"/>
              </a:rPr>
              <a:t>Extension kit, low ambient kit(optional)</a:t>
            </a:r>
            <a:endParaRPr lang="en-US" altLang="zh-CN" sz="2100" b="1" i="1" dirty="0">
              <a:solidFill>
                <a:srgbClr val="FF9900"/>
              </a:solidFill>
              <a:latin typeface="+mn-lt"/>
              <a:ea typeface="+mn-ea"/>
              <a:cs typeface="+mn-ea"/>
              <a:sym typeface="+mn-lt"/>
            </a:endParaRPr>
          </a:p>
        </p:txBody>
      </p:sp>
      <p:pic>
        <p:nvPicPr>
          <p:cNvPr id="6" name="图片 5"/>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6372200" y="536162"/>
            <a:ext cx="1584176" cy="1977066"/>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323528" y="1707654"/>
            <a:ext cx="4711700" cy="2735580"/>
          </a:xfrm>
          <a:prstGeom prst="rect">
            <a:avLst/>
          </a:prstGeom>
        </p:spPr>
      </p:pic>
      <p:sp>
        <p:nvSpPr>
          <p:cNvPr id="8" name="文本占位符 7"/>
          <p:cNvSpPr txBox="1"/>
          <p:nvPr>
            <p:custDataLst>
              <p:tags r:id="rId6"/>
            </p:custDataLst>
          </p:nvPr>
        </p:nvSpPr>
        <p:spPr>
          <a:xfrm>
            <a:off x="5292090" y="2418080"/>
            <a:ext cx="3744595" cy="24072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000" dirty="0" smtClean="0">
                <a:solidFill>
                  <a:schemeClr val="tx1">
                    <a:lumMod val="75000"/>
                    <a:lumOff val="25000"/>
                  </a:schemeClr>
                </a:solidFill>
              </a:rPr>
              <a:t>延长组件：</a:t>
            </a:r>
            <a:r>
              <a:rPr lang="en-US" altLang="zh-CN" sz="1000" dirty="0" smtClean="0">
                <a:solidFill>
                  <a:schemeClr val="tx1">
                    <a:lumMod val="75000"/>
                    <a:lumOff val="25000"/>
                  </a:schemeClr>
                </a:solidFill>
              </a:rPr>
              <a:t>MSHCU06/08</a:t>
            </a:r>
            <a:r>
              <a:rPr lang="zh-CN" altLang="en-US" sz="1000" dirty="0" smtClean="0">
                <a:solidFill>
                  <a:schemeClr val="tx1">
                    <a:lumMod val="75000"/>
                    <a:lumOff val="25000"/>
                  </a:schemeClr>
                </a:solidFill>
              </a:rPr>
              <a:t>等效连管长度最长满足</a:t>
            </a:r>
            <a:r>
              <a:rPr lang="en-US" altLang="zh-CN" sz="1000" dirty="0" smtClean="0">
                <a:solidFill>
                  <a:schemeClr val="tx1">
                    <a:lumMod val="75000"/>
                    <a:lumOff val="25000"/>
                  </a:schemeClr>
                </a:solidFill>
              </a:rPr>
              <a:t>30m</a:t>
            </a:r>
            <a:r>
              <a:rPr lang="zh-CN" altLang="en-US" sz="1000" dirty="0" smtClean="0">
                <a:solidFill>
                  <a:schemeClr val="tx1">
                    <a:lumMod val="75000"/>
                    <a:lumOff val="25000"/>
                  </a:schemeClr>
                </a:solidFill>
              </a:rPr>
              <a:t>，</a:t>
            </a:r>
            <a:r>
              <a:rPr lang="en-US" altLang="zh-CN" sz="1000" dirty="0" smtClean="0">
                <a:solidFill>
                  <a:schemeClr val="tx1">
                    <a:lumMod val="75000"/>
                    <a:lumOff val="25000"/>
                  </a:schemeClr>
                </a:solidFill>
              </a:rPr>
              <a:t>MSHCU12/16/20</a:t>
            </a:r>
            <a:r>
              <a:rPr lang="zh-CN" altLang="en-US" sz="1000" dirty="0" smtClean="0">
                <a:solidFill>
                  <a:schemeClr val="tx1">
                    <a:lumMod val="75000"/>
                    <a:lumOff val="25000"/>
                  </a:schemeClr>
                </a:solidFill>
              </a:rPr>
              <a:t>等效连管长度最长满足</a:t>
            </a:r>
            <a:r>
              <a:rPr lang="en-US" altLang="zh-CN" sz="1000" dirty="0" smtClean="0">
                <a:solidFill>
                  <a:schemeClr val="tx1">
                    <a:lumMod val="75000"/>
                    <a:lumOff val="25000"/>
                  </a:schemeClr>
                </a:solidFill>
              </a:rPr>
              <a:t>50m</a:t>
            </a:r>
            <a:r>
              <a:rPr lang="zh-CN" altLang="en-US" sz="1000" dirty="0" smtClean="0">
                <a:solidFill>
                  <a:schemeClr val="tx1">
                    <a:lumMod val="75000"/>
                    <a:lumOff val="25000"/>
                  </a:schemeClr>
                </a:solidFill>
              </a:rPr>
              <a:t>。</a:t>
            </a:r>
            <a:endParaRPr lang="en-US" altLang="zh-CN" sz="1000" dirty="0" smtClean="0">
              <a:solidFill>
                <a:schemeClr val="tx1">
                  <a:lumMod val="75000"/>
                  <a:lumOff val="25000"/>
                </a:schemeClr>
              </a:solidFill>
            </a:endParaRPr>
          </a:p>
          <a:p>
            <a:pPr marL="0" indent="0">
              <a:buNone/>
              <a:defRPr/>
            </a:pPr>
            <a:r>
              <a:rPr lang="zh-CN" altLang="en-US" sz="1000" dirty="0" smtClean="0">
                <a:solidFill>
                  <a:srgbClr val="FF0000"/>
                </a:solidFill>
              </a:rPr>
              <a:t>由于考虑压缩机回油和冷媒管液柱问题，内外机高差超过</a:t>
            </a:r>
            <a:r>
              <a:rPr lang="en-US" altLang="zh-CN" sz="1000" dirty="0" smtClean="0">
                <a:solidFill>
                  <a:srgbClr val="FF0000"/>
                </a:solidFill>
              </a:rPr>
              <a:t>5m</a:t>
            </a:r>
            <a:r>
              <a:rPr lang="zh-CN" altLang="en-US" sz="1000" dirty="0" smtClean="0">
                <a:solidFill>
                  <a:srgbClr val="FF0000"/>
                </a:solidFill>
              </a:rPr>
              <a:t>请与厂家确认。</a:t>
            </a:r>
            <a:endParaRPr lang="zh-CN" altLang="en-US" sz="1000" dirty="0" smtClean="0">
              <a:solidFill>
                <a:srgbClr val="FF0000"/>
              </a:solidFill>
            </a:endParaRPr>
          </a:p>
          <a:p>
            <a:pPr marL="0" indent="0">
              <a:buNone/>
              <a:defRPr/>
            </a:pPr>
            <a:r>
              <a:rPr lang="en-US" altLang="zh-CN" sz="1000" dirty="0" smtClean="0">
                <a:solidFill>
                  <a:schemeClr val="tx1">
                    <a:lumMod val="75000"/>
                    <a:lumOff val="25000"/>
                  </a:schemeClr>
                </a:solidFill>
              </a:rPr>
              <a:t>Extension kit:</a:t>
            </a:r>
            <a:r>
              <a:rPr lang="en-US" altLang="zh-CN" sz="1000" dirty="0" smtClean="0">
                <a:solidFill>
                  <a:srgbClr val="FF0000"/>
                </a:solidFill>
              </a:rPr>
              <a:t> </a:t>
            </a:r>
            <a:r>
              <a:rPr lang="en-US" altLang="zh-CN" sz="1000" dirty="0" smtClean="0">
                <a:solidFill>
                  <a:schemeClr val="tx1">
                    <a:lumMod val="75000"/>
                    <a:lumOff val="25000"/>
                  </a:schemeClr>
                </a:solidFill>
                <a:sym typeface="+mn-ea"/>
              </a:rPr>
              <a:t>MSHCU06/08 max. equivalent pipe length 30m, MSHCU12/16/20 </a:t>
            </a:r>
            <a:r>
              <a:rPr lang="en-US" altLang="zh-CN" sz="1000" dirty="0" smtClean="0">
                <a:solidFill>
                  <a:schemeClr val="tx1">
                    <a:lumMod val="75000"/>
                    <a:lumOff val="25000"/>
                  </a:schemeClr>
                </a:solidFill>
                <a:sym typeface="+mn-ea"/>
              </a:rPr>
              <a:t>max. equivalent pipe length 50m.</a:t>
            </a:r>
            <a:endParaRPr lang="en-US" altLang="zh-CN" sz="1000" dirty="0" smtClean="0">
              <a:solidFill>
                <a:schemeClr val="tx1">
                  <a:lumMod val="75000"/>
                  <a:lumOff val="25000"/>
                </a:schemeClr>
              </a:solidFill>
              <a:sym typeface="+mn-ea"/>
            </a:endParaRPr>
          </a:p>
          <a:p>
            <a:pPr marL="0" indent="0">
              <a:buNone/>
              <a:defRPr/>
            </a:pPr>
            <a:r>
              <a:rPr lang="en-US" altLang="zh-CN" sz="1000" dirty="0" smtClean="0">
                <a:solidFill>
                  <a:schemeClr val="tx1">
                    <a:lumMod val="75000"/>
                    <a:lumOff val="25000"/>
                  </a:schemeClr>
                </a:solidFill>
                <a:sym typeface="+mn-ea"/>
              </a:rPr>
              <a:t>Considering the issue of compressor oil return and refrigerant pipe liquid column, if the vertical distance between IDU and ODU exceeded 5 m, please consult factory.</a:t>
            </a:r>
            <a:endParaRPr lang="en-US" altLang="zh-CN" sz="1000" dirty="0" smtClean="0">
              <a:solidFill>
                <a:srgbClr val="FF0000"/>
              </a:solidFill>
            </a:endParaRPr>
          </a:p>
          <a:p>
            <a:pPr marL="0" indent="0">
              <a:buNone/>
              <a:defRPr/>
            </a:pPr>
            <a:endParaRPr lang="en-US" altLang="zh-CN" sz="1000" dirty="0">
              <a:solidFill>
                <a:srgbClr val="FF0000"/>
              </a:solidFill>
            </a:endParaRPr>
          </a:p>
          <a:p>
            <a:pPr marL="0" indent="0">
              <a:buNone/>
              <a:defRPr/>
            </a:pPr>
            <a:r>
              <a:rPr lang="zh-CN" altLang="en-US" sz="1000" dirty="0">
                <a:solidFill>
                  <a:schemeClr val="tx1">
                    <a:lumMod val="75000"/>
                    <a:lumOff val="25000"/>
                  </a:schemeClr>
                </a:solidFill>
              </a:rPr>
              <a:t>低温组件</a:t>
            </a:r>
            <a:r>
              <a:rPr lang="zh-CN" altLang="en-US" sz="1000" dirty="0" smtClean="0">
                <a:solidFill>
                  <a:schemeClr val="tx1">
                    <a:lumMod val="75000"/>
                    <a:lumOff val="25000"/>
                  </a:schemeClr>
                </a:solidFill>
              </a:rPr>
              <a:t>：</a:t>
            </a:r>
            <a:r>
              <a:rPr lang="zh-CN" altLang="en-US" sz="1000" dirty="0">
                <a:solidFill>
                  <a:schemeClr val="tx1">
                    <a:lumMod val="75000"/>
                    <a:lumOff val="25000"/>
                  </a:schemeClr>
                </a:solidFill>
                <a:sym typeface="+mn-lt"/>
              </a:rPr>
              <a:t>室外</a:t>
            </a:r>
            <a:r>
              <a:rPr lang="zh-CN" altLang="en-US" sz="1000" dirty="0" smtClean="0">
                <a:solidFill>
                  <a:schemeClr val="tx1">
                    <a:lumMod val="75000"/>
                    <a:lumOff val="25000"/>
                  </a:schemeClr>
                </a:solidFill>
                <a:sym typeface="+mn-lt"/>
              </a:rPr>
              <a:t>温度低于</a:t>
            </a:r>
            <a:r>
              <a:rPr lang="en-US" altLang="zh-CN" sz="1000" dirty="0" smtClean="0">
                <a:solidFill>
                  <a:schemeClr val="tx1">
                    <a:lumMod val="75000"/>
                    <a:lumOff val="25000"/>
                  </a:schemeClr>
                </a:solidFill>
                <a:sym typeface="+mn-lt"/>
              </a:rPr>
              <a:t>-</a:t>
            </a:r>
            <a:r>
              <a:rPr lang="en-US" altLang="zh-CN" sz="1000" dirty="0">
                <a:solidFill>
                  <a:schemeClr val="tx1">
                    <a:lumMod val="75000"/>
                    <a:lumOff val="25000"/>
                  </a:schemeClr>
                </a:solidFill>
                <a:sym typeface="+mn-lt"/>
              </a:rPr>
              <a:t>15</a:t>
            </a:r>
            <a:r>
              <a:rPr lang="zh-CN" altLang="en-US" sz="1000" dirty="0">
                <a:solidFill>
                  <a:schemeClr val="tx1">
                    <a:lumMod val="75000"/>
                    <a:lumOff val="25000"/>
                  </a:schemeClr>
                </a:solidFill>
                <a:sym typeface="+mn-lt"/>
              </a:rPr>
              <a:t>℃时需选配，最低能满足</a:t>
            </a:r>
            <a:r>
              <a:rPr lang="en-US" altLang="zh-CN" sz="1000" dirty="0">
                <a:solidFill>
                  <a:schemeClr val="tx1">
                    <a:lumMod val="75000"/>
                    <a:lumOff val="25000"/>
                  </a:schemeClr>
                </a:solidFill>
                <a:sym typeface="+mn-lt"/>
              </a:rPr>
              <a:t>-40</a:t>
            </a:r>
            <a:r>
              <a:rPr lang="zh-CN" altLang="en-US" sz="1000" dirty="0">
                <a:solidFill>
                  <a:schemeClr val="tx1">
                    <a:lumMod val="75000"/>
                    <a:lumOff val="25000"/>
                  </a:schemeClr>
                </a:solidFill>
                <a:sym typeface="+mn-lt"/>
              </a:rPr>
              <a:t>℃的环境下机组正常</a:t>
            </a:r>
            <a:r>
              <a:rPr lang="zh-CN" altLang="en-US" sz="1000" dirty="0" smtClean="0">
                <a:solidFill>
                  <a:schemeClr val="tx1">
                    <a:lumMod val="75000"/>
                    <a:lumOff val="25000"/>
                  </a:schemeClr>
                </a:solidFill>
                <a:sym typeface="+mn-lt"/>
              </a:rPr>
              <a:t>运行。</a:t>
            </a:r>
            <a:endParaRPr lang="zh-CN" altLang="en-US" sz="1000" dirty="0" smtClean="0">
              <a:solidFill>
                <a:schemeClr val="tx1">
                  <a:lumMod val="75000"/>
                  <a:lumOff val="25000"/>
                </a:schemeClr>
              </a:solidFill>
              <a:sym typeface="+mn-lt"/>
            </a:endParaRPr>
          </a:p>
          <a:p>
            <a:pPr marL="0" indent="0">
              <a:buNone/>
              <a:defRPr/>
            </a:pPr>
            <a:r>
              <a:rPr lang="en-US" altLang="zh-CN" sz="1000" dirty="0" smtClean="0">
                <a:solidFill>
                  <a:schemeClr val="tx1">
                    <a:lumMod val="75000"/>
                    <a:lumOff val="25000"/>
                  </a:schemeClr>
                </a:solidFill>
                <a:sym typeface="+mn-lt"/>
              </a:rPr>
              <a:t>L</a:t>
            </a:r>
            <a:r>
              <a:rPr lang="zh-CN" altLang="en-US" sz="1000" dirty="0" smtClean="0">
                <a:solidFill>
                  <a:schemeClr val="tx1">
                    <a:lumMod val="75000"/>
                    <a:lumOff val="25000"/>
                  </a:schemeClr>
                </a:solidFill>
                <a:sym typeface="+mn-lt"/>
              </a:rPr>
              <a:t>ow ambient kit</a:t>
            </a:r>
            <a:r>
              <a:rPr lang="en-US" altLang="zh-CN" sz="1000" dirty="0" smtClean="0">
                <a:solidFill>
                  <a:schemeClr val="tx1">
                    <a:lumMod val="75000"/>
                    <a:lumOff val="25000"/>
                  </a:schemeClr>
                </a:solidFill>
                <a:sym typeface="+mn-lt"/>
              </a:rPr>
              <a:t>: Outdoor ambient lower than -15C need this option, the lowest operating ambient is -40C. </a:t>
            </a:r>
            <a:endParaRPr lang="en-US" altLang="zh-CN" sz="1000" dirty="0" smtClean="0">
              <a:solidFill>
                <a:schemeClr val="tx1">
                  <a:lumMod val="75000"/>
                  <a:lumOff val="25000"/>
                </a:schemeClr>
              </a:solidFill>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 calcmode="lin" valueType="num">
                                      <p:cBhvr additive="base">
                                        <p:cTn id="4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10120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竞品对比</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/Competitive Analysis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aphicFrame>
        <p:nvGraphicFramePr>
          <p:cNvPr id="27" name="表格 26"/>
          <p:cNvGraphicFramePr>
            <a:graphicFrameLocks noGrp="1"/>
          </p:cNvGraphicFramePr>
          <p:nvPr>
            <p:custDataLst>
              <p:tags r:id="rId1"/>
            </p:custDataLst>
          </p:nvPr>
        </p:nvGraphicFramePr>
        <p:xfrm>
          <a:off x="144380" y="814644"/>
          <a:ext cx="8852535" cy="3736340"/>
        </p:xfrm>
        <a:graphic>
          <a:graphicData uri="http://schemas.openxmlformats.org/drawingml/2006/table">
            <a:tbl>
              <a:tblPr/>
              <a:tblGrid>
                <a:gridCol w="1106529"/>
                <a:gridCol w="1106529"/>
                <a:gridCol w="1315202"/>
                <a:gridCol w="1209173"/>
                <a:gridCol w="795212"/>
                <a:gridCol w="1106529"/>
                <a:gridCol w="1106529"/>
                <a:gridCol w="1106529"/>
              </a:tblGrid>
              <a:tr h="411974">
                <a:tc>
                  <a:txBody>
                    <a:bodyPr/>
                    <a:p>
                      <a:pPr algn="ctr" fontAlgn="ctr"/>
                      <a:r>
                        <a:rPr lang="en-US" altLang="zh-CN" sz="1100" b="0" i="0" u="none" strike="noStrike" dirty="0">
                          <a:solidFill>
                            <a:srgbClr val="000000"/>
                          </a:solidFill>
                          <a:latin typeface="宋体" panose="02010600030101010101" pitchFamily="2" charset="-122"/>
                        </a:rPr>
                        <a:t>Components</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1" i="0" u="none" strike="noStrike" dirty="0">
                          <a:solidFill>
                            <a:srgbClr val="000000"/>
                          </a:solidFill>
                          <a:latin typeface="宋体" panose="02010600030101010101" pitchFamily="2" charset="-122"/>
                        </a:rPr>
                        <a:t>DB</a:t>
                      </a:r>
                      <a:endParaRPr lang="en-US" sz="1100" b="1"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p>
                      <a:pPr algn="ctr" fontAlgn="ctr"/>
                      <a:r>
                        <a:rPr lang="en-US" altLang="zh-CN" sz="1100" b="1" i="0" u="none" strike="noStrike">
                          <a:solidFill>
                            <a:srgbClr val="000000"/>
                          </a:solidFill>
                          <a:latin typeface="宋体" panose="02010600030101010101" pitchFamily="2" charset="-122"/>
                        </a:rPr>
                        <a:t>CANATAL</a:t>
                      </a:r>
                      <a:endParaRPr lang="en-US" altLang="zh-CN"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p>
                      <a:pPr algn="ctr" fontAlgn="ctr"/>
                      <a:r>
                        <a:rPr lang="en-US" altLang="zh-CN" sz="1100" b="1" i="0" u="none" strike="noStrike">
                          <a:solidFill>
                            <a:srgbClr val="000000"/>
                          </a:solidFill>
                          <a:latin typeface="宋体" panose="02010600030101010101" pitchFamily="2" charset="-122"/>
                        </a:rPr>
                        <a:t>Envicool</a:t>
                      </a:r>
                      <a:endParaRPr lang="en-US" altLang="zh-CN"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E97"/>
                    </a:solidFill>
                  </a:tcPr>
                </a:tc>
                <a:tc>
                  <a:txBody>
                    <a:bodyPr/>
                    <a:p>
                      <a:pPr algn="ctr" fontAlgn="ctr"/>
                      <a:r>
                        <a:rPr lang="en-US" altLang="zh-CN" sz="1100" b="1" i="0" u="none" strike="noStrike">
                          <a:solidFill>
                            <a:srgbClr val="000000"/>
                          </a:solidFill>
                          <a:latin typeface="宋体" panose="02010600030101010101" pitchFamily="2" charset="-122"/>
                        </a:rPr>
                        <a:t>Hisence</a:t>
                      </a:r>
                      <a:endParaRPr lang="en-US" altLang="zh-CN"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p>
                      <a:pPr algn="ctr" fontAlgn="ctr"/>
                      <a:r>
                        <a:rPr lang="en-US" altLang="zh-CN" sz="1100" b="1" i="0" u="none" strike="noStrike">
                          <a:solidFill>
                            <a:srgbClr val="000000"/>
                          </a:solidFill>
                          <a:latin typeface="宋体" panose="02010600030101010101" pitchFamily="2" charset="-122"/>
                        </a:rPr>
                        <a:t>Midea</a:t>
                      </a:r>
                      <a:endParaRPr lang="en-US" altLang="zh-CN"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p>
                      <a:pPr algn="ctr" fontAlgn="ctr"/>
                      <a:r>
                        <a:rPr lang="en-US" altLang="zh-CN" sz="1100" b="1" i="0" u="none" strike="noStrike">
                          <a:solidFill>
                            <a:srgbClr val="000000"/>
                          </a:solidFill>
                          <a:latin typeface="宋体" panose="02010600030101010101" pitchFamily="2" charset="-122"/>
                        </a:rPr>
                        <a:t>Gree</a:t>
                      </a:r>
                      <a:endParaRPr lang="en-US" altLang="zh-CN"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p>
                      <a:pPr algn="ctr" fontAlgn="ctr"/>
                      <a:r>
                        <a:rPr lang="en-US" altLang="zh-CN" sz="1100" b="1" i="0" u="none" strike="noStrike">
                          <a:solidFill>
                            <a:srgbClr val="000000"/>
                          </a:solidFill>
                          <a:latin typeface="宋体" panose="02010600030101010101" pitchFamily="2" charset="-122"/>
                        </a:rPr>
                        <a:t>DunAn</a:t>
                      </a:r>
                      <a:endParaRPr lang="en-US" altLang="zh-CN"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8B54"/>
                    </a:solidFill>
                  </a:tcPr>
                </a:tc>
              </a:tr>
              <a:tr h="411974">
                <a:tc>
                  <a:txBody>
                    <a:bodyPr/>
                    <a:p>
                      <a:pPr algn="ctr" fontAlgn="ctr"/>
                      <a:r>
                        <a:rPr lang="en-US" altLang="zh-CN" sz="1100" b="0" i="0" u="none" strike="noStrike" dirty="0">
                          <a:solidFill>
                            <a:srgbClr val="000000"/>
                          </a:solidFill>
                          <a:latin typeface="宋体" panose="02010600030101010101" pitchFamily="2" charset="-122"/>
                        </a:rPr>
                        <a:t>Throttling</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a:solidFill>
                            <a:srgbClr val="000000"/>
                          </a:solidFill>
                          <a:latin typeface="宋体" panose="02010600030101010101" pitchFamily="2" charset="-122"/>
                        </a:rPr>
                        <a:t>EEV</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TXV</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EEV</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dirty="0">
                          <a:solidFill>
                            <a:srgbClr val="000000"/>
                          </a:solidFill>
                          <a:latin typeface="宋体" panose="02010600030101010101" pitchFamily="2" charset="-122"/>
                          <a:sym typeface="+mn-ea"/>
                        </a:rPr>
                        <a:t>TXV</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EEV</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dirty="0">
                          <a:solidFill>
                            <a:srgbClr val="000000"/>
                          </a:solidFill>
                          <a:latin typeface="宋体" panose="02010600030101010101" pitchFamily="2" charset="-122"/>
                          <a:sym typeface="+mn-ea"/>
                        </a:rPr>
                        <a:t>TXV</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74">
                <a:tc>
                  <a:txBody>
                    <a:bodyPr/>
                    <a:p>
                      <a:pPr algn="ctr" fontAlgn="ctr"/>
                      <a:r>
                        <a:rPr lang="en-US" altLang="zh-CN" sz="1100" b="0" i="0" u="none" strike="noStrike" dirty="0">
                          <a:solidFill>
                            <a:srgbClr val="000000"/>
                          </a:solidFill>
                          <a:latin typeface="宋体" panose="02010600030101010101" pitchFamily="2" charset="-122"/>
                        </a:rPr>
                        <a:t>Circuit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a:solidFill>
                            <a:srgbClr val="000000"/>
                          </a:solidFill>
                          <a:latin typeface="宋体" panose="02010600030101010101" pitchFamily="2" charset="-122"/>
                        </a:rPr>
                        <a:t>Single</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Single</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Single</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Single</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Single</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Single</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Single</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74">
                <a:tc>
                  <a:txBody>
                    <a:bodyPr/>
                    <a:p>
                      <a:pPr algn="ctr" fontAlgn="ctr"/>
                      <a:r>
                        <a:rPr lang="en-US" altLang="zh-CN" sz="1100" b="0" i="0" u="none" strike="noStrike" dirty="0">
                          <a:solidFill>
                            <a:srgbClr val="000000"/>
                          </a:solidFill>
                          <a:latin typeface="宋体" panose="02010600030101010101" pitchFamily="2" charset="-122"/>
                        </a:rPr>
                        <a:t>Refrigerant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sz="1100" b="0" i="0" u="none" strike="noStrike">
                          <a:solidFill>
                            <a:srgbClr val="000000"/>
                          </a:solidFill>
                          <a:latin typeface="宋体" panose="02010600030101010101" pitchFamily="2" charset="-122"/>
                        </a:rPr>
                        <a:t>R410A</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a:solidFill>
                            <a:srgbClr val="000000"/>
                          </a:solidFill>
                          <a:latin typeface="宋体" panose="02010600030101010101" pitchFamily="2" charset="-122"/>
                        </a:rPr>
                        <a:t>/</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a:solidFill>
                            <a:srgbClr val="000000"/>
                          </a:solidFill>
                          <a:latin typeface="宋体" panose="02010600030101010101" pitchFamily="2" charset="-122"/>
                          <a:sym typeface="+mn-ea"/>
                        </a:rPr>
                        <a:t>R410A</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dirty="0">
                          <a:solidFill>
                            <a:srgbClr val="000000"/>
                          </a:solidFill>
                          <a:latin typeface="宋体" panose="02010600030101010101" pitchFamily="2" charset="-122"/>
                        </a:rPr>
                        <a:t>R410A</a:t>
                      </a:r>
                      <a:endParaRPr 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a:solidFill>
                            <a:srgbClr val="000000"/>
                          </a:solidFill>
                          <a:latin typeface="宋体" panose="02010600030101010101" pitchFamily="2" charset="-122"/>
                        </a:rPr>
                        <a:t>R22/R410A</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a:solidFill>
                            <a:srgbClr val="000000"/>
                          </a:solidFill>
                          <a:latin typeface="宋体" panose="02010600030101010101" pitchFamily="2" charset="-122"/>
                        </a:rPr>
                        <a:t>R22/R410A</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789">
                <a:tc>
                  <a:txBody>
                    <a:bodyPr/>
                    <a:p>
                      <a:pPr algn="ctr" fontAlgn="ctr"/>
                      <a:r>
                        <a:rPr lang="en-US" altLang="zh-CN" sz="1100" b="0" i="0" u="none" strike="noStrike" dirty="0">
                          <a:solidFill>
                            <a:srgbClr val="000000"/>
                          </a:solidFill>
                          <a:latin typeface="宋体" panose="02010600030101010101" pitchFamily="2" charset="-122"/>
                        </a:rPr>
                        <a:t>Supply/return air type</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a:solidFill>
                            <a:srgbClr val="000000"/>
                          </a:solidFill>
                          <a:latin typeface="宋体" panose="02010600030101010101" pitchFamily="2" charset="-122"/>
                        </a:rPr>
                        <a:t>Front supply&amp;return</a:t>
                      </a:r>
                      <a:r>
                        <a:rPr lang="zh-CN" altLang="en-US" sz="1100" b="0" i="0" u="none" strike="noStrike">
                          <a:solidFill>
                            <a:srgbClr val="000000"/>
                          </a:solidFill>
                          <a:latin typeface="宋体" panose="02010600030101010101" pitchFamily="2" charset="-122"/>
                        </a:rPr>
                        <a:t>                   </a:t>
                      </a:r>
                      <a:r>
                        <a:rPr lang="en-US" altLang="zh-CN" sz="1100" b="0" i="0" u="none" strike="noStrike">
                          <a:solidFill>
                            <a:srgbClr val="000000"/>
                          </a:solidFill>
                          <a:latin typeface="宋体" panose="02010600030101010101" pitchFamily="2" charset="-122"/>
                        </a:rPr>
                        <a:t>Up supply, front return</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Front supply&amp;return</a:t>
                      </a:r>
                      <a:r>
                        <a:rPr lang="zh-CN" altLang="en-US" sz="1100">
                          <a:solidFill>
                            <a:srgbClr val="000000"/>
                          </a:solidFill>
                          <a:latin typeface="宋体" panose="02010600030101010101" pitchFamily="2" charset="-122"/>
                          <a:sym typeface="+mn-ea"/>
                        </a:rPr>
                        <a:t>                   </a:t>
                      </a:r>
                      <a:r>
                        <a:rPr lang="en-US" altLang="zh-CN" sz="1100">
                          <a:solidFill>
                            <a:srgbClr val="000000"/>
                          </a:solidFill>
                          <a:latin typeface="宋体" panose="02010600030101010101" pitchFamily="2" charset="-122"/>
                          <a:sym typeface="+mn-ea"/>
                        </a:rPr>
                        <a:t>Up supply, front return</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Up/down flow</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Front supply&amp;return</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Front up supply</a:t>
                      </a:r>
                      <a:r>
                        <a:rPr lang="en-US" altLang="zh-CN" sz="1100" b="0" i="0" u="none" strike="noStrike" dirty="0">
                          <a:solidFill>
                            <a:srgbClr val="000000"/>
                          </a:solidFill>
                          <a:latin typeface="宋体" panose="02010600030101010101" pitchFamily="2" charset="-122"/>
                        </a:rPr>
                        <a:t>/Wide angle supply</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Front supply&amp;return</a:t>
                      </a:r>
                      <a:r>
                        <a:rPr lang="zh-CN" altLang="en-US" sz="1100" b="0" i="0" u="none" strike="noStrike">
                          <a:solidFill>
                            <a:srgbClr val="000000"/>
                          </a:solidFill>
                          <a:latin typeface="宋体" panose="02010600030101010101" pitchFamily="2" charset="-122"/>
                        </a:rPr>
                        <a:t>                   </a:t>
                      </a:r>
                      <a:r>
                        <a:rPr lang="en-US" altLang="zh-CN" sz="1100" b="0" i="0" u="none" strike="noStrike">
                          <a:solidFill>
                            <a:srgbClr val="000000"/>
                          </a:solidFill>
                          <a:latin typeface="宋体" panose="02010600030101010101" pitchFamily="2" charset="-122"/>
                        </a:rPr>
                        <a:t>Down flow</a:t>
                      </a: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Front supply&amp;return</a:t>
                      </a:r>
                      <a:r>
                        <a:rPr lang="zh-CN" altLang="en-US" sz="1100">
                          <a:solidFill>
                            <a:srgbClr val="000000"/>
                          </a:solidFill>
                          <a:latin typeface="宋体" panose="02010600030101010101" pitchFamily="2" charset="-122"/>
                          <a:sym typeface="+mn-ea"/>
                        </a:rPr>
                        <a:t>                   </a:t>
                      </a:r>
                      <a:r>
                        <a:rPr lang="en-US" altLang="zh-CN" sz="1100">
                          <a:solidFill>
                            <a:srgbClr val="000000"/>
                          </a:solidFill>
                          <a:latin typeface="宋体" panose="02010600030101010101" pitchFamily="2" charset="-122"/>
                          <a:sym typeface="+mn-ea"/>
                        </a:rPr>
                        <a:t>Down flow</a:t>
                      </a:r>
                      <a:r>
                        <a:rPr lang="zh-CN" altLang="en-US" sz="1100">
                          <a:solidFill>
                            <a:srgbClr val="000000"/>
                          </a:solidFill>
                          <a:latin typeface="宋体" panose="02010600030101010101" pitchFamily="2" charset="-122"/>
                          <a:sym typeface="+mn-ea"/>
                        </a:rPr>
                        <a:t> </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115">
                <a:tc>
                  <a:txBody>
                    <a:bodyPr/>
                    <a:p>
                      <a:pPr algn="ctr" fontAlgn="ctr"/>
                      <a:r>
                        <a:rPr lang="en-US" altLang="zh-CN" sz="1100" b="0" i="0" u="none" strike="noStrike" dirty="0">
                          <a:solidFill>
                            <a:srgbClr val="000000"/>
                          </a:solidFill>
                          <a:latin typeface="宋体" panose="02010600030101010101" pitchFamily="2" charset="-122"/>
                        </a:rPr>
                        <a:t>Temp. control range</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a:solidFill>
                            <a:srgbClr val="000000"/>
                          </a:solidFill>
                          <a:latin typeface="宋体" panose="02010600030101010101" pitchFamily="2" charset="-122"/>
                        </a:rPr>
                        <a:t>16~30±1℃</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17~28±1℃</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17~28℃</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74">
                <a:tc>
                  <a:txBody>
                    <a:bodyPr/>
                    <a:p>
                      <a:pPr algn="ctr" fontAlgn="ctr"/>
                      <a:r>
                        <a:rPr lang="en-US" altLang="zh-CN" sz="1100" dirty="0">
                          <a:solidFill>
                            <a:srgbClr val="000000"/>
                          </a:solidFill>
                          <a:latin typeface="宋体" panose="02010600030101010101" pitchFamily="2" charset="-122"/>
                          <a:sym typeface="+mn-ea"/>
                        </a:rPr>
                        <a:t>Humidity control range</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dirty="0" smtClean="0">
                          <a:solidFill>
                            <a:srgbClr val="000000"/>
                          </a:solidFill>
                          <a:latin typeface="宋体" panose="02010600030101010101" pitchFamily="2" charset="-122"/>
                        </a:rPr>
                        <a:t>30~70±5</a:t>
                      </a: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40~60±5%</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3380">
                <a:tc>
                  <a:txBody>
                    <a:bodyPr/>
                    <a:p>
                      <a:pPr algn="ctr" fontAlgn="ctr"/>
                      <a:r>
                        <a:rPr lang="en-US" altLang="zh-CN" sz="1100" b="0" i="0" u="none" strike="noStrike" dirty="0">
                          <a:solidFill>
                            <a:srgbClr val="000000"/>
                          </a:solidFill>
                          <a:latin typeface="宋体" panose="02010600030101010101" pitchFamily="2" charset="-122"/>
                        </a:rPr>
                        <a:t>Outdoor operating ambient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marL="0" marR="0" indent="0" algn="ctr" defTabSz="914400" rtl="0" eaLnBrk="1" fontAlgn="ctr" latinLnBrk="0" hangingPunct="1">
                        <a:lnSpc>
                          <a:spcPct val="100000"/>
                        </a:lnSpc>
                        <a:spcBef>
                          <a:spcPts val="0"/>
                        </a:spcBef>
                        <a:spcAft>
                          <a:spcPts val="0"/>
                        </a:spcAft>
                        <a:buClrTx/>
                        <a:buSzTx/>
                        <a:buFontTx/>
                        <a:buNone/>
                        <a:defRPr/>
                      </a:pPr>
                      <a:r>
                        <a:rPr lang="en-US" altLang="zh-CN" sz="1100" b="0" i="0" u="none" strike="noStrike" dirty="0">
                          <a:solidFill>
                            <a:srgbClr val="000000"/>
                          </a:solidFill>
                          <a:latin typeface="宋体" panose="02010600030101010101" pitchFamily="2" charset="-122"/>
                        </a:rPr>
                        <a:t>-15~48</a:t>
                      </a:r>
                      <a:r>
                        <a:rPr lang="en-US" altLang="zh-CN" sz="1100" b="0" i="0" u="none" strike="noStrike" dirty="0" smtClean="0">
                          <a:solidFill>
                            <a:srgbClr val="000000"/>
                          </a:solidFill>
                          <a:latin typeface="宋体" panose="02010600030101010101" pitchFamily="2" charset="-122"/>
                        </a:rPr>
                        <a:t>℃</a:t>
                      </a:r>
                      <a:endParaRPr lang="en-US" altLang="zh-CN" sz="1100" b="0" i="0" u="none" strike="noStrike" dirty="0" smtClean="0">
                        <a:solidFill>
                          <a:srgbClr val="000000"/>
                        </a:solidFill>
                        <a:latin typeface="宋体" panose="02010600030101010101" pitchFamily="2"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100" b="0" i="0" u="none" strike="noStrike" dirty="0" smtClean="0">
                          <a:solidFill>
                            <a:srgbClr val="000000"/>
                          </a:solidFill>
                          <a:latin typeface="宋体" panose="02010600030101010101" pitchFamily="2" charset="-122"/>
                        </a:rPr>
                        <a:t>（</a:t>
                      </a:r>
                      <a:r>
                        <a:rPr lang="en-US" altLang="zh-CN" sz="1100" b="0" i="0" u="none" strike="noStrike" dirty="0" smtClean="0">
                          <a:solidFill>
                            <a:srgbClr val="000000"/>
                          </a:solidFill>
                          <a:latin typeface="宋体" panose="02010600030101010101" pitchFamily="2" charset="-122"/>
                        </a:rPr>
                        <a:t>low ambient kit to </a:t>
                      </a:r>
                      <a:r>
                        <a:rPr lang="en-US" altLang="zh-CN" sz="1100" b="0" i="0" u="none" strike="noStrike" dirty="0" smtClean="0">
                          <a:solidFill>
                            <a:srgbClr val="000000"/>
                          </a:solidFill>
                          <a:latin typeface="宋体" panose="02010600030101010101" pitchFamily="2" charset="-122"/>
                        </a:rPr>
                        <a:t>-40℃</a:t>
                      </a:r>
                      <a:r>
                        <a:rPr lang="zh-CN" altLang="en-US" sz="1100" b="0" i="0" u="none" strike="noStrike" dirty="0" smtClean="0">
                          <a:solidFill>
                            <a:srgbClr val="000000"/>
                          </a:solidFill>
                          <a:latin typeface="宋体" panose="02010600030101010101" pitchFamily="2" charset="-122"/>
                        </a:rPr>
                        <a:t>）</a:t>
                      </a:r>
                      <a:endParaRPr lang="zh-CN" altLang="en-US" sz="1100" b="0" i="0" u="none" strike="noStrike" dirty="0" smtClean="0">
                        <a:solidFill>
                          <a:srgbClr val="000000"/>
                        </a:solidFill>
                        <a:latin typeface="宋体" panose="02010600030101010101" pitchFamily="2" charset="-122"/>
                      </a:endParaRPr>
                    </a:p>
                    <a:p>
                      <a:pPr algn="ctr" fontAlgn="ct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dirty="0">
                          <a:solidFill>
                            <a:srgbClr val="000000"/>
                          </a:solidFill>
                          <a:latin typeface="宋体" panose="02010600030101010101" pitchFamily="2" charset="-122"/>
                        </a:rPr>
                        <a:t>/</a:t>
                      </a:r>
                      <a:endParaRPr 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-15~45℃</a:t>
                      </a:r>
                      <a:r>
                        <a:rPr lang="zh-CN" altLang="en-US" sz="1100" b="0" i="0" u="none" strike="noStrike">
                          <a:solidFill>
                            <a:srgbClr val="000000"/>
                          </a:solidFill>
                          <a:latin typeface="宋体" panose="02010600030101010101" pitchFamily="2" charset="-122"/>
                        </a:rPr>
                        <a:t>（</a:t>
                      </a:r>
                      <a:r>
                        <a:rPr lang="en-US" altLang="zh-CN" sz="1100" dirty="0" smtClean="0">
                          <a:solidFill>
                            <a:srgbClr val="000000"/>
                          </a:solidFill>
                          <a:latin typeface="宋体" panose="02010600030101010101" pitchFamily="2" charset="-122"/>
                          <a:sym typeface="+mn-ea"/>
                        </a:rPr>
                        <a:t>low ambient kit to -40℃</a:t>
                      </a:r>
                      <a:r>
                        <a:rPr lang="zh-CN" altLang="en-US" sz="1100" b="0" i="0" u="none" strike="noStrike">
                          <a:solidFill>
                            <a:srgbClr val="000000"/>
                          </a:solidFill>
                          <a:latin typeface="宋体" panose="02010600030101010101" pitchFamily="2" charset="-122"/>
                        </a:rPr>
                        <a:t>）</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-20~48℃</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-35~48℃</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-20~45℃</a:t>
                      </a:r>
                      <a:r>
                        <a:rPr lang="zh-CN" altLang="en-US" sz="1100" b="0" i="0" u="none" strike="noStrike" dirty="0">
                          <a:solidFill>
                            <a:srgbClr val="000000"/>
                          </a:solidFill>
                          <a:latin typeface="宋体" panose="02010600030101010101" pitchFamily="2" charset="-122"/>
                        </a:rPr>
                        <a:t>（</a:t>
                      </a:r>
                      <a:r>
                        <a:rPr lang="en-US" altLang="zh-CN" sz="1100" dirty="0" smtClean="0">
                          <a:solidFill>
                            <a:srgbClr val="000000"/>
                          </a:solidFill>
                          <a:latin typeface="宋体" panose="02010600030101010101" pitchFamily="2" charset="-122"/>
                          <a:sym typeface="+mn-ea"/>
                        </a:rPr>
                        <a:t>low ambient kit to -40℃</a:t>
                      </a:r>
                      <a:r>
                        <a:rPr lang="zh-CN" altLang="en-US" sz="1100" b="0" i="0" u="none" strike="noStrike" dirty="0">
                          <a:solidFill>
                            <a:srgbClr val="000000"/>
                          </a:solidFill>
                          <a:latin typeface="宋体" panose="02010600030101010101" pitchFamily="2" charset="-122"/>
                        </a:rPr>
                        <a:t>）</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469230" y="911392"/>
          <a:ext cx="8139368" cy="2616868"/>
        </p:xfrm>
        <a:graphic>
          <a:graphicData uri="http://schemas.openxmlformats.org/drawingml/2006/table">
            <a:tbl>
              <a:tblPr/>
              <a:tblGrid>
                <a:gridCol w="857250"/>
                <a:gridCol w="1227223"/>
                <a:gridCol w="967790"/>
                <a:gridCol w="1017421"/>
                <a:gridCol w="1017421"/>
                <a:gridCol w="1017421"/>
                <a:gridCol w="1017421"/>
                <a:gridCol w="1017421"/>
              </a:tblGrid>
              <a:tr h="301641">
                <a:tc>
                  <a:txBody>
                    <a:bodyPr/>
                    <a:p>
                      <a:pPr algn="ctr" fontAlgn="ctr"/>
                      <a:r>
                        <a:rPr lang="en-US" altLang="zh-CN" sz="1100" dirty="0">
                          <a:solidFill>
                            <a:srgbClr val="000000"/>
                          </a:solidFill>
                          <a:latin typeface="宋体" panose="02010600030101010101" pitchFamily="2" charset="-122"/>
                          <a:sym typeface="+mn-ea"/>
                        </a:rPr>
                        <a:t>Components</a:t>
                      </a:r>
                      <a:endParaRPr lang="zh-CN" altLang="en-US" sz="1100" b="0"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1" i="0" u="none" strike="noStrike" dirty="0">
                          <a:solidFill>
                            <a:srgbClr val="000000"/>
                          </a:solidFill>
                          <a:latin typeface="+mn-ea"/>
                          <a:ea typeface="+mn-ea"/>
                        </a:rPr>
                        <a:t>DB</a:t>
                      </a:r>
                      <a:endParaRPr lang="en-US" sz="1100" b="1"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p>
                      <a:pPr algn="ctr" fontAlgn="ctr"/>
                      <a:r>
                        <a:rPr lang="en-US" altLang="zh-CN" sz="1100" b="1">
                          <a:solidFill>
                            <a:srgbClr val="000000"/>
                          </a:solidFill>
                          <a:latin typeface="宋体" panose="02010600030101010101" pitchFamily="2" charset="-122"/>
                          <a:sym typeface="+mn-ea"/>
                        </a:rPr>
                        <a:t>CANATAL</a:t>
                      </a:r>
                      <a:endParaRPr lang="zh-CN" altLang="en-US" sz="1100" b="1"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p>
                      <a:pPr algn="ctr" fontAlgn="ctr"/>
                      <a:r>
                        <a:rPr lang="en-US" altLang="zh-CN" sz="1100" b="1">
                          <a:solidFill>
                            <a:srgbClr val="000000"/>
                          </a:solidFill>
                          <a:latin typeface="宋体" panose="02010600030101010101" pitchFamily="2" charset="-122"/>
                          <a:sym typeface="+mn-ea"/>
                        </a:rPr>
                        <a:t>Envicool</a:t>
                      </a:r>
                      <a:endParaRPr lang="zh-CN" altLang="en-US" sz="1100" b="1"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E97"/>
                    </a:solidFill>
                  </a:tcPr>
                </a:tc>
                <a:tc>
                  <a:txBody>
                    <a:bodyPr/>
                    <a:p>
                      <a:pPr algn="ctr" fontAlgn="ctr"/>
                      <a:r>
                        <a:rPr lang="en-US" altLang="zh-CN" sz="1100" b="1">
                          <a:solidFill>
                            <a:srgbClr val="000000"/>
                          </a:solidFill>
                          <a:latin typeface="宋体" panose="02010600030101010101" pitchFamily="2" charset="-122"/>
                          <a:sym typeface="+mn-ea"/>
                        </a:rPr>
                        <a:t>Hisence</a:t>
                      </a:r>
                      <a:endParaRPr lang="zh-CN" altLang="en-US" sz="1100" b="1" i="0" u="none" strike="noStrike">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p>
                      <a:pPr algn="ctr" fontAlgn="ctr"/>
                      <a:r>
                        <a:rPr lang="en-US" altLang="zh-CN" sz="1100" b="1">
                          <a:solidFill>
                            <a:srgbClr val="000000"/>
                          </a:solidFill>
                          <a:latin typeface="宋体" panose="02010600030101010101" pitchFamily="2" charset="-122"/>
                          <a:sym typeface="+mn-ea"/>
                        </a:rPr>
                        <a:t>Midea</a:t>
                      </a:r>
                      <a:endParaRPr lang="zh-CN" altLang="en-US" sz="1100" b="1" i="0" u="none" strike="noStrike">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p>
                      <a:pPr algn="ctr" fontAlgn="ctr"/>
                      <a:r>
                        <a:rPr lang="en-US" altLang="zh-CN" sz="1100" b="1">
                          <a:solidFill>
                            <a:srgbClr val="000000"/>
                          </a:solidFill>
                          <a:latin typeface="宋体" panose="02010600030101010101" pitchFamily="2" charset="-122"/>
                          <a:sym typeface="+mn-ea"/>
                        </a:rPr>
                        <a:t>Gree</a:t>
                      </a:r>
                      <a:endParaRPr lang="zh-CN" altLang="en-US" sz="1100" b="1" i="0" u="none" strike="noStrike">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p>
                      <a:pPr algn="ctr" fontAlgn="ctr"/>
                      <a:r>
                        <a:rPr lang="en-US" altLang="zh-CN" sz="1100" b="1">
                          <a:solidFill>
                            <a:srgbClr val="000000"/>
                          </a:solidFill>
                          <a:latin typeface="宋体" panose="02010600030101010101" pitchFamily="2" charset="-122"/>
                          <a:sym typeface="+mn-ea"/>
                        </a:rPr>
                        <a:t>DunAn</a:t>
                      </a:r>
                      <a:endParaRPr lang="zh-CN" altLang="en-US" sz="1100" b="1" i="0" u="none" strike="noStrike">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8B54"/>
                    </a:solidFill>
                  </a:tcPr>
                </a:tc>
              </a:tr>
              <a:tr h="2315227">
                <a:tc>
                  <a:txBody>
                    <a:bodyPr/>
                    <a:p>
                      <a:pPr algn="ctr" fontAlgn="ctr"/>
                      <a:r>
                        <a:rPr lang="en-US" altLang="zh-CN" sz="1100" b="0" i="0" u="none" strike="noStrike" dirty="0">
                          <a:solidFill>
                            <a:srgbClr val="000000"/>
                          </a:solidFill>
                          <a:latin typeface="+mn-ea"/>
                          <a:ea typeface="+mn-ea"/>
                        </a:rPr>
                        <a:t>Function</a:t>
                      </a:r>
                      <a:endParaRPr lang="en-US" altLang="zh-CN" sz="1100" b="0"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l" fontAlgn="t"/>
                      <a:r>
                        <a:rPr lang="en-US" altLang="zh-CN" sz="1100" b="0" i="0" u="none" strike="noStrike" dirty="0">
                          <a:solidFill>
                            <a:srgbClr val="000000"/>
                          </a:solidFill>
                          <a:latin typeface="+mn-ea"/>
                          <a:ea typeface="+mn-ea"/>
                        </a:rPr>
                        <a:t>1.H/L pressure</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protection</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2.</a:t>
                      </a:r>
                      <a:r>
                        <a:rPr lang="en-US" altLang="zh-CN" sz="1100" dirty="0">
                          <a:solidFill>
                            <a:srgbClr val="000000"/>
                          </a:solidFill>
                          <a:latin typeface="+mn-ea"/>
                          <a:sym typeface="+mn-ea"/>
                        </a:rPr>
                        <a:t>H/L temp.</a:t>
                      </a:r>
                      <a:r>
                        <a:rPr lang="zh-CN" altLang="en-US" sz="1100" dirty="0">
                          <a:solidFill>
                            <a:srgbClr val="000000"/>
                          </a:solidFill>
                          <a:latin typeface="+mn-ea"/>
                          <a:sym typeface="+mn-ea"/>
                        </a:rPr>
                        <a:t> </a:t>
                      </a:r>
                      <a:r>
                        <a:rPr lang="en-US" altLang="zh-CN" sz="1100" dirty="0">
                          <a:solidFill>
                            <a:srgbClr val="000000"/>
                          </a:solidFill>
                          <a:latin typeface="+mn-ea"/>
                          <a:sym typeface="+mn-ea"/>
                        </a:rPr>
                        <a:t>protection</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3.</a:t>
                      </a:r>
                      <a:r>
                        <a:rPr lang="en-US" altLang="zh-CN" sz="1100" dirty="0">
                          <a:solidFill>
                            <a:srgbClr val="000000"/>
                          </a:solidFill>
                          <a:latin typeface="+mn-ea"/>
                          <a:sym typeface="+mn-ea"/>
                        </a:rPr>
                        <a:t>H/L humidity</a:t>
                      </a:r>
                      <a:r>
                        <a:rPr lang="zh-CN" altLang="en-US" sz="1100" dirty="0">
                          <a:solidFill>
                            <a:srgbClr val="000000"/>
                          </a:solidFill>
                          <a:latin typeface="+mn-ea"/>
                          <a:sym typeface="+mn-ea"/>
                        </a:rPr>
                        <a:t> </a:t>
                      </a:r>
                      <a:r>
                        <a:rPr lang="en-US" altLang="zh-CN" sz="1100" dirty="0">
                          <a:solidFill>
                            <a:srgbClr val="000000"/>
                          </a:solidFill>
                          <a:latin typeface="+mn-ea"/>
                          <a:sym typeface="+mn-ea"/>
                        </a:rPr>
                        <a:t>protection</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4.Motor overload</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5.Phase protection</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6.Manual control</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7.Power failure memorize</a:t>
                      </a:r>
                      <a:r>
                        <a:rPr lang="zh-CN" altLang="en-US" sz="1100" b="0" i="0" u="none" strike="noStrike" dirty="0">
                          <a:solidFill>
                            <a:srgbClr val="000000"/>
                          </a:solidFill>
                          <a:latin typeface="+mn-ea"/>
                          <a:ea typeface="+mn-ea"/>
                        </a:rPr>
                        <a:t>             </a:t>
                      </a:r>
                      <a:r>
                        <a:rPr lang="en-US" altLang="zh-CN" sz="1100" b="0" i="0" u="none" strike="noStrike" dirty="0">
                          <a:solidFill>
                            <a:srgbClr val="0D0D0D"/>
                          </a:solidFill>
                          <a:latin typeface="+mn-ea"/>
                          <a:ea typeface="+mn-ea"/>
                        </a:rPr>
                        <a:t>8.</a:t>
                      </a:r>
                      <a:r>
                        <a:rPr lang="zh-CN" altLang="en-US" sz="1100" b="0" i="0" u="none" strike="noStrike" dirty="0">
                          <a:solidFill>
                            <a:srgbClr val="0D0D0D"/>
                          </a:solidFill>
                          <a:latin typeface="+mn-ea"/>
                          <a:ea typeface="+mn-ea"/>
                        </a:rPr>
                        <a:t>Regular rotation              </a:t>
                      </a:r>
                      <a:r>
                        <a:rPr lang="en-US" altLang="zh-CN" sz="1100" b="0" i="0" u="none" strike="noStrike" dirty="0">
                          <a:solidFill>
                            <a:srgbClr val="0D0D0D"/>
                          </a:solidFill>
                          <a:latin typeface="+mn-ea"/>
                          <a:ea typeface="+mn-ea"/>
                        </a:rPr>
                        <a:t>9.</a:t>
                      </a:r>
                      <a:r>
                        <a:rPr lang="en-US" altLang="zh-CN" sz="1100" dirty="0" err="1">
                          <a:solidFill>
                            <a:srgbClr val="0D0D0D"/>
                          </a:solidFill>
                          <a:latin typeface="+mn-ea"/>
                          <a:sym typeface="+mn-ea"/>
                        </a:rPr>
                        <a:t>ModBus </a:t>
                      </a:r>
                      <a:r>
                        <a:rPr lang="en-US" altLang="zh-CN" sz="1100" b="0" i="0" u="none" strike="noStrike" dirty="0">
                          <a:solidFill>
                            <a:srgbClr val="0D0D0D"/>
                          </a:solidFill>
                          <a:latin typeface="+mn-ea"/>
                          <a:ea typeface="+mn-ea"/>
                        </a:rPr>
                        <a:t>RS485 protocol</a:t>
                      </a:r>
                      <a:endParaRPr lang="en-US" altLang="zh-CN" sz="1100" b="0" i="0" u="none" strike="noStrike" dirty="0">
                        <a:solidFill>
                          <a:srgbClr val="0D0D0D"/>
                        </a:solidFill>
                        <a:latin typeface="+mn-ea"/>
                        <a:ea typeface="+mn-ea"/>
                      </a:endParaRPr>
                    </a:p>
                    <a:p>
                      <a:pPr algn="l" fontAlgn="t"/>
                      <a:r>
                        <a:rPr lang="en-US" altLang="zh-CN" sz="1100" b="0" i="0" u="none" strike="noStrike" dirty="0" smtClean="0">
                          <a:solidFill>
                            <a:srgbClr val="0D0D0D"/>
                          </a:solidFill>
                          <a:latin typeface="+mn-ea"/>
                          <a:ea typeface="+mn-ea"/>
                        </a:rPr>
                        <a:t>10.Timing on/off</a:t>
                      </a:r>
                      <a:r>
                        <a:rPr lang="zh-CN" altLang="en-US" sz="1100" b="0" i="0" u="none" strike="noStrike" dirty="0" smtClean="0">
                          <a:solidFill>
                            <a:srgbClr val="000000"/>
                          </a:solidFill>
                          <a:latin typeface="+mn-ea"/>
                          <a:ea typeface="+mn-ea"/>
                        </a:rPr>
                        <a:t>                        </a:t>
                      </a:r>
                      <a:r>
                        <a:rPr lang="en-US" altLang="zh-CN" sz="1100" b="0" i="0" u="none" strike="noStrike" dirty="0" smtClean="0">
                          <a:solidFill>
                            <a:srgbClr val="000000"/>
                          </a:solidFill>
                          <a:latin typeface="+mn-ea"/>
                          <a:ea typeface="+mn-ea"/>
                        </a:rPr>
                        <a:t>11.</a:t>
                      </a:r>
                      <a:r>
                        <a:rPr lang="en-US" altLang="zh-CN" sz="1100" b="0" i="0" u="none" strike="noStrike" dirty="0">
                          <a:solidFill>
                            <a:srgbClr val="000000"/>
                          </a:solidFill>
                          <a:latin typeface="+mn-ea"/>
                          <a:ea typeface="+mn-ea"/>
                        </a:rPr>
                        <a:t>Auto re-start up</a:t>
                      </a:r>
                      <a:r>
                        <a:rPr lang="zh-CN" altLang="en-US" sz="1100" b="0" i="0" u="none" strike="noStrike" dirty="0">
                          <a:solidFill>
                            <a:srgbClr val="000000"/>
                          </a:solidFill>
                          <a:latin typeface="+mn-ea"/>
                          <a:ea typeface="+mn-ea"/>
                        </a:rPr>
                        <a:t>                     </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1.Phase protection</a:t>
                      </a:r>
                      <a:r>
                        <a:rPr lang="zh-CN" altLang="en-US" sz="1100" b="0" i="0" u="none" strike="noStrike" dirty="0" smtClean="0">
                          <a:solidFill>
                            <a:srgbClr val="000000"/>
                          </a:solidFill>
                          <a:latin typeface="+mn-ea"/>
                          <a:ea typeface="+mn-ea"/>
                        </a:rPr>
                        <a:t>               </a:t>
                      </a:r>
                      <a:r>
                        <a:rPr lang="en-US" altLang="zh-CN" sz="1100" b="0" i="0" u="none" strike="noStrike" dirty="0" smtClean="0">
                          <a:solidFill>
                            <a:srgbClr val="000000"/>
                          </a:solidFill>
                          <a:latin typeface="+mn-ea"/>
                          <a:ea typeface="+mn-ea"/>
                        </a:rPr>
                        <a:t>2</a:t>
                      </a:r>
                      <a:r>
                        <a:rPr lang="en-US" altLang="zh-CN" sz="1100" b="0" i="0" u="none" strike="noStrike" dirty="0">
                          <a:solidFill>
                            <a:srgbClr val="000000"/>
                          </a:solidFill>
                          <a:latin typeface="+mn-ea"/>
                          <a:ea typeface="+mn-ea"/>
                        </a:rPr>
                        <a:t>.</a:t>
                      </a:r>
                      <a:r>
                        <a:rPr lang="en-US" altLang="zh-CN" sz="1100" dirty="0" err="1">
                          <a:solidFill>
                            <a:srgbClr val="0D0D0D"/>
                          </a:solidFill>
                          <a:latin typeface="+mn-ea"/>
                          <a:sym typeface="+mn-ea"/>
                        </a:rPr>
                        <a:t>ModBus </a:t>
                      </a:r>
                      <a:r>
                        <a:rPr lang="en-US" altLang="zh-CN" sz="1100" dirty="0">
                          <a:solidFill>
                            <a:srgbClr val="0D0D0D"/>
                          </a:solidFill>
                          <a:latin typeface="+mn-ea"/>
                          <a:sym typeface="+mn-ea"/>
                        </a:rPr>
                        <a:t>RS485 protocol</a:t>
                      </a:r>
                      <a:endParaRPr lang="en-US" altLang="zh-CN" sz="1100" dirty="0">
                        <a:solidFill>
                          <a:srgbClr val="0D0D0D"/>
                        </a:solidFill>
                        <a:latin typeface="+mn-ea"/>
                        <a:sym typeface="+mn-ea"/>
                      </a:endParaRPr>
                    </a:p>
                    <a:p>
                      <a:pPr algn="l" fontAlgn="t"/>
                      <a:r>
                        <a:rPr lang="en-US" altLang="zh-CN" sz="1100" b="0" i="0" u="none" strike="noStrike" dirty="0">
                          <a:solidFill>
                            <a:srgbClr val="000000"/>
                          </a:solidFill>
                          <a:latin typeface="+mn-ea"/>
                          <a:ea typeface="+mn-ea"/>
                        </a:rPr>
                        <a:t>3.</a:t>
                      </a:r>
                      <a:r>
                        <a:rPr lang="en-US" altLang="zh-CN" sz="1100" dirty="0">
                          <a:solidFill>
                            <a:srgbClr val="000000"/>
                          </a:solidFill>
                          <a:latin typeface="+mn-ea"/>
                          <a:sym typeface="+mn-ea"/>
                        </a:rPr>
                        <a:t>Auto re-start up</a:t>
                      </a:r>
                      <a:r>
                        <a:rPr lang="zh-CN" altLang="en-US" sz="1100" dirty="0">
                          <a:solidFill>
                            <a:srgbClr val="000000"/>
                          </a:solidFill>
                          <a:latin typeface="+mn-ea"/>
                          <a:sym typeface="+mn-ea"/>
                        </a:rPr>
                        <a:t>   </a:t>
                      </a:r>
                      <a:r>
                        <a:rPr lang="zh-CN" altLang="en-US" sz="1100" b="0" i="0" u="none" strike="noStrike" dirty="0">
                          <a:solidFill>
                            <a:srgbClr val="000000"/>
                          </a:solidFill>
                          <a:latin typeface="+mn-ea"/>
                          <a:ea typeface="+mn-ea"/>
                        </a:rPr>
                        <a:t>               </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en-US" altLang="zh-CN" sz="1100" dirty="0" err="1">
                          <a:solidFill>
                            <a:srgbClr val="0D0D0D"/>
                          </a:solidFill>
                          <a:latin typeface="+mn-ea"/>
                          <a:sym typeface="+mn-ea"/>
                        </a:rPr>
                        <a:t>ModBus </a:t>
                      </a:r>
                      <a:r>
                        <a:rPr lang="en-US" altLang="zh-CN" sz="1100" dirty="0">
                          <a:solidFill>
                            <a:srgbClr val="0D0D0D"/>
                          </a:solidFill>
                          <a:latin typeface="+mn-ea"/>
                          <a:sym typeface="+mn-ea"/>
                        </a:rPr>
                        <a:t>RS485 protocol, </a:t>
                      </a:r>
                      <a:r>
                        <a:rPr lang="en-US" altLang="zh-CN" sz="1100" b="0" i="0" u="none" strike="noStrike" dirty="0">
                          <a:solidFill>
                            <a:schemeClr val="tx1"/>
                          </a:solidFill>
                          <a:latin typeface="+mn-ea"/>
                          <a:ea typeface="+mn-ea"/>
                        </a:rPr>
                        <a:t>TCP/IP</a:t>
                      </a:r>
                      <a:r>
                        <a:rPr lang="zh-CN" altLang="en-US" sz="1100" b="0" i="0" u="none" strike="noStrike" dirty="0">
                          <a:solidFill>
                            <a:schemeClr val="tx1"/>
                          </a:solidFill>
                          <a:latin typeface="+mn-ea"/>
                          <a:ea typeface="+mn-ea"/>
                        </a:rPr>
                        <a:t>、</a:t>
                      </a:r>
                      <a:r>
                        <a:rPr lang="en-US" altLang="zh-CN" sz="1100" b="0" i="0" u="none" strike="noStrike" dirty="0">
                          <a:solidFill>
                            <a:schemeClr val="tx1"/>
                          </a:solidFill>
                          <a:latin typeface="+mn-ea"/>
                          <a:ea typeface="+mn-ea"/>
                        </a:rPr>
                        <a:t>SNMP as option  </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2.GPRS module as option, auto message function</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3.</a:t>
                      </a:r>
                      <a:r>
                        <a:rPr lang="en-US" altLang="zh-CN" sz="1100" dirty="0">
                          <a:solidFill>
                            <a:srgbClr val="000000"/>
                          </a:solidFill>
                          <a:latin typeface="+mn-ea"/>
                          <a:sym typeface="+mn-ea"/>
                        </a:rPr>
                        <a:t>Phase protection</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4.</a:t>
                      </a:r>
                      <a:r>
                        <a:rPr lang="en-US" altLang="zh-CN" sz="1100" dirty="0">
                          <a:solidFill>
                            <a:srgbClr val="000000"/>
                          </a:solidFill>
                          <a:latin typeface="+mn-ea"/>
                          <a:sym typeface="+mn-ea"/>
                        </a:rPr>
                        <a:t>Auto re-start up</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5.Time-lapse </a:t>
                      </a:r>
                      <a:r>
                        <a:rPr lang="en-US" altLang="zh-CN" sz="1100" dirty="0">
                          <a:solidFill>
                            <a:srgbClr val="000000"/>
                          </a:solidFill>
                          <a:latin typeface="+mn-ea"/>
                          <a:sym typeface="+mn-ea"/>
                        </a:rPr>
                        <a:t>start up</a:t>
                      </a:r>
                      <a:endParaRPr lang="zh-CN" altLang="en-US" sz="1100" b="0" i="0" u="none" strike="noStrike" dirty="0">
                        <a:solidFill>
                          <a:schemeClr val="tx1"/>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en-US" altLang="zh-CN" sz="1100" dirty="0">
                          <a:solidFill>
                            <a:srgbClr val="000000"/>
                          </a:solidFill>
                          <a:latin typeface="+mn-ea"/>
                          <a:sym typeface="+mn-ea"/>
                        </a:rPr>
                        <a:t>Phase protection</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2.Auto alarm</a:t>
                      </a:r>
                      <a:r>
                        <a:rPr lang="zh-CN" altLang="en-US" sz="1100" b="0" i="0" u="none" strike="noStrike" dirty="0">
                          <a:solidFill>
                            <a:srgbClr val="000000"/>
                          </a:solidFill>
                          <a:latin typeface="+mn-ea"/>
                          <a:ea typeface="+mn-ea"/>
                        </a:rPr>
                        <a:t>                 </a:t>
                      </a:r>
                      <a:r>
                        <a:rPr lang="en-US" altLang="zh-CN" sz="1100" b="0" i="0" u="none" strike="noStrike" dirty="0">
                          <a:solidFill>
                            <a:srgbClr val="000000"/>
                          </a:solidFill>
                          <a:latin typeface="+mn-ea"/>
                          <a:ea typeface="+mn-ea"/>
                        </a:rPr>
                        <a:t>3.</a:t>
                      </a:r>
                      <a:r>
                        <a:rPr lang="en-US" altLang="zh-CN" sz="1100" b="0" i="0" u="none" strike="noStrike" dirty="0" smtClean="0">
                          <a:solidFill>
                            <a:srgbClr val="000000"/>
                          </a:solidFill>
                          <a:latin typeface="+mn-ea"/>
                          <a:ea typeface="+mn-ea"/>
                        </a:rPr>
                        <a:t>Diagnose function</a:t>
                      </a:r>
                      <a:r>
                        <a:rPr lang="zh-CN" altLang="en-US" sz="1100" b="0" i="0" u="none" strike="noStrike" dirty="0" smtClean="0">
                          <a:solidFill>
                            <a:srgbClr val="000000"/>
                          </a:solidFill>
                          <a:latin typeface="+mn-ea"/>
                          <a:ea typeface="+mn-ea"/>
                        </a:rPr>
                        <a:t>           </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dirty="0">
                          <a:solidFill>
                            <a:srgbClr val="000000"/>
                          </a:solidFill>
                          <a:latin typeface="+mn-ea"/>
                          <a:sym typeface="+mn-ea"/>
                        </a:rPr>
                        <a:t>1.H/L pressure</a:t>
                      </a:r>
                      <a:r>
                        <a:rPr lang="zh-CN" altLang="en-US" sz="1100" dirty="0">
                          <a:solidFill>
                            <a:srgbClr val="000000"/>
                          </a:solidFill>
                          <a:latin typeface="+mn-ea"/>
                          <a:sym typeface="+mn-ea"/>
                        </a:rPr>
                        <a:t> </a:t>
                      </a:r>
                      <a:r>
                        <a:rPr lang="en-US" altLang="zh-CN" sz="1100" dirty="0">
                          <a:solidFill>
                            <a:srgbClr val="000000"/>
                          </a:solidFill>
                          <a:latin typeface="+mn-ea"/>
                          <a:sym typeface="+mn-ea"/>
                        </a:rPr>
                        <a:t>protection</a:t>
                      </a:r>
                      <a:r>
                        <a:rPr lang="zh-CN" altLang="en-US" sz="1100" dirty="0">
                          <a:solidFill>
                            <a:srgbClr val="000000"/>
                          </a:solidFill>
                          <a:latin typeface="+mn-ea"/>
                          <a:sym typeface="+mn-ea"/>
                        </a:rPr>
                        <a:t>              </a:t>
                      </a:r>
                      <a:r>
                        <a:rPr lang="en-US" altLang="zh-CN" sz="1100" dirty="0">
                          <a:solidFill>
                            <a:srgbClr val="000000"/>
                          </a:solidFill>
                          <a:latin typeface="+mn-ea"/>
                          <a:sym typeface="+mn-ea"/>
                        </a:rPr>
                        <a:t>2.</a:t>
                      </a:r>
                      <a:r>
                        <a:rPr lang="en-US" altLang="zh-CN" sz="1100" dirty="0">
                          <a:solidFill>
                            <a:srgbClr val="000000"/>
                          </a:solidFill>
                          <a:latin typeface="+mn-ea"/>
                          <a:sym typeface="+mn-ea"/>
                        </a:rPr>
                        <a:t>H/L temp.</a:t>
                      </a:r>
                      <a:r>
                        <a:rPr lang="zh-CN" altLang="en-US" sz="1100" dirty="0">
                          <a:solidFill>
                            <a:srgbClr val="000000"/>
                          </a:solidFill>
                          <a:latin typeface="+mn-ea"/>
                          <a:sym typeface="+mn-ea"/>
                        </a:rPr>
                        <a:t> </a:t>
                      </a:r>
                      <a:r>
                        <a:rPr lang="en-US" altLang="zh-CN" sz="1100" dirty="0">
                          <a:solidFill>
                            <a:srgbClr val="000000"/>
                          </a:solidFill>
                          <a:latin typeface="+mn-ea"/>
                          <a:sym typeface="+mn-ea"/>
                        </a:rPr>
                        <a:t>protection</a:t>
                      </a:r>
                      <a:r>
                        <a:rPr lang="zh-CN" altLang="en-US" sz="1100" dirty="0">
                          <a:solidFill>
                            <a:srgbClr val="000000"/>
                          </a:solidFill>
                          <a:latin typeface="+mn-ea"/>
                          <a:sym typeface="+mn-ea"/>
                        </a:rPr>
                        <a:t>               </a:t>
                      </a:r>
                      <a:r>
                        <a:rPr lang="en-US" altLang="zh-CN" sz="1100" dirty="0">
                          <a:solidFill>
                            <a:srgbClr val="000000"/>
                          </a:solidFill>
                          <a:latin typeface="+mn-ea"/>
                          <a:sym typeface="+mn-ea"/>
                        </a:rPr>
                        <a:t>3.</a:t>
                      </a:r>
                      <a:r>
                        <a:rPr lang="en-US" altLang="zh-CN" sz="1100" dirty="0">
                          <a:solidFill>
                            <a:srgbClr val="000000"/>
                          </a:solidFill>
                          <a:latin typeface="+mn-ea"/>
                          <a:sym typeface="+mn-ea"/>
                        </a:rPr>
                        <a:t>H/L humidity</a:t>
                      </a:r>
                      <a:r>
                        <a:rPr lang="zh-CN" altLang="en-US" sz="1100" dirty="0">
                          <a:solidFill>
                            <a:srgbClr val="000000"/>
                          </a:solidFill>
                          <a:latin typeface="+mn-ea"/>
                          <a:sym typeface="+mn-ea"/>
                        </a:rPr>
                        <a:t> </a:t>
                      </a:r>
                      <a:r>
                        <a:rPr lang="en-US" altLang="zh-CN" sz="1100" dirty="0">
                          <a:solidFill>
                            <a:srgbClr val="000000"/>
                          </a:solidFill>
                          <a:latin typeface="+mn-ea"/>
                          <a:sym typeface="+mn-ea"/>
                        </a:rPr>
                        <a:t>protection</a:t>
                      </a:r>
                      <a:r>
                        <a:rPr lang="zh-CN" altLang="en-US" sz="1100" dirty="0">
                          <a:solidFill>
                            <a:srgbClr val="000000"/>
                          </a:solidFill>
                          <a:latin typeface="+mn-ea"/>
                          <a:sym typeface="+mn-ea"/>
                        </a:rPr>
                        <a:t>             </a:t>
                      </a:r>
                      <a:r>
                        <a:rPr lang="en-US" altLang="zh-CN" sz="1100" dirty="0">
                          <a:solidFill>
                            <a:srgbClr val="000000"/>
                          </a:solidFill>
                          <a:latin typeface="+mn-ea"/>
                          <a:sym typeface="+mn-ea"/>
                        </a:rPr>
                        <a:t>4.Motor overload</a:t>
                      </a:r>
                      <a:r>
                        <a:rPr lang="zh-CN" altLang="en-US" sz="1100" dirty="0">
                          <a:solidFill>
                            <a:srgbClr val="000000"/>
                          </a:solidFill>
                          <a:latin typeface="+mn-ea"/>
                          <a:sym typeface="+mn-ea"/>
                        </a:rPr>
                        <a:t>             </a:t>
                      </a:r>
                      <a:r>
                        <a:rPr lang="en-US" altLang="zh-CN" sz="1100" dirty="0">
                          <a:solidFill>
                            <a:srgbClr val="000000"/>
                          </a:solidFill>
                          <a:latin typeface="+mn-ea"/>
                          <a:sym typeface="+mn-ea"/>
                        </a:rPr>
                        <a:t>5.Phase protection</a:t>
                      </a:r>
                      <a:r>
                        <a:rPr lang="zh-CN" altLang="en-US" sz="1100" dirty="0">
                          <a:solidFill>
                            <a:srgbClr val="000000"/>
                          </a:solidFill>
                          <a:latin typeface="+mn-ea"/>
                          <a:sym typeface="+mn-ea"/>
                        </a:rPr>
                        <a:t>             </a:t>
                      </a:r>
                      <a:r>
                        <a:rPr lang="en-US" altLang="zh-CN" sz="1100" dirty="0">
                          <a:solidFill>
                            <a:srgbClr val="000000"/>
                          </a:solidFill>
                          <a:latin typeface="+mn-ea"/>
                          <a:sym typeface="+mn-ea"/>
                        </a:rPr>
                        <a:t>6.Manual control</a:t>
                      </a:r>
                      <a:r>
                        <a:rPr lang="zh-CN" altLang="en-US" sz="1100" dirty="0">
                          <a:solidFill>
                            <a:srgbClr val="000000"/>
                          </a:solidFill>
                          <a:latin typeface="+mn-ea"/>
                          <a:sym typeface="+mn-ea"/>
                        </a:rPr>
                        <a:t>                 </a:t>
                      </a:r>
                      <a:r>
                        <a:rPr lang="en-US" altLang="zh-CN" sz="1100" dirty="0">
                          <a:solidFill>
                            <a:srgbClr val="000000"/>
                          </a:solidFill>
                          <a:latin typeface="+mn-ea"/>
                          <a:sym typeface="+mn-ea"/>
                        </a:rPr>
                        <a:t>7.Power failure memorize</a:t>
                      </a:r>
                      <a:r>
                        <a:rPr lang="zh-CN" altLang="en-US" sz="1100" dirty="0">
                          <a:solidFill>
                            <a:srgbClr val="000000"/>
                          </a:solidFill>
                          <a:latin typeface="+mn-ea"/>
                          <a:sym typeface="+mn-ea"/>
                        </a:rPr>
                        <a:t> </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8.Timer</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9.Anti-lighting option</a:t>
                      </a:r>
                      <a:r>
                        <a:rPr lang="zh-CN" altLang="en-US" sz="1100" b="0" i="0" u="none" strike="noStrike" dirty="0">
                          <a:solidFill>
                            <a:schemeClr val="tx1"/>
                          </a:solidFill>
                          <a:latin typeface="+mn-ea"/>
                          <a:ea typeface="+mn-ea"/>
                        </a:rPr>
                        <a:t>         </a:t>
                      </a:r>
                      <a:r>
                        <a:rPr lang="zh-CN" altLang="en-US" sz="1100" b="0" i="0" u="none" strike="noStrike" dirty="0" smtClean="0">
                          <a:solidFill>
                            <a:schemeClr val="tx1"/>
                          </a:solidFill>
                          <a:latin typeface="+mn-ea"/>
                          <a:ea typeface="+mn-ea"/>
                        </a:rPr>
                        <a:t>                 </a:t>
                      </a:r>
                      <a:r>
                        <a:rPr lang="en-US" altLang="zh-CN" sz="1100" b="0" i="0" u="none" strike="noStrike" dirty="0" smtClean="0">
                          <a:solidFill>
                            <a:srgbClr val="000000"/>
                          </a:solidFill>
                          <a:latin typeface="+mn-ea"/>
                          <a:ea typeface="+mn-ea"/>
                        </a:rPr>
                        <a:t>10</a:t>
                      </a:r>
                      <a:r>
                        <a:rPr lang="en-US" altLang="zh-CN" sz="1100" b="0" i="0" u="none" strike="noStrike" dirty="0">
                          <a:solidFill>
                            <a:srgbClr val="000000"/>
                          </a:solidFill>
                          <a:latin typeface="+mn-ea"/>
                          <a:ea typeface="+mn-ea"/>
                        </a:rPr>
                        <a:t>.</a:t>
                      </a:r>
                      <a:r>
                        <a:rPr lang="en-US" altLang="zh-CN" sz="1100" dirty="0" err="1">
                          <a:solidFill>
                            <a:srgbClr val="0D0D0D"/>
                          </a:solidFill>
                          <a:latin typeface="+mn-ea"/>
                          <a:sym typeface="+mn-ea"/>
                        </a:rPr>
                        <a:t>ModBus </a:t>
                      </a:r>
                      <a:r>
                        <a:rPr lang="en-US" altLang="zh-CN" sz="1100" dirty="0">
                          <a:solidFill>
                            <a:srgbClr val="0D0D0D"/>
                          </a:solidFill>
                          <a:latin typeface="+mn-ea"/>
                          <a:sym typeface="+mn-ea"/>
                        </a:rPr>
                        <a:t>RS485 protocol</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en-US" altLang="zh-CN" sz="1100" dirty="0">
                          <a:solidFill>
                            <a:srgbClr val="000000"/>
                          </a:solidFill>
                          <a:latin typeface="+mn-ea"/>
                          <a:sym typeface="+mn-ea"/>
                        </a:rPr>
                        <a:t>Power failure memorize</a:t>
                      </a:r>
                      <a:r>
                        <a:rPr lang="zh-CN" altLang="en-US" sz="1100" b="0" i="0" u="none" strike="noStrike" dirty="0">
                          <a:solidFill>
                            <a:srgbClr val="000000"/>
                          </a:solidFill>
                          <a:latin typeface="+mn-ea"/>
                          <a:ea typeface="+mn-ea"/>
                        </a:rPr>
                        <a:t>             </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dirty="0">
                          <a:solidFill>
                            <a:srgbClr val="000000"/>
                          </a:solidFill>
                          <a:latin typeface="+mn-ea"/>
                          <a:sym typeface="+mn-ea"/>
                        </a:rPr>
                        <a:t>1.Leakage alarm as option</a:t>
                      </a:r>
                      <a:r>
                        <a:rPr lang="zh-CN" altLang="en-US" sz="1100" dirty="0">
                          <a:solidFill>
                            <a:srgbClr val="000000"/>
                          </a:solidFill>
                          <a:latin typeface="+mn-ea"/>
                          <a:sym typeface="+mn-ea"/>
                        </a:rPr>
                        <a:t>   </a:t>
                      </a:r>
                      <a:r>
                        <a:rPr lang="zh-CN" altLang="en-US" sz="1100" dirty="0" smtClean="0">
                          <a:solidFill>
                            <a:srgbClr val="000000"/>
                          </a:solidFill>
                          <a:latin typeface="+mn-ea"/>
                          <a:sym typeface="+mn-ea"/>
                        </a:rPr>
                        <a:t>                </a:t>
                      </a:r>
                      <a:r>
                        <a:rPr lang="en-US" altLang="zh-CN" sz="1100" dirty="0" smtClean="0">
                          <a:solidFill>
                            <a:srgbClr val="000000"/>
                          </a:solidFill>
                          <a:latin typeface="+mn-ea"/>
                          <a:sym typeface="+mn-ea"/>
                        </a:rPr>
                        <a:t>2</a:t>
                      </a:r>
                      <a:r>
                        <a:rPr lang="en-US" altLang="zh-CN" sz="1100" dirty="0">
                          <a:solidFill>
                            <a:srgbClr val="000000"/>
                          </a:solidFill>
                          <a:latin typeface="+mn-ea"/>
                          <a:sym typeface="+mn-ea"/>
                        </a:rPr>
                        <a:t>.</a:t>
                      </a:r>
                      <a:r>
                        <a:rPr lang="en-US" altLang="zh-CN" sz="1100" dirty="0" err="1">
                          <a:solidFill>
                            <a:srgbClr val="0D0D0D"/>
                          </a:solidFill>
                          <a:latin typeface="+mn-ea"/>
                          <a:sym typeface="+mn-ea"/>
                        </a:rPr>
                        <a:t>ModBus </a:t>
                      </a:r>
                      <a:r>
                        <a:rPr lang="en-US" altLang="zh-CN" sz="1100" dirty="0">
                          <a:solidFill>
                            <a:srgbClr val="0D0D0D"/>
                          </a:solidFill>
                          <a:latin typeface="+mn-ea"/>
                          <a:sym typeface="+mn-ea"/>
                        </a:rPr>
                        <a:t>RS485 protocol</a:t>
                      </a:r>
                      <a:endParaRPr lang="zh-CN" altLang="en-US" sz="1100" b="0" i="0" u="none" strike="noStrike" dirty="0">
                        <a:solidFill>
                          <a:schemeClr val="tx1"/>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2"/>
          <p:cNvSpPr txBox="1">
            <a:spLocks noChangeArrowheads="1"/>
          </p:cNvSpPr>
          <p:nvPr>
            <p:custDataLst>
              <p:tags r:id="rId2"/>
            </p:custDataLst>
          </p:nvPr>
        </p:nvSpPr>
        <p:spPr bwMode="auto">
          <a:xfrm>
            <a:off x="1329690" y="-20320"/>
            <a:ext cx="710120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竞品对比</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/Competitive Analysis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5"/>
          <p:cNvSpPr/>
          <p:nvPr>
            <p:custDataLst>
              <p:tags r:id="rId1"/>
            </p:custDataLst>
          </p:nvPr>
        </p:nvSpPr>
        <p:spPr bwMode="auto">
          <a:xfrm>
            <a:off x="1069975" y="2170430"/>
            <a:ext cx="7216140" cy="915670"/>
          </a:xfrm>
          <a:custGeom>
            <a:avLst/>
            <a:gdLst>
              <a:gd name="T0" fmla="*/ 0 w 3456384"/>
              <a:gd name="T1" fmla="*/ 23 h 3882329"/>
              <a:gd name="T2" fmla="*/ 4209859 w 3456384"/>
              <a:gd name="T3" fmla="*/ 23 h 3882329"/>
              <a:gd name="T4" fmla="*/ 0 w 3456384"/>
              <a:gd name="T5" fmla="*/ 23 h 3882329"/>
              <a:gd name="T6" fmla="*/ 0 w 3456384"/>
              <a:gd name="T7" fmla="*/ 0 h 3882329"/>
              <a:gd name="T8" fmla="*/ 420985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defRPr/>
            </a:pPr>
            <a:r>
              <a:rPr lang="zh-CN" altLang="en-US" sz="3000" b="1" dirty="0">
                <a:solidFill>
                  <a:schemeClr val="tx1"/>
                </a:solidFill>
                <a:latin typeface="+mn-lt"/>
                <a:ea typeface="+mn-ea"/>
              </a:rPr>
              <a:t>房间级机房空调</a:t>
            </a:r>
            <a:endParaRPr lang="zh-CN" altLang="en-US" sz="3000" b="1" dirty="0">
              <a:solidFill>
                <a:schemeClr val="tx1"/>
              </a:solidFill>
              <a:latin typeface="+mn-lt"/>
              <a:ea typeface="+mn-ea"/>
            </a:endParaRPr>
          </a:p>
          <a:p>
            <a:pPr algn="ctr" eaLnBrk="1" hangingPunct="1">
              <a:lnSpc>
                <a:spcPct val="110000"/>
              </a:lnSpc>
              <a:spcBef>
                <a:spcPct val="0"/>
              </a:spcBef>
              <a:buFont typeface="Arial" panose="020B0604020202020204" pitchFamily="34" charset="0"/>
              <a:buNone/>
              <a:defRPr/>
            </a:pPr>
            <a:r>
              <a:rPr lang="zh-CN" altLang="en-US" sz="3000" b="1" dirty="0">
                <a:solidFill>
                  <a:schemeClr val="tx1"/>
                </a:solidFill>
                <a:latin typeface="+mn-lt"/>
                <a:ea typeface="+mn-ea"/>
              </a:rPr>
              <a:t>Room Class  Precision Air Conditioning</a:t>
            </a:r>
            <a:endParaRPr lang="zh-CN" altLang="en-US" sz="3000" b="1" dirty="0">
              <a:solidFill>
                <a:schemeClr val="tx1"/>
              </a:solidFill>
              <a:latin typeface="+mn-lt"/>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93165" y="72390"/>
            <a:ext cx="76962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房间级机房空调介绍</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/Room Class Precision Air Conditioning</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22" name="矩形 8"/>
          <p:cNvSpPr>
            <a:spLocks noChangeArrowheads="1"/>
          </p:cNvSpPr>
          <p:nvPr>
            <p:custDataLst>
              <p:tags r:id="rId1"/>
            </p:custDataLst>
          </p:nvPr>
        </p:nvSpPr>
        <p:spPr bwMode="auto">
          <a:xfrm>
            <a:off x="745332" y="3951685"/>
            <a:ext cx="1393031"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sym typeface="+mn-lt"/>
              </a:rPr>
              <a:t>一级能效</a:t>
            </a:r>
            <a:endParaRPr lang="en-US" altLang="zh-CN"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23" name="矩形 9"/>
          <p:cNvSpPr>
            <a:spLocks noChangeArrowheads="1"/>
          </p:cNvSpPr>
          <p:nvPr>
            <p:custDataLst>
              <p:tags r:id="rId2"/>
            </p:custDataLst>
          </p:nvPr>
        </p:nvSpPr>
        <p:spPr bwMode="auto">
          <a:xfrm>
            <a:off x="2282429" y="3951685"/>
            <a:ext cx="1682353"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en-US" altLang="zh-CN" sz="1400" b="1" dirty="0">
                <a:solidFill>
                  <a:schemeClr val="bg1"/>
                </a:solidFill>
                <a:latin typeface="微软雅黑" panose="020B0503020204020204" pitchFamily="34" charset="-122"/>
                <a:ea typeface="微软雅黑" panose="020B0503020204020204" pitchFamily="34" charset="-122"/>
                <a:sym typeface="+mn-lt"/>
              </a:rPr>
              <a:t>92%</a:t>
            </a:r>
            <a:r>
              <a:rPr lang="zh-CN" altLang="en-US" sz="1400" b="1" dirty="0">
                <a:solidFill>
                  <a:schemeClr val="bg1"/>
                </a:solidFill>
                <a:latin typeface="微软雅黑" panose="020B0503020204020204" pitchFamily="34" charset="-122"/>
                <a:ea typeface="微软雅黑" panose="020B0503020204020204" pitchFamily="34" charset="-122"/>
                <a:sym typeface="+mn-lt"/>
              </a:rPr>
              <a:t>以上高显热比</a:t>
            </a:r>
            <a:endParaRPr lang="en-US" altLang="zh-CN"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24" name="矩形 10"/>
          <p:cNvSpPr>
            <a:spLocks noChangeArrowheads="1"/>
          </p:cNvSpPr>
          <p:nvPr>
            <p:custDataLst>
              <p:tags r:id="rId3"/>
            </p:custDataLst>
          </p:nvPr>
        </p:nvSpPr>
        <p:spPr bwMode="auto">
          <a:xfrm>
            <a:off x="4108848" y="3951685"/>
            <a:ext cx="1277540"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a:solidFill>
                  <a:schemeClr val="bg1"/>
                </a:solidFill>
                <a:latin typeface="微软雅黑" panose="020B0503020204020204" pitchFamily="34" charset="-122"/>
                <a:ea typeface="微软雅黑" panose="020B0503020204020204" pitchFamily="34" charset="-122"/>
                <a:sym typeface="+mn-lt"/>
              </a:rPr>
              <a:t>模块化设计</a:t>
            </a:r>
            <a:endParaRPr lang="zh-CN" altLang="en-US" sz="1400" b="1">
              <a:solidFill>
                <a:schemeClr val="bg1"/>
              </a:solidFill>
              <a:latin typeface="微软雅黑" panose="020B0503020204020204" pitchFamily="34" charset="-122"/>
              <a:ea typeface="微软雅黑" panose="020B0503020204020204" pitchFamily="34" charset="-122"/>
              <a:sym typeface="+mn-lt"/>
            </a:endParaRPr>
          </a:p>
        </p:txBody>
      </p:sp>
      <p:sp>
        <p:nvSpPr>
          <p:cNvPr id="25" name="矩形 13"/>
          <p:cNvSpPr>
            <a:spLocks noChangeArrowheads="1"/>
          </p:cNvSpPr>
          <p:nvPr>
            <p:custDataLst>
              <p:tags r:id="rId4"/>
            </p:custDataLst>
          </p:nvPr>
        </p:nvSpPr>
        <p:spPr bwMode="auto">
          <a:xfrm>
            <a:off x="2282429" y="4321348"/>
            <a:ext cx="1683544"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sym typeface="+mn-lt"/>
              </a:rPr>
              <a:t>冷却方式灵活多样</a:t>
            </a:r>
            <a:endParaRPr lang="zh-CN" altLang="en-US"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26" name="矩形 14"/>
          <p:cNvSpPr>
            <a:spLocks noChangeArrowheads="1"/>
          </p:cNvSpPr>
          <p:nvPr>
            <p:custDataLst>
              <p:tags r:id="rId5"/>
            </p:custDataLst>
          </p:nvPr>
        </p:nvSpPr>
        <p:spPr bwMode="auto">
          <a:xfrm>
            <a:off x="745332" y="4311823"/>
            <a:ext cx="1393031"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en-US" altLang="zh-CN" sz="1400" b="1" dirty="0">
                <a:solidFill>
                  <a:schemeClr val="bg1"/>
                </a:solidFill>
                <a:latin typeface="微软雅黑" panose="020B0503020204020204" pitchFamily="34" charset="-122"/>
                <a:ea typeface="微软雅黑" panose="020B0503020204020204" pitchFamily="34" charset="-122"/>
                <a:sym typeface="+mn-lt"/>
              </a:rPr>
              <a:t>100%</a:t>
            </a:r>
            <a:r>
              <a:rPr lang="zh-CN" altLang="en-US" sz="1400" b="1" dirty="0">
                <a:solidFill>
                  <a:schemeClr val="bg1"/>
                </a:solidFill>
                <a:latin typeface="微软雅黑" panose="020B0503020204020204" pitchFamily="34" charset="-122"/>
                <a:ea typeface="微软雅黑" panose="020B0503020204020204" pitchFamily="34" charset="-122"/>
                <a:sym typeface="+mn-lt"/>
              </a:rPr>
              <a:t>正面维护 </a:t>
            </a:r>
            <a:endParaRPr lang="zh-CN" altLang="en-US"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27" name="矩形 15"/>
          <p:cNvSpPr>
            <a:spLocks noChangeArrowheads="1"/>
          </p:cNvSpPr>
          <p:nvPr>
            <p:custDataLst>
              <p:tags r:id="rId6"/>
            </p:custDataLst>
          </p:nvPr>
        </p:nvSpPr>
        <p:spPr bwMode="auto">
          <a:xfrm>
            <a:off x="4108848" y="4321348"/>
            <a:ext cx="1277540"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sym typeface="+mn-lt"/>
              </a:rPr>
              <a:t>送风方式多样</a:t>
            </a:r>
            <a:endParaRPr lang="zh-CN" altLang="en-US" sz="1400" b="1" dirty="0">
              <a:solidFill>
                <a:schemeClr val="bg1"/>
              </a:solidFill>
              <a:latin typeface="微软雅黑" panose="020B0503020204020204" pitchFamily="34" charset="-122"/>
              <a:ea typeface="微软雅黑" panose="020B0503020204020204" pitchFamily="34" charset="-122"/>
              <a:sym typeface="+mn-lt"/>
            </a:endParaRPr>
          </a:p>
        </p:txBody>
      </p:sp>
      <p:pic>
        <p:nvPicPr>
          <p:cNvPr id="3074" name="Picture 2"/>
          <p:cNvPicPr>
            <a:picLocks noChangeAspect="1" noChangeArrowheads="1"/>
          </p:cNvPicPr>
          <p:nvPr>
            <p:custDataLst>
              <p:tags r:id="rId7"/>
            </p:custDataLst>
          </p:nvPr>
        </p:nvPicPr>
        <p:blipFill>
          <a:blip r:embed="rId8"/>
          <a:srcRect/>
          <a:stretch>
            <a:fillRect/>
          </a:stretch>
        </p:blipFill>
        <p:spPr bwMode="auto">
          <a:xfrm>
            <a:off x="6069252" y="877492"/>
            <a:ext cx="2632710" cy="2903855"/>
          </a:xfrm>
          <a:prstGeom prst="rect">
            <a:avLst/>
          </a:prstGeom>
          <a:noFill/>
          <a:ln w="9525">
            <a:noFill/>
            <a:miter lim="800000"/>
            <a:headEnd/>
            <a:tailEnd/>
          </a:ln>
        </p:spPr>
      </p:pic>
      <p:sp>
        <p:nvSpPr>
          <p:cNvPr id="6" name="文本框 5"/>
          <p:cNvSpPr txBox="1"/>
          <p:nvPr>
            <p:custDataLst>
              <p:tags r:id="rId9"/>
            </p:custDataLst>
          </p:nvPr>
        </p:nvSpPr>
        <p:spPr>
          <a:xfrm>
            <a:off x="660400" y="563880"/>
            <a:ext cx="7530465" cy="3362960"/>
          </a:xfrm>
          <a:prstGeom prst="rect">
            <a:avLst/>
          </a:prstGeom>
          <a:noFill/>
        </p:spPr>
        <p:txBody>
          <a:bodyPr wrap="square" rtlCol="0">
            <a:noAutofit/>
          </a:bodyPr>
          <a:p>
            <a:pPr marL="0" indent="0" algn="l" eaLnBrk="1" latinLnBrk="0" hangingPunct="1">
              <a:lnSpc>
                <a:spcPct val="150000"/>
              </a:lnSpc>
            </a:pPr>
            <a:r>
              <a:rPr lang="zh-CN" altLang="en-US" sz="1400" b="1" dirty="0">
                <a:solidFill>
                  <a:srgbClr val="17375E"/>
                </a:solidFill>
                <a:cs typeface="+mn-ea"/>
                <a:sym typeface="+mn-lt"/>
              </a:rPr>
              <a:t>房间级机房空调</a:t>
            </a:r>
            <a:r>
              <a:rPr lang="en-US" altLang="zh-CN" sz="1400" b="1" dirty="0">
                <a:solidFill>
                  <a:srgbClr val="17375E"/>
                </a:solidFill>
                <a:cs typeface="+mn-ea"/>
                <a:sym typeface="+mn-lt"/>
              </a:rPr>
              <a:t>/Room Class  Precision Air Conditioning</a:t>
            </a:r>
            <a:endParaRPr lang="en-US" altLang="zh-CN" sz="1400" b="1" dirty="0">
              <a:solidFill>
                <a:srgbClr val="17375E"/>
              </a:solidFill>
              <a:cs typeface="+mn-ea"/>
              <a:sym typeface="+mn-lt"/>
            </a:endParaRPr>
          </a:p>
          <a:p>
            <a:pPr marL="0" indent="0" eaLnBrk="1" latinLnBrk="0" hangingPunct="1">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冷量范围：风冷</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水冷</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25~100kW  </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冷冻水</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30~200kW </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Cooling capacity: AC/WC 25~100kW CHW 30-200kW</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机组型式：单冷型    恒温恒湿型</a:t>
            </a:r>
            <a:endPar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Model: Only cooling, Constant temp. and humidity</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冷却形式：风冷  水冷  单</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双盘管冷冻水</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   </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双冷源</a:t>
            </a:r>
            <a:endPar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Cool mode: AC WC Signle/duel CHW Dual cold source</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送风方式：上送风  下送风   下沉风机送风    </a:t>
            </a:r>
            <a:endPar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Air supply mode: Up flow, Down flow, Underground supply</a:t>
            </a:r>
            <a:endPar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适用场合：中大型数据机房  工业控制室   精密配电室   </a:t>
            </a:r>
            <a:endPar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lt"/>
              </a:rPr>
              <a:t> </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Application: Big/medium data center, Industrial control room, </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lt"/>
              </a:rPr>
              <a:t>Precision power distribution room</a:t>
            </a:r>
            <a:endParaRPr lang="zh-CN" altLang="en-US" sz="1000" dirty="0">
              <a:cs typeface="+mn-ea"/>
              <a:sym typeface="+mn-lt"/>
            </a:endParaRPr>
          </a:p>
          <a:p>
            <a:r>
              <a:rPr lang="zh-CN" altLang="en-US" sz="1200" b="1" dirty="0">
                <a:solidFill>
                  <a:schemeClr val="accent1"/>
                </a:solidFill>
                <a:cs typeface="+mn-ea"/>
                <a:sym typeface="+mn-lt"/>
              </a:rPr>
              <a:t>优势特点：</a:t>
            </a:r>
            <a:r>
              <a:rPr lang="en-US" altLang="zh-CN" sz="1200" b="1" dirty="0">
                <a:solidFill>
                  <a:schemeClr val="accent1"/>
                </a:solidFill>
                <a:cs typeface="+mn-ea"/>
                <a:sym typeface="+mn-lt"/>
              </a:rPr>
              <a:t>Advantage: high efficiency, 92% higher sensible heat factor, </a:t>
            </a:r>
            <a:endParaRPr lang="en-US" altLang="zh-CN" sz="1200" b="1" dirty="0">
              <a:solidFill>
                <a:schemeClr val="accent1"/>
              </a:solidFill>
              <a:cs typeface="+mn-ea"/>
              <a:sym typeface="+mn-lt"/>
            </a:endParaRPr>
          </a:p>
          <a:p>
            <a:r>
              <a:rPr lang="en-US" altLang="zh-CN" sz="1200" b="1" dirty="0">
                <a:solidFill>
                  <a:schemeClr val="accent1"/>
                </a:solidFill>
                <a:cs typeface="+mn-ea"/>
                <a:sym typeface="+mn-lt"/>
              </a:rPr>
              <a:t>modular design, front maintenance, multiply cool mode and air supply</a:t>
            </a:r>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a:p>
            <a:endParaRPr lang="zh-CN" altLang="en-US" sz="1000" dirty="0">
              <a:cs typeface="+mn-ea"/>
              <a:sym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294765" y="51435"/>
            <a:ext cx="77711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房间级机房空调应用场合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Class PAC Application</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3" name="文本框 2"/>
          <p:cNvSpPr txBox="1"/>
          <p:nvPr>
            <p:custDataLst>
              <p:tags r:id="rId1"/>
            </p:custDataLst>
          </p:nvPr>
        </p:nvSpPr>
        <p:spPr>
          <a:xfrm>
            <a:off x="827405" y="582295"/>
            <a:ext cx="5372100" cy="810260"/>
          </a:xfrm>
          <a:prstGeom prst="rect">
            <a:avLst/>
          </a:prstGeom>
          <a:noFill/>
        </p:spPr>
        <p:txBody>
          <a:bodyPr wrap="square" rtlCol="0">
            <a:spAutoFit/>
          </a:bodyPr>
          <a:p>
            <a:pPr>
              <a:lnSpc>
                <a:spcPct val="130000"/>
              </a:lnSpc>
            </a:pPr>
            <a:r>
              <a:rPr lang="zh-CN" altLang="en-US" sz="1800" b="1" dirty="0">
                <a:solidFill>
                  <a:srgbClr val="0070C0"/>
                </a:solidFill>
                <a:cs typeface="+mn-ea"/>
                <a:sym typeface="+mn-lt"/>
              </a:rPr>
              <a:t>三种常规送风</a:t>
            </a:r>
            <a:r>
              <a:rPr lang="zh-CN" altLang="en-US" sz="1800" b="1" dirty="0" smtClean="0">
                <a:solidFill>
                  <a:srgbClr val="0070C0"/>
                </a:solidFill>
                <a:cs typeface="+mn-ea"/>
                <a:sym typeface="+mn-lt"/>
              </a:rPr>
              <a:t>方式</a:t>
            </a:r>
            <a:r>
              <a:rPr lang="en-US" altLang="zh-CN" sz="1800" b="1" dirty="0" smtClean="0">
                <a:solidFill>
                  <a:srgbClr val="0070C0"/>
                </a:solidFill>
                <a:cs typeface="+mn-ea"/>
                <a:sym typeface="+mn-lt"/>
              </a:rPr>
              <a:t>:  </a:t>
            </a:r>
            <a:r>
              <a:rPr lang="zh-CN" altLang="en-US" sz="1800" b="1" dirty="0" smtClean="0">
                <a:solidFill>
                  <a:srgbClr val="0070C0"/>
                </a:solidFill>
                <a:cs typeface="+mn-ea"/>
                <a:sym typeface="+mn-lt"/>
              </a:rPr>
              <a:t>风帽上送风</a:t>
            </a:r>
            <a:endParaRPr lang="zh-CN" altLang="en-US" sz="1800" b="1" dirty="0" smtClean="0">
              <a:solidFill>
                <a:srgbClr val="0070C0"/>
              </a:solidFill>
              <a:cs typeface="+mn-ea"/>
              <a:sym typeface="+mn-lt"/>
            </a:endParaRPr>
          </a:p>
          <a:p>
            <a:pPr>
              <a:lnSpc>
                <a:spcPct val="130000"/>
              </a:lnSpc>
            </a:pPr>
            <a:r>
              <a:rPr lang="zh-CN" altLang="en-US" sz="1800" b="1" dirty="0">
                <a:solidFill>
                  <a:srgbClr val="0070C0"/>
                </a:solidFill>
                <a:cs typeface="+mn-ea"/>
                <a:sym typeface="+mn-lt"/>
              </a:rPr>
              <a:t>Three types of air supply: Air hood front flow</a:t>
            </a:r>
            <a:endParaRPr lang="zh-CN" altLang="en-US" sz="1800" b="1" dirty="0">
              <a:solidFill>
                <a:srgbClr val="0070C0"/>
              </a:solidFill>
              <a:cs typeface="+mn-ea"/>
              <a:sym typeface="+mn-lt"/>
            </a:endParaRPr>
          </a:p>
        </p:txBody>
      </p:sp>
      <p:grpSp>
        <p:nvGrpSpPr>
          <p:cNvPr id="7" name="组合 6"/>
          <p:cNvGrpSpPr/>
          <p:nvPr/>
        </p:nvGrpSpPr>
        <p:grpSpPr>
          <a:xfrm>
            <a:off x="837979" y="1635646"/>
            <a:ext cx="4776737" cy="2913635"/>
            <a:chOff x="251519" y="1447391"/>
            <a:chExt cx="6086475" cy="3400425"/>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51519" y="1447391"/>
              <a:ext cx="6086475" cy="3400425"/>
            </a:xfrm>
            <a:prstGeom prst="rect">
              <a:avLst/>
            </a:prstGeom>
          </p:spPr>
        </p:pic>
        <p:sp>
          <p:nvSpPr>
            <p:cNvPr id="6" name="矩形 5"/>
            <p:cNvSpPr/>
            <p:nvPr>
              <p:custDataLst>
                <p:tags r:id="rId4"/>
              </p:custDataLst>
            </p:nvPr>
          </p:nvSpPr>
          <p:spPr>
            <a:xfrm>
              <a:off x="5195761" y="1974327"/>
              <a:ext cx="954620" cy="329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5"/>
              </p:custDataLst>
            </p:nvPr>
          </p:nvSpPr>
          <p:spPr>
            <a:xfrm>
              <a:off x="605959" y="1809438"/>
              <a:ext cx="954620" cy="329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custDataLst>
                <p:tags r:id="rId6"/>
              </p:custDataLst>
            </p:nvPr>
          </p:nvSpPr>
          <p:spPr>
            <a:xfrm>
              <a:off x="5268344" y="4333724"/>
              <a:ext cx="954620" cy="329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4" name="Picture 2"/>
          <p:cNvPicPr>
            <a:picLocks noChangeAspect="1" noChangeArrowheads="1"/>
          </p:cNvPicPr>
          <p:nvPr>
            <p:custDataLst>
              <p:tags r:id="rId7"/>
            </p:custDataLst>
          </p:nvPr>
        </p:nvPicPr>
        <p:blipFill>
          <a:blip r:embed="rId8" cstate="print"/>
          <a:srcRect/>
          <a:stretch>
            <a:fillRect/>
          </a:stretch>
        </p:blipFill>
        <p:spPr bwMode="auto">
          <a:xfrm>
            <a:off x="234181" y="1392423"/>
            <a:ext cx="1402274" cy="1123033"/>
          </a:xfrm>
          <a:prstGeom prst="rect">
            <a:avLst/>
          </a:prstGeom>
          <a:noFill/>
          <a:ln w="9525">
            <a:noFill/>
            <a:miter lim="800000"/>
            <a:headEnd/>
            <a:tailEnd/>
          </a:ln>
        </p:spPr>
      </p:pic>
      <p:sp>
        <p:nvSpPr>
          <p:cNvPr id="8" name="矩形 7"/>
          <p:cNvSpPr/>
          <p:nvPr>
            <p:custDataLst>
              <p:tags r:id="rId9"/>
            </p:custDataLst>
          </p:nvPr>
        </p:nvSpPr>
        <p:spPr>
          <a:xfrm>
            <a:off x="1116148" y="2571750"/>
            <a:ext cx="89138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custDataLst>
              <p:tags r:id="rId10"/>
            </p:custDataLst>
          </p:nvPr>
        </p:nvPicPr>
        <p:blipFill>
          <a:blip r:embed="rId11"/>
          <a:stretch>
            <a:fillRect/>
          </a:stretch>
        </p:blipFill>
        <p:spPr>
          <a:xfrm>
            <a:off x="5499085" y="1268077"/>
            <a:ext cx="3335020" cy="2840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7979" y="567473"/>
            <a:ext cx="4399280" cy="810260"/>
          </a:xfrm>
          <a:prstGeom prst="rect">
            <a:avLst/>
          </a:prstGeom>
          <a:noFill/>
        </p:spPr>
        <p:txBody>
          <a:bodyPr wrap="none" rtlCol="0">
            <a:spAutoFit/>
          </a:bodyPr>
          <a:p>
            <a:pPr algn="l">
              <a:lnSpc>
                <a:spcPct val="130000"/>
              </a:lnSpc>
            </a:pPr>
            <a:r>
              <a:rPr lang="zh-CN" altLang="en-US" sz="1800" b="1" dirty="0">
                <a:solidFill>
                  <a:schemeClr val="accent5"/>
                </a:solidFill>
                <a:cs typeface="+mn-ea"/>
                <a:sym typeface="+mn-lt"/>
              </a:rPr>
              <a:t>三种常规送风</a:t>
            </a:r>
            <a:r>
              <a:rPr lang="zh-CN" altLang="en-US" sz="1800" b="1" dirty="0" smtClean="0">
                <a:solidFill>
                  <a:schemeClr val="accent5"/>
                </a:solidFill>
                <a:cs typeface="+mn-ea"/>
                <a:sym typeface="+mn-lt"/>
              </a:rPr>
              <a:t>方式：风管上送风</a:t>
            </a:r>
            <a:endParaRPr lang="zh-CN" altLang="en-US" sz="1800" b="1" dirty="0" smtClean="0">
              <a:solidFill>
                <a:schemeClr val="accent5"/>
              </a:solidFill>
              <a:cs typeface="+mn-ea"/>
              <a:sym typeface="+mn-lt"/>
            </a:endParaRPr>
          </a:p>
          <a:p>
            <a:pPr algn="l">
              <a:lnSpc>
                <a:spcPct val="130000"/>
              </a:lnSpc>
            </a:pPr>
            <a:r>
              <a:rPr lang="en-US" altLang="zh-CN" sz="1800" b="1" dirty="0" smtClean="0">
                <a:solidFill>
                  <a:srgbClr val="0070C0"/>
                </a:solidFill>
                <a:cs typeface="+mn-ea"/>
                <a:sym typeface="+mn-lt"/>
              </a:rPr>
              <a:t>Three types of air supply: Duct up flow</a:t>
            </a:r>
            <a:endParaRPr lang="en-US" altLang="zh-CN" sz="1800" b="1" dirty="0" smtClean="0">
              <a:solidFill>
                <a:srgbClr val="0070C0"/>
              </a:solidFill>
              <a:cs typeface="+mn-ea"/>
              <a:sym typeface="+mn-lt"/>
            </a:endParaRPr>
          </a:p>
        </p:txBody>
      </p:sp>
      <p:grpSp>
        <p:nvGrpSpPr>
          <p:cNvPr id="9" name="组合 8"/>
          <p:cNvGrpSpPr/>
          <p:nvPr/>
        </p:nvGrpSpPr>
        <p:grpSpPr>
          <a:xfrm>
            <a:off x="226911" y="1635646"/>
            <a:ext cx="5425209" cy="3156067"/>
            <a:chOff x="268721" y="1635646"/>
            <a:chExt cx="5649095" cy="3156067"/>
          </a:xfrm>
        </p:grpSpPr>
        <p:pic>
          <p:nvPicPr>
            <p:cNvPr id="4" name="图片 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68721" y="1635646"/>
              <a:ext cx="5649095" cy="3156067"/>
            </a:xfrm>
            <a:prstGeom prst="rect">
              <a:avLst/>
            </a:prstGeom>
          </p:spPr>
        </p:pic>
        <p:sp>
          <p:nvSpPr>
            <p:cNvPr id="8" name="矩形 7"/>
            <p:cNvSpPr/>
            <p:nvPr>
              <p:custDataLst>
                <p:tags r:id="rId4"/>
              </p:custDataLst>
            </p:nvPr>
          </p:nvSpPr>
          <p:spPr>
            <a:xfrm>
              <a:off x="611560" y="1923678"/>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custDataLst>
                <p:tags r:id="rId5"/>
              </p:custDataLst>
            </p:nvPr>
          </p:nvSpPr>
          <p:spPr>
            <a:xfrm>
              <a:off x="4918269" y="1995686"/>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custDataLst>
                <p:tags r:id="rId6"/>
              </p:custDataLst>
            </p:nvPr>
          </p:nvSpPr>
          <p:spPr>
            <a:xfrm>
              <a:off x="4918664" y="4227934"/>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4" name="图片 13"/>
          <p:cNvPicPr>
            <a:picLocks noChangeAspect="1"/>
          </p:cNvPicPr>
          <p:nvPr>
            <p:custDataLst>
              <p:tags r:id="rId7"/>
            </p:custDataLst>
          </p:nvPr>
        </p:nvPicPr>
        <p:blipFill>
          <a:blip r:embed="rId8"/>
          <a:stretch>
            <a:fillRect/>
          </a:stretch>
        </p:blipFill>
        <p:spPr>
          <a:xfrm>
            <a:off x="5499085" y="1268077"/>
            <a:ext cx="3335020" cy="2840355"/>
          </a:xfrm>
          <a:prstGeom prst="rect">
            <a:avLst/>
          </a:prstGeom>
        </p:spPr>
      </p:pic>
      <p:sp>
        <p:nvSpPr>
          <p:cNvPr id="5" name="TextBox 2"/>
          <p:cNvSpPr txBox="1">
            <a:spLocks noChangeArrowheads="1"/>
          </p:cNvSpPr>
          <p:nvPr>
            <p:custDataLst>
              <p:tags r:id="rId9"/>
            </p:custDataLst>
          </p:nvPr>
        </p:nvSpPr>
        <p:spPr bwMode="auto">
          <a:xfrm>
            <a:off x="1294765" y="51435"/>
            <a:ext cx="77711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房间级机房空调应用场合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Class PAC Application</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 name="文本框 5"/>
          <p:cNvSpPr txBox="1"/>
          <p:nvPr/>
        </p:nvSpPr>
        <p:spPr>
          <a:xfrm>
            <a:off x="2449830" y="1574800"/>
            <a:ext cx="1402080" cy="368300"/>
          </a:xfrm>
          <a:prstGeom prst="rect">
            <a:avLst/>
          </a:prstGeom>
          <a:noFill/>
        </p:spPr>
        <p:txBody>
          <a:bodyPr wrap="square" rtlCol="0">
            <a:spAutoFit/>
          </a:bodyPr>
          <a:p>
            <a:r>
              <a:rPr lang="en-US" altLang="zh-CN"/>
              <a:t>Duct supply</a:t>
            </a:r>
            <a:endParaRPr lang="en-US" altLang="zh-C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a:blip r:embed="rId2"/>
          <a:stretch>
            <a:fillRect/>
          </a:stretch>
        </p:blipFill>
        <p:spPr>
          <a:xfrm>
            <a:off x="5504493" y="1491630"/>
            <a:ext cx="3492500" cy="2976880"/>
          </a:xfrm>
          <a:prstGeom prst="rect">
            <a:avLst/>
          </a:prstGeom>
        </p:spPr>
      </p:pic>
      <p:pic>
        <p:nvPicPr>
          <p:cNvPr id="23" name="Picture 2"/>
          <p:cNvPicPr>
            <a:picLocks noChangeAspect="1" noChangeArrowheads="1"/>
          </p:cNvPicPr>
          <p:nvPr>
            <p:custDataLst>
              <p:tags r:id="rId3"/>
            </p:custDataLst>
          </p:nvPr>
        </p:nvPicPr>
        <p:blipFill>
          <a:blip r:embed="rId4" cstate="print"/>
          <a:srcRect/>
          <a:stretch>
            <a:fillRect/>
          </a:stretch>
        </p:blipFill>
        <p:spPr bwMode="auto">
          <a:xfrm>
            <a:off x="5949855" y="2207531"/>
            <a:ext cx="2763815" cy="1813976"/>
          </a:xfrm>
          <a:prstGeom prst="rect">
            <a:avLst/>
          </a:prstGeom>
          <a:noFill/>
          <a:ln w="9525">
            <a:noFill/>
            <a:miter lim="800000"/>
            <a:headEnd/>
            <a:tailEnd/>
          </a:ln>
        </p:spPr>
      </p:pic>
      <p:sp>
        <p:nvSpPr>
          <p:cNvPr id="3" name="文本框 2"/>
          <p:cNvSpPr txBox="1"/>
          <p:nvPr>
            <p:custDataLst>
              <p:tags r:id="rId5"/>
            </p:custDataLst>
          </p:nvPr>
        </p:nvSpPr>
        <p:spPr>
          <a:xfrm>
            <a:off x="837979" y="567473"/>
            <a:ext cx="6202680" cy="810260"/>
          </a:xfrm>
          <a:prstGeom prst="rect">
            <a:avLst/>
          </a:prstGeom>
          <a:noFill/>
        </p:spPr>
        <p:txBody>
          <a:bodyPr wrap="none" rtlCol="0">
            <a:spAutoFit/>
          </a:bodyPr>
          <a:lstStyle/>
          <a:p>
            <a:pPr algn="l">
              <a:lnSpc>
                <a:spcPct val="130000"/>
              </a:lnSpc>
            </a:pPr>
            <a:r>
              <a:rPr lang="zh-CN" altLang="en-US" sz="1800" b="1" dirty="0">
                <a:solidFill>
                  <a:schemeClr val="accent5"/>
                </a:solidFill>
                <a:cs typeface="+mn-ea"/>
                <a:sym typeface="+mn-lt"/>
              </a:rPr>
              <a:t>三种常规送风</a:t>
            </a:r>
            <a:r>
              <a:rPr lang="zh-CN" altLang="en-US" sz="1800" b="1" dirty="0" smtClean="0">
                <a:solidFill>
                  <a:schemeClr val="accent5"/>
                </a:solidFill>
                <a:cs typeface="+mn-ea"/>
                <a:sym typeface="+mn-lt"/>
              </a:rPr>
              <a:t>方式：下送风</a:t>
            </a:r>
            <a:r>
              <a:rPr lang="en-US" altLang="zh-CN" sz="1800" b="1" dirty="0" smtClean="0">
                <a:solidFill>
                  <a:schemeClr val="accent5"/>
                </a:solidFill>
                <a:cs typeface="+mn-ea"/>
                <a:sym typeface="+mn-lt"/>
              </a:rPr>
              <a:t>/</a:t>
            </a:r>
            <a:r>
              <a:rPr lang="zh-CN" altLang="en-US" sz="1800" b="1" dirty="0" smtClean="0">
                <a:solidFill>
                  <a:schemeClr val="accent5"/>
                </a:solidFill>
                <a:cs typeface="+mn-ea"/>
                <a:sym typeface="+mn-lt"/>
              </a:rPr>
              <a:t>下沉送风</a:t>
            </a:r>
            <a:endParaRPr lang="zh-CN" altLang="en-US" sz="1800" b="1" dirty="0" smtClean="0">
              <a:solidFill>
                <a:schemeClr val="accent5"/>
              </a:solidFill>
              <a:cs typeface="+mn-ea"/>
              <a:sym typeface="+mn-lt"/>
            </a:endParaRPr>
          </a:p>
          <a:p>
            <a:pPr algn="l">
              <a:lnSpc>
                <a:spcPct val="130000"/>
              </a:lnSpc>
            </a:pPr>
            <a:r>
              <a:rPr lang="en-US" altLang="zh-CN" sz="1800" b="1" dirty="0" smtClean="0">
                <a:solidFill>
                  <a:srgbClr val="0070C0"/>
                </a:solidFill>
                <a:cs typeface="+mn-ea"/>
                <a:sym typeface="+mn-lt"/>
              </a:rPr>
              <a:t>Three types of air supply: Down flow/Underground flow</a:t>
            </a:r>
            <a:endParaRPr lang="en-US" altLang="zh-CN" sz="1800" b="1" dirty="0" smtClean="0">
              <a:solidFill>
                <a:srgbClr val="0070C0"/>
              </a:solidFill>
              <a:cs typeface="+mn-ea"/>
              <a:sym typeface="+mn-lt"/>
            </a:endParaRPr>
          </a:p>
        </p:txBody>
      </p:sp>
      <p:grpSp>
        <p:nvGrpSpPr>
          <p:cNvPr id="13" name="组合 12"/>
          <p:cNvGrpSpPr/>
          <p:nvPr/>
        </p:nvGrpSpPr>
        <p:grpSpPr>
          <a:xfrm>
            <a:off x="251519" y="1492641"/>
            <a:ext cx="5544617" cy="3113323"/>
            <a:chOff x="251519" y="1634369"/>
            <a:chExt cx="5832649" cy="3258616"/>
          </a:xfrm>
        </p:grpSpPr>
        <p:pic>
          <p:nvPicPr>
            <p:cNvPr id="4" name="图片 3"/>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251519" y="1634369"/>
              <a:ext cx="5832649" cy="3258616"/>
            </a:xfrm>
            <a:prstGeom prst="rect">
              <a:avLst/>
            </a:prstGeom>
          </p:spPr>
        </p:pic>
        <p:sp>
          <p:nvSpPr>
            <p:cNvPr id="8" name="矩形 7"/>
            <p:cNvSpPr/>
            <p:nvPr>
              <p:custDataLst>
                <p:tags r:id="rId8"/>
              </p:custDataLst>
            </p:nvPr>
          </p:nvSpPr>
          <p:spPr>
            <a:xfrm>
              <a:off x="683568" y="1995686"/>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9"/>
              </p:custDataLst>
            </p:nvPr>
          </p:nvSpPr>
          <p:spPr>
            <a:xfrm>
              <a:off x="5026107" y="2060929"/>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10"/>
              </p:custDataLst>
            </p:nvPr>
          </p:nvSpPr>
          <p:spPr>
            <a:xfrm>
              <a:off x="4946132" y="4424504"/>
              <a:ext cx="983945" cy="382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custDataLst>
              <p:tags r:id="rId11"/>
            </p:custDataLst>
          </p:nvPr>
        </p:nvSpPr>
        <p:spPr>
          <a:xfrm>
            <a:off x="4860290" y="4012565"/>
            <a:ext cx="794385"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2"/>
          <p:cNvSpPr txBox="1">
            <a:spLocks noChangeArrowheads="1"/>
          </p:cNvSpPr>
          <p:nvPr>
            <p:custDataLst>
              <p:tags r:id="rId12"/>
            </p:custDataLst>
          </p:nvPr>
        </p:nvSpPr>
        <p:spPr bwMode="auto">
          <a:xfrm>
            <a:off x="1294765" y="51435"/>
            <a:ext cx="77711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房间级机房空调应用场合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Class PAC Application</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7" name="文本框 6"/>
          <p:cNvSpPr txBox="1"/>
          <p:nvPr>
            <p:custDataLst>
              <p:tags r:id="rId13"/>
            </p:custDataLst>
          </p:nvPr>
        </p:nvSpPr>
        <p:spPr>
          <a:xfrm>
            <a:off x="2058670" y="1431290"/>
            <a:ext cx="2036445" cy="368300"/>
          </a:xfrm>
          <a:prstGeom prst="rect">
            <a:avLst/>
          </a:prstGeom>
          <a:noFill/>
        </p:spPr>
        <p:txBody>
          <a:bodyPr wrap="square" rtlCol="0">
            <a:spAutoFit/>
          </a:bodyPr>
          <a:p>
            <a:r>
              <a:rPr lang="en-US" altLang="zh-CN"/>
              <a:t>Underground flow</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280795" y="51435"/>
            <a:ext cx="76885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Class PAC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pic>
        <p:nvPicPr>
          <p:cNvPr id="8" name="图片 7"/>
          <p:cNvPicPr>
            <a:picLocks noChangeAspect="1"/>
          </p:cNvPicPr>
          <p:nvPr>
            <p:custDataLst>
              <p:tags r:id="rId1"/>
            </p:custDataLst>
          </p:nvPr>
        </p:nvPicPr>
        <p:blipFill>
          <a:blip r:embed="rId2" cstate="print"/>
          <a:stretch>
            <a:fillRect/>
          </a:stretch>
        </p:blipFill>
        <p:spPr>
          <a:xfrm>
            <a:off x="586739" y="3013709"/>
            <a:ext cx="1729740" cy="1278255"/>
          </a:xfrm>
          <a:prstGeom prst="rect">
            <a:avLst/>
          </a:prstGeom>
        </p:spPr>
      </p:pic>
      <p:sp>
        <p:nvSpPr>
          <p:cNvPr id="6" name="圆角矩形 5"/>
          <p:cNvSpPr/>
          <p:nvPr>
            <p:custDataLst>
              <p:tags r:id="rId3"/>
            </p:custDataLst>
          </p:nvPr>
        </p:nvSpPr>
        <p:spPr>
          <a:xfrm>
            <a:off x="2760203" y="2298798"/>
            <a:ext cx="1626245" cy="66706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marL="0" indent="0" eaLnBrk="1" latinLnBrk="0" hangingPunct="1">
              <a:lnSpc>
                <a:spcPct val="100000"/>
              </a:lnSpc>
              <a:buFont typeface="Arial" panose="020B0604020202020204" pitchFamily="34" charset="0"/>
              <a:buNone/>
              <a:defRPr/>
            </a:pPr>
            <a:r>
              <a:rPr lang="en-US" altLang="zh-CN" sz="1350" b="1" dirty="0">
                <a:solidFill>
                  <a:schemeClr val="bg1"/>
                </a:solidFill>
                <a:cs typeface="+mn-ea"/>
                <a:sym typeface="+mn-lt"/>
              </a:rPr>
              <a:t>Less moving parts, lower noise and vibration</a:t>
            </a:r>
            <a:endParaRPr lang="zh-CN" altLang="en-US" sz="1350" b="1" dirty="0">
              <a:solidFill>
                <a:schemeClr val="bg1"/>
              </a:solidFill>
              <a:cs typeface="+mn-ea"/>
              <a:sym typeface="+mn-lt"/>
            </a:endParaRPr>
          </a:p>
        </p:txBody>
      </p:sp>
      <p:sp>
        <p:nvSpPr>
          <p:cNvPr id="7" name="圆角矩形 6"/>
          <p:cNvSpPr/>
          <p:nvPr>
            <p:custDataLst>
              <p:tags r:id="rId4"/>
            </p:custDataLst>
          </p:nvPr>
        </p:nvSpPr>
        <p:spPr>
          <a:xfrm>
            <a:off x="2764790" y="3528695"/>
            <a:ext cx="1626235" cy="91376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marL="0" indent="0" eaLnBrk="1" latinLnBrk="0" hangingPunct="1">
              <a:lnSpc>
                <a:spcPct val="100000"/>
              </a:lnSpc>
              <a:buFont typeface="Arial" panose="020B0604020202020204" pitchFamily="34" charset="0"/>
              <a:buNone/>
              <a:defRPr/>
            </a:pPr>
            <a:r>
              <a:rPr lang="en-US" altLang="zh-CN" sz="1350" b="1" dirty="0">
                <a:solidFill>
                  <a:schemeClr val="bg1"/>
                </a:solidFill>
                <a:cs typeface="+mn-ea"/>
                <a:sym typeface="+mn-lt"/>
              </a:rPr>
              <a:t>No H/L pressure valve, high reliability of liquid hammer</a:t>
            </a:r>
            <a:endParaRPr lang="zh-CN" altLang="en-US" sz="1350" b="1" dirty="0">
              <a:solidFill>
                <a:schemeClr val="bg1"/>
              </a:solidFill>
              <a:cs typeface="+mn-ea"/>
              <a:sym typeface="+mn-lt"/>
            </a:endParaRPr>
          </a:p>
        </p:txBody>
      </p:sp>
      <p:sp>
        <p:nvSpPr>
          <p:cNvPr id="10" name="圆角矩形 9"/>
          <p:cNvSpPr/>
          <p:nvPr>
            <p:custDataLst>
              <p:tags r:id="rId5"/>
            </p:custDataLst>
          </p:nvPr>
        </p:nvSpPr>
        <p:spPr>
          <a:xfrm>
            <a:off x="6970890" y="2315689"/>
            <a:ext cx="1768749" cy="48985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en-US" altLang="zh-CN" sz="1350" b="1" dirty="0">
                <a:solidFill>
                  <a:schemeClr val="bg1"/>
                </a:solidFill>
                <a:cs typeface="+mn-ea"/>
                <a:sym typeface="+mn-lt"/>
              </a:rPr>
              <a:t>Low start up current</a:t>
            </a:r>
            <a:endParaRPr lang="en-US" altLang="zh-CN" sz="1350" b="1" dirty="0">
              <a:solidFill>
                <a:schemeClr val="bg1"/>
              </a:solidFill>
              <a:cs typeface="+mn-ea"/>
              <a:sym typeface="+mn-lt"/>
            </a:endParaRPr>
          </a:p>
        </p:txBody>
      </p:sp>
      <p:sp>
        <p:nvSpPr>
          <p:cNvPr id="12" name="圆角矩形 11"/>
          <p:cNvSpPr/>
          <p:nvPr>
            <p:custDataLst>
              <p:tags r:id="rId6"/>
            </p:custDataLst>
          </p:nvPr>
        </p:nvSpPr>
        <p:spPr>
          <a:xfrm>
            <a:off x="6986270" y="3535045"/>
            <a:ext cx="1768475" cy="67119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en-US" altLang="zh-CN" sz="1350" b="1" dirty="0">
                <a:solidFill>
                  <a:schemeClr val="bg1"/>
                </a:solidFill>
                <a:cs typeface="+mn-ea"/>
                <a:sym typeface="+mn-lt"/>
              </a:rPr>
              <a:t>No clearance volume, high efficiency of compressor</a:t>
            </a:r>
            <a:endParaRPr lang="zh-CN" altLang="en-US" sz="1350" b="1" dirty="0">
              <a:solidFill>
                <a:schemeClr val="bg1"/>
              </a:solidFill>
              <a:cs typeface="+mn-ea"/>
              <a:sym typeface="+mn-lt"/>
            </a:endParaRPr>
          </a:p>
        </p:txBody>
      </p:sp>
      <p:pic>
        <p:nvPicPr>
          <p:cNvPr id="13" name="Picture 7" descr="C:\Users\pengshaohua\Desktop\631869a5t8702c2c01ccb&amp;690.gif"/>
          <p:cNvPicPr>
            <a:picLocks noChangeAspect="1" noChangeArrowheads="1" noCrop="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18660" y="1569244"/>
            <a:ext cx="1203008" cy="106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1"/>
          <p:cNvSpPr txBox="1"/>
          <p:nvPr>
            <p:custDataLst>
              <p:tags r:id="rId9"/>
            </p:custDataLst>
          </p:nvPr>
        </p:nvSpPr>
        <p:spPr bwMode="auto">
          <a:xfrm>
            <a:off x="651510" y="671195"/>
            <a:ext cx="2188210" cy="7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spcBef>
                <a:spcPct val="0"/>
              </a:spcBef>
              <a:buFontTx/>
              <a:buNone/>
            </a:pPr>
            <a:r>
              <a:rPr lang="zh-CN" altLang="en-US" sz="2000" b="1" dirty="0">
                <a:solidFill>
                  <a:srgbClr val="FF9900"/>
                </a:solidFill>
                <a:latin typeface="+mn-lt"/>
                <a:ea typeface="+mn-ea"/>
                <a:cs typeface="+mn-ea"/>
                <a:sym typeface="+mn-lt"/>
              </a:rPr>
              <a:t> </a:t>
            </a:r>
            <a:r>
              <a:rPr lang="zh-CN" altLang="en-US" sz="2000" b="1" i="1" dirty="0">
                <a:solidFill>
                  <a:srgbClr val="FF9900"/>
                </a:solidFill>
                <a:latin typeface="+mn-lt"/>
                <a:ea typeface="+mn-ea"/>
                <a:cs typeface="+mn-ea"/>
                <a:sym typeface="+mn-lt"/>
              </a:rPr>
              <a:t>涡旋压缩机</a:t>
            </a:r>
            <a:endParaRPr lang="zh-CN" altLang="en-US" sz="2000" b="1" i="1" dirty="0">
              <a:solidFill>
                <a:srgbClr val="FF9900"/>
              </a:solidFill>
              <a:latin typeface="+mn-lt"/>
              <a:ea typeface="+mn-ea"/>
              <a:cs typeface="+mn-ea"/>
              <a:sym typeface="+mn-lt"/>
            </a:endParaRPr>
          </a:p>
          <a:p>
            <a:pPr>
              <a:spcBef>
                <a:spcPct val="0"/>
              </a:spcBef>
              <a:buFontTx/>
              <a:buNone/>
            </a:pPr>
            <a:r>
              <a:rPr lang="en-US" altLang="zh-CN" sz="2000" b="1" i="1" dirty="0">
                <a:solidFill>
                  <a:srgbClr val="FF9900"/>
                </a:solidFill>
                <a:latin typeface="+mn-lt"/>
                <a:ea typeface="+mn-ea"/>
                <a:cs typeface="+mn-ea"/>
                <a:sym typeface="+mn-lt"/>
              </a:rPr>
              <a:t>Scroll Compressor</a:t>
            </a:r>
            <a:endParaRPr lang="en-US" altLang="zh-CN" sz="2000" b="1" i="1" dirty="0">
              <a:solidFill>
                <a:srgbClr val="FF9900"/>
              </a:solidFill>
              <a:latin typeface="+mn-lt"/>
              <a:ea typeface="+mn-ea"/>
              <a:cs typeface="+mn-ea"/>
              <a:sym typeface="+mn-lt"/>
            </a:endParaRPr>
          </a:p>
        </p:txBody>
      </p:sp>
      <p:pic>
        <p:nvPicPr>
          <p:cNvPr id="21" name="Picture 4"/>
          <p:cNvPicPr>
            <a:picLocks noChangeAspect="1" noChangeArrowheads="1"/>
          </p:cNvPicPr>
          <p:nvPr>
            <p:custDataLst>
              <p:tags r:id="rId10"/>
            </p:custDataLst>
          </p:nvPr>
        </p:nvPicPr>
        <p:blipFill>
          <a:blip r:embed="rId11" cstate="print"/>
          <a:srcRect/>
          <a:stretch>
            <a:fillRect/>
          </a:stretch>
        </p:blipFill>
        <p:spPr bwMode="auto">
          <a:xfrm>
            <a:off x="4715247" y="1202377"/>
            <a:ext cx="2163578" cy="976943"/>
          </a:xfrm>
          <a:prstGeom prst="rect">
            <a:avLst/>
          </a:prstGeom>
          <a:noFill/>
          <a:ln w="1">
            <a:noFill/>
            <a:miter lim="800000"/>
            <a:headEnd/>
            <a:tailEnd/>
          </a:ln>
          <a:effectLst/>
        </p:spPr>
      </p:pic>
      <p:sp>
        <p:nvSpPr>
          <p:cNvPr id="22" name="六角星 21"/>
          <p:cNvSpPr/>
          <p:nvPr>
            <p:custDataLst>
              <p:tags r:id="rId12"/>
            </p:custDataLst>
          </p:nvPr>
        </p:nvSpPr>
        <p:spPr>
          <a:xfrm>
            <a:off x="4488502" y="2226625"/>
            <a:ext cx="2395847" cy="1986147"/>
          </a:xfrm>
          <a:prstGeom prst="star6">
            <a:avLst/>
          </a:prstGeom>
          <a:gradFill>
            <a:gsLst>
              <a:gs pos="50000">
                <a:srgbClr val="97C8E1"/>
              </a:gs>
              <a:gs pos="0">
                <a:srgbClr val="BADAEB"/>
              </a:gs>
              <a:gs pos="100000">
                <a:srgbClr val="74B5D6"/>
              </a:gs>
            </a:gsLst>
            <a:lin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zh-CN" sz="1500" b="1" dirty="0">
                <a:solidFill>
                  <a:srgbClr val="000000"/>
                </a:solidFill>
                <a:latin typeface="+mn-ea"/>
              </a:rPr>
              <a:t>EMERSON</a:t>
            </a:r>
            <a:endParaRPr kumimoji="1" lang="en-US" altLang="zh-CN" sz="1500" b="1" dirty="0">
              <a:solidFill>
                <a:srgbClr val="000000"/>
              </a:solidFill>
              <a:latin typeface="+mn-ea"/>
            </a:endParaRPr>
          </a:p>
          <a:p>
            <a:pPr algn="ctr"/>
            <a:r>
              <a:rPr kumimoji="1" lang="en-US" altLang="zh-CN" sz="1500" b="1" dirty="0">
                <a:solidFill>
                  <a:srgbClr val="000000"/>
                </a:solidFill>
                <a:latin typeface="+mn-ea"/>
              </a:rPr>
              <a:t>(COPELAND)</a:t>
            </a:r>
            <a:r>
              <a:rPr kumimoji="1" lang="zh-CN" altLang="en-US" sz="1500" b="1" dirty="0">
                <a:solidFill>
                  <a:srgbClr val="000000"/>
                </a:solidFill>
                <a:latin typeface="+mn-ea"/>
              </a:rPr>
              <a:t> </a:t>
            </a:r>
            <a:endParaRPr lang="zh-CN" alt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bldLvl="0" animBg="1"/>
      <p:bldP spid="12" grpId="0" bldLvl="0" animBg="1"/>
      <p:bldP spid="14" grpId="0"/>
      <p:bldP spid="2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b="7451"/>
          <a:stretch>
            <a:fillRect/>
          </a:stretch>
        </p:blipFill>
        <p:spPr bwMode="auto">
          <a:xfrm>
            <a:off x="5406497" y="1616023"/>
            <a:ext cx="3241710" cy="16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STULZ_DFC_Fan_03"/>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882156" y="3445593"/>
            <a:ext cx="689372" cy="97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txBox="1"/>
          <p:nvPr>
            <p:custDataLst>
              <p:tags r:id="rId5"/>
            </p:custDataLst>
          </p:nvPr>
        </p:nvSpPr>
        <p:spPr bwMode="auto">
          <a:xfrm>
            <a:off x="5946081" y="1038664"/>
            <a:ext cx="246649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spcBef>
                <a:spcPct val="0"/>
              </a:spcBef>
              <a:buFontTx/>
              <a:buNone/>
            </a:pPr>
            <a:r>
              <a:rPr lang="zh-CN" altLang="en-US" sz="2100" b="1" i="1" dirty="0">
                <a:solidFill>
                  <a:srgbClr val="FF9900"/>
                </a:solidFill>
                <a:latin typeface="+mn-lt"/>
                <a:ea typeface="+mn-ea"/>
                <a:cs typeface="+mn-ea"/>
                <a:sym typeface="+mn-lt"/>
              </a:rPr>
              <a:t>高效</a:t>
            </a:r>
            <a:r>
              <a:rPr lang="en-US" altLang="zh-CN" sz="2100" b="1" i="1" dirty="0">
                <a:solidFill>
                  <a:srgbClr val="FF9900"/>
                </a:solidFill>
                <a:latin typeface="+mn-lt"/>
                <a:ea typeface="+mn-ea"/>
                <a:cs typeface="+mn-ea"/>
                <a:sym typeface="+mn-lt"/>
              </a:rPr>
              <a:t>EC</a:t>
            </a:r>
            <a:r>
              <a:rPr lang="zh-CN" altLang="en-US" sz="2100" b="1" i="1" dirty="0">
                <a:solidFill>
                  <a:srgbClr val="FF9900"/>
                </a:solidFill>
                <a:latin typeface="+mn-lt"/>
                <a:ea typeface="+mn-ea"/>
                <a:cs typeface="+mn-ea"/>
                <a:sym typeface="+mn-lt"/>
              </a:rPr>
              <a:t>风机</a:t>
            </a:r>
            <a:endParaRPr lang="zh-CN" altLang="en-US" sz="2100" b="1" i="1" dirty="0">
              <a:solidFill>
                <a:srgbClr val="FF9900"/>
              </a:solidFill>
              <a:latin typeface="+mn-lt"/>
              <a:ea typeface="+mn-ea"/>
              <a:cs typeface="+mn-ea"/>
              <a:sym typeface="+mn-lt"/>
            </a:endParaRPr>
          </a:p>
        </p:txBody>
      </p:sp>
      <p:sp>
        <p:nvSpPr>
          <p:cNvPr id="6" name="圆角矩形 5"/>
          <p:cNvSpPr/>
          <p:nvPr>
            <p:custDataLst>
              <p:tags r:id="rId6"/>
            </p:custDataLst>
          </p:nvPr>
        </p:nvSpPr>
        <p:spPr>
          <a:xfrm>
            <a:off x="147919" y="3415017"/>
            <a:ext cx="1499783" cy="89387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lnSpc>
                <a:spcPct val="150000"/>
              </a:lnSpc>
              <a:defRPr/>
            </a:pPr>
            <a:r>
              <a:rPr lang="zh-CN" altLang="en-US" sz="1350" b="1" dirty="0">
                <a:solidFill>
                  <a:schemeClr val="bg1"/>
                </a:solidFill>
                <a:cs typeface="+mn-ea"/>
                <a:sym typeface="+mn-lt"/>
              </a:rPr>
              <a:t>风量大，送风距离远</a:t>
            </a:r>
            <a:endParaRPr lang="zh-CN" altLang="en-US" sz="1350" b="1" dirty="0">
              <a:solidFill>
                <a:schemeClr val="bg1"/>
              </a:solidFill>
              <a:cs typeface="+mn-ea"/>
              <a:sym typeface="+mn-lt"/>
            </a:endParaRPr>
          </a:p>
        </p:txBody>
      </p:sp>
      <p:sp>
        <p:nvSpPr>
          <p:cNvPr id="7" name="圆角矩形 6"/>
          <p:cNvSpPr/>
          <p:nvPr>
            <p:custDataLst>
              <p:tags r:id="rId7"/>
            </p:custDataLst>
          </p:nvPr>
        </p:nvSpPr>
        <p:spPr>
          <a:xfrm>
            <a:off x="2089534" y="1082629"/>
            <a:ext cx="1669007" cy="81949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lnSpc>
                <a:spcPct val="150000"/>
              </a:lnSpc>
              <a:defRPr/>
            </a:pPr>
            <a:r>
              <a:rPr lang="en-US" altLang="zh-CN" sz="1350" b="1" dirty="0">
                <a:solidFill>
                  <a:schemeClr val="bg1"/>
                </a:solidFill>
                <a:cs typeface="+mn-ea"/>
                <a:sym typeface="+mn-lt"/>
              </a:rPr>
              <a:t>EC</a:t>
            </a:r>
            <a:r>
              <a:rPr lang="zh-CN" altLang="en-US" sz="1350" b="1" dirty="0">
                <a:solidFill>
                  <a:schemeClr val="bg1"/>
                </a:solidFill>
                <a:cs typeface="+mn-ea"/>
                <a:sym typeface="+mn-lt"/>
              </a:rPr>
              <a:t>风机下沉送风设计，进一步节能</a:t>
            </a:r>
            <a:r>
              <a:rPr lang="en-US" altLang="zh-CN" sz="1350" b="1" dirty="0">
                <a:solidFill>
                  <a:schemeClr val="bg1"/>
                </a:solidFill>
                <a:cs typeface="+mn-ea"/>
                <a:sym typeface="+mn-lt"/>
              </a:rPr>
              <a:t>5%</a:t>
            </a:r>
            <a:endParaRPr lang="zh-CN" altLang="en-US" sz="1350" b="1" dirty="0">
              <a:solidFill>
                <a:schemeClr val="bg1"/>
              </a:solidFill>
              <a:cs typeface="+mn-ea"/>
              <a:sym typeface="+mn-lt"/>
            </a:endParaRPr>
          </a:p>
        </p:txBody>
      </p:sp>
      <p:sp>
        <p:nvSpPr>
          <p:cNvPr id="8" name="圆角矩形 7"/>
          <p:cNvSpPr/>
          <p:nvPr>
            <p:custDataLst>
              <p:tags r:id="rId8"/>
            </p:custDataLst>
          </p:nvPr>
        </p:nvSpPr>
        <p:spPr>
          <a:xfrm>
            <a:off x="4182561" y="3478539"/>
            <a:ext cx="1571034" cy="90345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altLang="zh-CN" sz="1350" b="1" dirty="0">
                <a:solidFill>
                  <a:schemeClr val="bg1"/>
                </a:solidFill>
                <a:cs typeface="+mn-ea"/>
                <a:sym typeface="+mn-lt"/>
              </a:rPr>
              <a:t>EC</a:t>
            </a:r>
            <a:r>
              <a:rPr lang="zh-CN" altLang="en-US" sz="1350" b="1" dirty="0">
                <a:solidFill>
                  <a:schemeClr val="bg1"/>
                </a:solidFill>
                <a:cs typeface="+mn-ea"/>
                <a:sym typeface="+mn-lt"/>
              </a:rPr>
              <a:t>风机可全调速，机外静压</a:t>
            </a:r>
            <a:r>
              <a:rPr lang="en-US" altLang="zh-CN" sz="1350" b="1" dirty="0">
                <a:solidFill>
                  <a:schemeClr val="bg1"/>
                </a:solidFill>
                <a:cs typeface="+mn-ea"/>
                <a:sym typeface="+mn-lt"/>
              </a:rPr>
              <a:t>0-400Pa</a:t>
            </a:r>
            <a:r>
              <a:rPr lang="zh-CN" altLang="en-US" sz="1350" b="1" dirty="0">
                <a:solidFill>
                  <a:schemeClr val="bg1"/>
                </a:solidFill>
                <a:cs typeface="+mn-ea"/>
                <a:sym typeface="+mn-lt"/>
              </a:rPr>
              <a:t>可调</a:t>
            </a:r>
            <a:endParaRPr lang="zh-CN" altLang="en-US" sz="1350" b="1" dirty="0">
              <a:solidFill>
                <a:schemeClr val="bg1"/>
              </a:solidFill>
              <a:cs typeface="+mn-ea"/>
              <a:sym typeface="+mn-lt"/>
            </a:endParaRPr>
          </a:p>
        </p:txBody>
      </p:sp>
      <p:sp>
        <p:nvSpPr>
          <p:cNvPr id="9" name="等腰三角形 8"/>
          <p:cNvSpPr/>
          <p:nvPr>
            <p:custDataLst>
              <p:tags r:id="rId9"/>
            </p:custDataLst>
          </p:nvPr>
        </p:nvSpPr>
        <p:spPr>
          <a:xfrm>
            <a:off x="1727860" y="1923803"/>
            <a:ext cx="2449286" cy="1754579"/>
          </a:xfrm>
          <a:prstGeom prst="triangle">
            <a:avLst/>
          </a:prstGeom>
          <a:gradFill>
            <a:gsLst>
              <a:gs pos="50000">
                <a:srgbClr val="97C8E1"/>
              </a:gs>
              <a:gs pos="0">
                <a:srgbClr val="BADAEB"/>
              </a:gs>
              <a:gs pos="100000">
                <a:srgbClr val="74B5D6"/>
              </a:gs>
            </a:gsLst>
            <a:lin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zh-CN" altLang="en-US" sz="1500" b="1" dirty="0">
                <a:solidFill>
                  <a:srgbClr val="000000"/>
                </a:solidFill>
                <a:latin typeface="+mn-ea"/>
              </a:rPr>
              <a:t>直联离心式</a:t>
            </a:r>
            <a:r>
              <a:rPr kumimoji="1" lang="en-US" altLang="zh-CN" sz="1500" b="1" dirty="0">
                <a:solidFill>
                  <a:srgbClr val="000000"/>
                </a:solidFill>
                <a:latin typeface="+mn-ea"/>
              </a:rPr>
              <a:t>EC</a:t>
            </a:r>
            <a:r>
              <a:rPr kumimoji="1" lang="zh-CN" altLang="en-US" sz="1500" b="1" dirty="0">
                <a:solidFill>
                  <a:srgbClr val="000000"/>
                </a:solidFill>
                <a:latin typeface="+mn-ea"/>
              </a:rPr>
              <a:t>风机</a:t>
            </a:r>
            <a:endParaRPr kumimoji="1" lang="en-US" altLang="zh-CN" sz="1500" b="1" dirty="0">
              <a:solidFill>
                <a:srgbClr val="000000"/>
              </a:solidFill>
              <a:latin typeface="+mn-ea"/>
            </a:endParaRPr>
          </a:p>
        </p:txBody>
      </p:sp>
      <p:sp>
        <p:nvSpPr>
          <p:cNvPr id="10" name="TextBox 2"/>
          <p:cNvSpPr txBox="1">
            <a:spLocks noChangeArrowheads="1"/>
          </p:cNvSpPr>
          <p:nvPr>
            <p:custDataLst>
              <p:tags r:id="rId10"/>
            </p:custDataLst>
          </p:nvPr>
        </p:nvSpPr>
        <p:spPr bwMode="auto">
          <a:xfrm>
            <a:off x="1280795" y="51435"/>
            <a:ext cx="76885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Class PAC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2" name="文本框 1"/>
          <p:cNvSpPr txBox="1"/>
          <p:nvPr/>
        </p:nvSpPr>
        <p:spPr>
          <a:xfrm>
            <a:off x="3707765" y="1131570"/>
            <a:ext cx="1697990" cy="645160"/>
          </a:xfrm>
          <a:prstGeom prst="rect">
            <a:avLst/>
          </a:prstGeom>
          <a:noFill/>
        </p:spPr>
        <p:txBody>
          <a:bodyPr wrap="square" rtlCol="0" anchor="t">
            <a:spAutoFit/>
          </a:bodyPr>
          <a:p>
            <a:r>
              <a:rPr lang="zh-CN" altLang="en-US" sz="1200"/>
              <a:t>EC fan sinking air supply design, further energy saving 5%</a:t>
            </a:r>
            <a:endParaRPr lang="zh-CN" altLang="en-US" sz="1200"/>
          </a:p>
        </p:txBody>
      </p:sp>
      <p:sp>
        <p:nvSpPr>
          <p:cNvPr id="11" name="文本框 10"/>
          <p:cNvSpPr txBox="1"/>
          <p:nvPr/>
        </p:nvSpPr>
        <p:spPr>
          <a:xfrm>
            <a:off x="1753870" y="2715260"/>
            <a:ext cx="4572000" cy="460375"/>
          </a:xfrm>
          <a:prstGeom prst="rect">
            <a:avLst/>
          </a:prstGeom>
          <a:noFill/>
        </p:spPr>
        <p:txBody>
          <a:bodyPr wrap="square" rtlCol="0" anchor="t">
            <a:spAutoFit/>
          </a:bodyPr>
          <a:p>
            <a:r>
              <a:rPr lang="zh-CN" altLang="en-US" sz="1200"/>
              <a:t>Direct link centrifugal EC fan</a:t>
            </a:r>
            <a:endParaRPr lang="zh-CN" altLang="en-US" sz="1200"/>
          </a:p>
          <a:p>
            <a:endParaRPr lang="zh-CN" altLang="en-US" sz="1200"/>
          </a:p>
        </p:txBody>
      </p:sp>
      <p:sp>
        <p:nvSpPr>
          <p:cNvPr id="12" name="文本框 11"/>
          <p:cNvSpPr txBox="1"/>
          <p:nvPr/>
        </p:nvSpPr>
        <p:spPr>
          <a:xfrm>
            <a:off x="147955" y="2894330"/>
            <a:ext cx="1500505" cy="645160"/>
          </a:xfrm>
          <a:prstGeom prst="rect">
            <a:avLst/>
          </a:prstGeom>
          <a:noFill/>
        </p:spPr>
        <p:txBody>
          <a:bodyPr wrap="square" rtlCol="0" anchor="t">
            <a:spAutoFit/>
          </a:bodyPr>
          <a:p>
            <a:r>
              <a:rPr lang="zh-CN" altLang="en-US" sz="1200"/>
              <a:t>Large volume of air, long distance of air supply</a:t>
            </a:r>
            <a:endParaRPr lang="zh-CN" altLang="en-US" sz="1200"/>
          </a:p>
        </p:txBody>
      </p:sp>
      <p:sp>
        <p:nvSpPr>
          <p:cNvPr id="13" name="文本框 12"/>
          <p:cNvSpPr txBox="1"/>
          <p:nvPr/>
        </p:nvSpPr>
        <p:spPr>
          <a:xfrm>
            <a:off x="3996055" y="2894330"/>
            <a:ext cx="2131060" cy="645160"/>
          </a:xfrm>
          <a:prstGeom prst="rect">
            <a:avLst/>
          </a:prstGeom>
          <a:noFill/>
        </p:spPr>
        <p:txBody>
          <a:bodyPr wrap="square" rtlCol="0" anchor="t">
            <a:spAutoFit/>
          </a:bodyPr>
          <a:p>
            <a:r>
              <a:rPr lang="zh-CN" altLang="en-US" sz="1200"/>
              <a:t>EC fan can be fully adjustable, external static pressure 0-400Pa adjustable</a:t>
            </a:r>
            <a:endParaRPr lang="zh-CN" altLang="en-US" sz="1200"/>
          </a:p>
        </p:txBody>
      </p:sp>
      <p:sp>
        <p:nvSpPr>
          <p:cNvPr id="14" name="文本框 13"/>
          <p:cNvSpPr txBox="1"/>
          <p:nvPr/>
        </p:nvSpPr>
        <p:spPr>
          <a:xfrm>
            <a:off x="5796280" y="1347470"/>
            <a:ext cx="4572000" cy="521970"/>
          </a:xfrm>
          <a:prstGeom prst="rect">
            <a:avLst/>
          </a:prstGeom>
          <a:noFill/>
        </p:spPr>
        <p:txBody>
          <a:bodyPr wrap="square" rtlCol="0" anchor="t">
            <a:spAutoFit/>
          </a:bodyPr>
          <a:p>
            <a:r>
              <a:rPr lang="zh-CN" altLang="en-US" sz="1400"/>
              <a:t>High efficiency EC fan</a:t>
            </a:r>
            <a:endParaRPr lang="zh-CN" altLang="en-US" sz="1400"/>
          </a:p>
          <a:p>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813" y="0"/>
            <a:ext cx="9491663" cy="515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dirty="0">
              <a:ea typeface="微软雅黑" panose="020B0503020204020204" pitchFamily="34" charset="-122"/>
            </a:endParaRPr>
          </a:p>
        </p:txBody>
      </p:sp>
      <p:pic>
        <p:nvPicPr>
          <p:cNvPr id="29699" name="Picture 2" descr="F:\平面设计制作\未标题-1.jpg"/>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1360487" y="33997"/>
            <a:ext cx="6723062"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9"/>
          <p:cNvPicPr>
            <a:picLocks noChangeAspect="1" noChangeArrowheads="1" noCrop="1"/>
          </p:cNvPicPr>
          <p:nvPr/>
        </p:nvPicPr>
        <p:blipFill>
          <a:blip r:embed="rId3"/>
          <a:srcRect/>
          <a:stretch>
            <a:fillRect/>
          </a:stretch>
        </p:blipFill>
        <p:spPr bwMode="auto">
          <a:xfrm>
            <a:off x="4211960" y="4207137"/>
            <a:ext cx="1080120" cy="52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bwMode="auto">
          <a:xfrm>
            <a:off x="-23813" y="1577975"/>
            <a:ext cx="830263" cy="1570038"/>
          </a:xfrm>
          <a:prstGeom prst="rect">
            <a:avLst/>
          </a:prstGeom>
          <a:solidFill>
            <a:srgbClr val="0070C0"/>
          </a:solidFill>
          <a:ln>
            <a:noFill/>
          </a:ln>
        </p:spPr>
        <p:txBody>
          <a:bodyPr>
            <a:spAutoFit/>
          </a:bodyPr>
          <a:lstStyle/>
          <a:p>
            <a:pPr>
              <a:buFont typeface="Arial" panose="020B0604020202020204" pitchFamily="34" charset="0"/>
              <a:buNone/>
              <a:defRPr/>
            </a:pP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TextBox 5"/>
          <p:cNvSpPr txBox="1"/>
          <p:nvPr/>
        </p:nvSpPr>
        <p:spPr bwMode="auto">
          <a:xfrm>
            <a:off x="8640763" y="1577975"/>
            <a:ext cx="827087" cy="1570038"/>
          </a:xfrm>
          <a:prstGeom prst="rect">
            <a:avLst/>
          </a:prstGeom>
          <a:solidFill>
            <a:srgbClr val="0070C0"/>
          </a:solidFill>
          <a:ln>
            <a:noFill/>
          </a:ln>
        </p:spPr>
        <p:txBody>
          <a:bodyPr>
            <a:spAutoFit/>
          </a:bodyPr>
          <a:lstStyle/>
          <a:p>
            <a:pPr>
              <a:buFont typeface="Arial" panose="020B0604020202020204" pitchFamily="34" charset="0"/>
              <a:buNone/>
              <a:defRPr/>
            </a:pP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buFont typeface="Arial" panose="020B0604020202020204" pitchFamily="34" charset="0"/>
              <a:buNone/>
              <a:defRPr/>
            </a:pP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WordPictureWatermark20474351" descr="DunhamBush_logo"/>
          <p:cNvPicPr>
            <a:picLocks noChangeAspect="1" noChangeArrowheads="1"/>
          </p:cNvPicPr>
          <p:nvPr/>
        </p:nvPicPr>
        <p:blipFill>
          <a:blip r:embed="rId4" cstate="email">
            <a:lum bright="70000" contrast="-70000"/>
          </a:blip>
          <a:srcRect/>
          <a:stretch>
            <a:fillRect/>
          </a:stretch>
        </p:blipFill>
        <p:spPr bwMode="auto">
          <a:xfrm>
            <a:off x="3499702" y="1575623"/>
            <a:ext cx="18716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
          <p:cNvGrpSpPr/>
          <p:nvPr/>
        </p:nvGrpSpPr>
        <p:grpSpPr>
          <a:xfrm>
            <a:off x="1479424" y="703600"/>
            <a:ext cx="550594" cy="3225280"/>
            <a:chOff x="4806253" y="1988840"/>
            <a:chExt cx="613472" cy="3593605"/>
          </a:xfrm>
        </p:grpSpPr>
        <p:sp>
          <p:nvSpPr>
            <p:cNvPr id="10" name="Oval 8"/>
            <p:cNvSpPr/>
            <p:nvPr>
              <p:custDataLst>
                <p:tags r:id="rId5"/>
              </p:custDataLst>
            </p:nvPr>
          </p:nvSpPr>
          <p:spPr>
            <a:xfrm>
              <a:off x="4806253" y="2982218"/>
              <a:ext cx="613472" cy="613471"/>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800">
                <a:cs typeface="+mn-ea"/>
                <a:sym typeface="+mn-lt"/>
              </a:endParaRPr>
            </a:p>
          </p:txBody>
        </p:sp>
        <p:sp>
          <p:nvSpPr>
            <p:cNvPr id="11" name="Oval 11"/>
            <p:cNvSpPr/>
            <p:nvPr>
              <p:custDataLst>
                <p:tags r:id="rId6"/>
              </p:custDataLst>
            </p:nvPr>
          </p:nvSpPr>
          <p:spPr>
            <a:xfrm>
              <a:off x="4806253" y="3975596"/>
              <a:ext cx="613472" cy="613471"/>
            </a:xfrm>
            <a:prstGeom prst="ellipse">
              <a:avLst/>
            </a:prstGeom>
            <a:solidFill>
              <a:schemeClr val="accent3">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800">
                <a:cs typeface="+mn-ea"/>
                <a:sym typeface="+mn-lt"/>
              </a:endParaRPr>
            </a:p>
          </p:txBody>
        </p:sp>
        <p:sp>
          <p:nvSpPr>
            <p:cNvPr id="12" name="Oval 17"/>
            <p:cNvSpPr/>
            <p:nvPr>
              <p:custDataLst>
                <p:tags r:id="rId7"/>
              </p:custDataLst>
            </p:nvPr>
          </p:nvSpPr>
          <p:spPr>
            <a:xfrm>
              <a:off x="4806253" y="4968974"/>
              <a:ext cx="613472" cy="613471"/>
            </a:xfrm>
            <a:prstGeom prst="ellipse">
              <a:avLst/>
            </a:prstGeom>
            <a:solidFill>
              <a:schemeClr val="accent4">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800">
                <a:cs typeface="+mn-ea"/>
                <a:sym typeface="+mn-lt"/>
              </a:endParaRPr>
            </a:p>
          </p:txBody>
        </p:sp>
        <p:sp>
          <p:nvSpPr>
            <p:cNvPr id="13" name="Oval 25"/>
            <p:cNvSpPr/>
            <p:nvPr>
              <p:custDataLst>
                <p:tags r:id="rId8"/>
              </p:custDataLst>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800">
                <a:cs typeface="+mn-ea"/>
                <a:sym typeface="+mn-lt"/>
              </a:endParaRPr>
            </a:p>
          </p:txBody>
        </p:sp>
      </p:grpSp>
      <p:sp>
        <p:nvSpPr>
          <p:cNvPr id="14" name="Oval 40"/>
          <p:cNvSpPr/>
          <p:nvPr>
            <p:custDataLst>
              <p:tags r:id="rId9"/>
            </p:custDataLst>
          </p:nvPr>
        </p:nvSpPr>
        <p:spPr>
          <a:xfrm>
            <a:off x="1479426" y="728356"/>
            <a:ext cx="526480"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mn-ea"/>
                <a:sym typeface="+mn-lt"/>
              </a:rPr>
              <a:t>1</a:t>
            </a:r>
            <a:endParaRPr lang="en-US" sz="2800" b="1" dirty="0">
              <a:solidFill>
                <a:schemeClr val="bg1"/>
              </a:solidFill>
              <a:cs typeface="+mn-ea"/>
              <a:sym typeface="+mn-lt"/>
            </a:endParaRPr>
          </a:p>
        </p:txBody>
      </p:sp>
      <p:sp>
        <p:nvSpPr>
          <p:cNvPr id="15" name="Oval 40"/>
          <p:cNvSpPr/>
          <p:nvPr>
            <p:custDataLst>
              <p:tags r:id="rId10"/>
            </p:custDataLst>
          </p:nvPr>
        </p:nvSpPr>
        <p:spPr>
          <a:xfrm>
            <a:off x="1479426" y="1617208"/>
            <a:ext cx="526480"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cs typeface="+mn-ea"/>
                <a:sym typeface="+mn-lt"/>
              </a:rPr>
              <a:t>2</a:t>
            </a:r>
            <a:endParaRPr lang="en-US" sz="2800" b="1" dirty="0">
              <a:solidFill>
                <a:schemeClr val="bg1"/>
              </a:solidFill>
              <a:cs typeface="+mn-ea"/>
              <a:sym typeface="+mn-lt"/>
            </a:endParaRPr>
          </a:p>
        </p:txBody>
      </p:sp>
      <p:sp>
        <p:nvSpPr>
          <p:cNvPr id="16" name="Oval 40"/>
          <p:cNvSpPr/>
          <p:nvPr>
            <p:custDataLst>
              <p:tags r:id="rId11"/>
            </p:custDataLst>
          </p:nvPr>
        </p:nvSpPr>
        <p:spPr>
          <a:xfrm>
            <a:off x="1479426" y="2503800"/>
            <a:ext cx="526480"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cs typeface="+mn-ea"/>
                <a:sym typeface="+mn-lt"/>
              </a:rPr>
              <a:t>3</a:t>
            </a:r>
            <a:endParaRPr lang="en-US" sz="2800" b="1" dirty="0">
              <a:solidFill>
                <a:schemeClr val="bg1"/>
              </a:solidFill>
              <a:cs typeface="+mn-ea"/>
              <a:sym typeface="+mn-lt"/>
            </a:endParaRPr>
          </a:p>
        </p:txBody>
      </p:sp>
      <p:sp>
        <p:nvSpPr>
          <p:cNvPr id="17" name="Oval 40"/>
          <p:cNvSpPr/>
          <p:nvPr>
            <p:custDataLst>
              <p:tags r:id="rId12"/>
            </p:custDataLst>
          </p:nvPr>
        </p:nvSpPr>
        <p:spPr>
          <a:xfrm>
            <a:off x="1479426" y="3417408"/>
            <a:ext cx="526480"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cs typeface="+mn-ea"/>
                <a:sym typeface="+mn-lt"/>
              </a:rPr>
              <a:t>4</a:t>
            </a:r>
            <a:endParaRPr lang="en-US" sz="2800" b="1" dirty="0">
              <a:solidFill>
                <a:schemeClr val="bg1"/>
              </a:solidFill>
              <a:cs typeface="+mn-ea"/>
              <a:sym typeface="+mn-lt"/>
            </a:endParaRPr>
          </a:p>
        </p:txBody>
      </p:sp>
      <p:sp>
        <p:nvSpPr>
          <p:cNvPr id="18" name="文本占位符 49"/>
          <p:cNvSpPr txBox="1"/>
          <p:nvPr>
            <p:custDataLst>
              <p:tags r:id="rId13"/>
            </p:custDataLst>
          </p:nvPr>
        </p:nvSpPr>
        <p:spPr>
          <a:xfrm>
            <a:off x="2199640" y="775335"/>
            <a:ext cx="5801360" cy="431800"/>
          </a:xfrm>
          <a:prstGeom prst="rect">
            <a:avLst/>
          </a:prstGeom>
        </p:spPr>
        <p:txBody>
          <a:bodyPr/>
          <a:lstStyle>
            <a:lvl1pPr>
              <a:buNone/>
              <a:defRPr lang="zh-CN" altLang="en-US" sz="2400" b="1" kern="1200" dirty="0">
                <a:solidFill>
                  <a:schemeClr val="accent1"/>
                </a:solidFill>
                <a:latin typeface="+mn-lt"/>
                <a:ea typeface="+mn-ea"/>
                <a:cs typeface="+mn-ea"/>
                <a:sym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中小型机房空调</a:t>
            </a:r>
            <a:r>
              <a:rPr kumimoji="0" lang="en-US" altLang="zh-CN" sz="2400" b="1" i="0" u="none" strike="noStrike" kern="1200" cap="none" spc="0" normalizeH="0" baseline="0" noProof="0" dirty="0">
                <a:ln>
                  <a:noFill/>
                </a:ln>
                <a:solidFill>
                  <a:schemeClr val="accent1"/>
                </a:solidFill>
                <a:effectLst/>
                <a:uLnTx/>
                <a:uFillTx/>
                <a:latin typeface="+mn-lt"/>
                <a:ea typeface="+mn-ea"/>
                <a:cs typeface="+mn-ea"/>
                <a:sym typeface="+mn-lt"/>
              </a:rPr>
              <a:t>/Cabinet Type Precision Air Conditioning</a:t>
            </a:r>
            <a:endParaRPr kumimoji="0" lang="en-US" altLang="zh-CN" sz="2400" b="1"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9" name="文本占位符 49"/>
          <p:cNvSpPr txBox="1"/>
          <p:nvPr>
            <p:custDataLst>
              <p:tags r:id="rId14"/>
            </p:custDataLst>
          </p:nvPr>
        </p:nvSpPr>
        <p:spPr>
          <a:xfrm>
            <a:off x="2199640" y="1664335"/>
            <a:ext cx="5721985" cy="431800"/>
          </a:xfrm>
          <a:prstGeom prst="rect">
            <a:avLst/>
          </a:prstGeom>
        </p:spPr>
        <p:txBody>
          <a:bodyPr/>
          <a:lstStyle>
            <a:lvl1pPr>
              <a:buNone/>
              <a:defRPr lang="zh-CN" altLang="en-US" sz="2400" b="1" kern="1200" dirty="0">
                <a:solidFill>
                  <a:schemeClr val="accent2"/>
                </a:solidFill>
                <a:latin typeface="+mn-lt"/>
                <a:ea typeface="+mn-ea"/>
                <a:cs typeface="+mn-ea"/>
                <a:sym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mn-lt"/>
                <a:ea typeface="+mn-ea"/>
                <a:cs typeface="+mn-ea"/>
                <a:sym typeface="+mn-lt"/>
              </a:rPr>
              <a:t>房间级机房空调</a:t>
            </a:r>
            <a:r>
              <a:rPr kumimoji="0" lang="en-US" altLang="zh-CN" sz="2400" b="1" i="0" u="none" strike="noStrike" kern="1200" cap="none" spc="0" normalizeH="0" baseline="0" noProof="0" dirty="0">
                <a:ln>
                  <a:noFill/>
                </a:ln>
                <a:solidFill>
                  <a:schemeClr val="accent2"/>
                </a:solidFill>
                <a:effectLst/>
                <a:uLnTx/>
                <a:uFillTx/>
                <a:latin typeface="+mn-lt"/>
                <a:ea typeface="+mn-ea"/>
                <a:cs typeface="+mn-ea"/>
                <a:sym typeface="+mn-lt"/>
              </a:rPr>
              <a:t>/Room Class  Precision Air Conditioning</a:t>
            </a:r>
            <a:endParaRPr kumimoji="0" lang="en-US" altLang="zh-CN" sz="2400" b="1" i="0" u="none" strike="noStrike" kern="1200" cap="none" spc="0" normalizeH="0" baseline="0" noProof="0" dirty="0">
              <a:ln>
                <a:noFill/>
              </a:ln>
              <a:solidFill>
                <a:schemeClr val="accent2"/>
              </a:solidFill>
              <a:effectLst/>
              <a:uLnTx/>
              <a:uFillTx/>
              <a:latin typeface="+mn-lt"/>
              <a:ea typeface="+mn-ea"/>
              <a:cs typeface="+mn-ea"/>
              <a:sym typeface="+mn-lt"/>
            </a:endParaRPr>
          </a:p>
        </p:txBody>
      </p:sp>
      <p:sp>
        <p:nvSpPr>
          <p:cNvPr id="20" name="文本占位符 49"/>
          <p:cNvSpPr txBox="1"/>
          <p:nvPr>
            <p:custDataLst>
              <p:tags r:id="rId15"/>
            </p:custDataLst>
          </p:nvPr>
        </p:nvSpPr>
        <p:spPr>
          <a:xfrm>
            <a:off x="2199640" y="2550795"/>
            <a:ext cx="5702935" cy="431800"/>
          </a:xfrm>
          <a:prstGeom prst="rect">
            <a:avLst/>
          </a:prstGeom>
        </p:spPr>
        <p:txBody>
          <a:bodyPr/>
          <a:lstStyle>
            <a:lvl1pPr>
              <a:buNone/>
              <a:defRPr lang="zh-CN" altLang="en-US" sz="2400" b="1" kern="1200" dirty="0">
                <a:solidFill>
                  <a:schemeClr val="accent1"/>
                </a:solidFill>
                <a:latin typeface="+mn-lt"/>
                <a:ea typeface="+mn-ea"/>
                <a:cs typeface="+mn-ea"/>
                <a:sym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列间级机房空调</a:t>
            </a:r>
            <a:r>
              <a:rPr kumimoji="0" lang="en-US" altLang="zh-CN" sz="2400" b="1" i="0" u="none" strike="noStrike" kern="1200" cap="none" spc="0" normalizeH="0" baseline="0" noProof="0" dirty="0">
                <a:ln>
                  <a:noFill/>
                </a:ln>
                <a:solidFill>
                  <a:schemeClr val="accent1"/>
                </a:solidFill>
                <a:effectLst/>
                <a:uLnTx/>
                <a:uFillTx/>
                <a:latin typeface="+mn-lt"/>
                <a:ea typeface="+mn-ea"/>
                <a:cs typeface="+mn-ea"/>
                <a:sym typeface="+mn-lt"/>
              </a:rPr>
              <a:t>/In-Row Type </a:t>
            </a:r>
            <a:r>
              <a:rPr lang="en-US" altLang="zh-CN" noProof="0">
                <a:ln>
                  <a:noFill/>
                </a:ln>
                <a:effectLst/>
                <a:uLnTx/>
                <a:uFillTx/>
                <a:sym typeface="+mn-lt"/>
              </a:rPr>
              <a:t>Precision Air Conditioning</a:t>
            </a:r>
            <a:endParaRPr kumimoji="0" lang="en-US" altLang="zh-CN" b="1" i="0" u="none" strike="noStrike" kern="1200" cap="none" spc="0" normalizeH="0" baseline="0" noProof="0" dirty="0">
              <a:ln>
                <a:noFill/>
              </a:ln>
              <a:solidFill>
                <a:schemeClr val="accent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1"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21" name="文本占位符 49"/>
          <p:cNvSpPr txBox="1"/>
          <p:nvPr>
            <p:custDataLst>
              <p:tags r:id="rId16"/>
            </p:custDataLst>
          </p:nvPr>
        </p:nvSpPr>
        <p:spPr>
          <a:xfrm>
            <a:off x="2199640" y="3464560"/>
            <a:ext cx="5678805" cy="431800"/>
          </a:xfrm>
          <a:prstGeom prst="rect">
            <a:avLst/>
          </a:prstGeom>
        </p:spPr>
        <p:txBody>
          <a:bodyPr>
            <a:noAutofit/>
          </a:bodyPr>
          <a:lstStyle>
            <a:lvl1pPr>
              <a:buNone/>
              <a:defRPr lang="zh-CN" altLang="en-US" sz="2400" b="1" kern="1200" dirty="0">
                <a:solidFill>
                  <a:schemeClr val="accent2"/>
                </a:solidFill>
                <a:latin typeface="+mn-lt"/>
                <a:ea typeface="+mn-ea"/>
                <a:cs typeface="+mn-ea"/>
                <a:sym typeface="+mn-lt"/>
              </a:defRPr>
            </a:lvl1pPr>
          </a:lstStyle>
          <a:p>
            <a:pPr lvl="0" algn="l" defTabSz="914400" fontAlgn="auto">
              <a:spcBef>
                <a:spcPts val="0"/>
              </a:spcBef>
              <a:spcAft>
                <a:spcPts val="0"/>
              </a:spcAft>
              <a:buClrTx/>
              <a:buSzTx/>
              <a:buFontTx/>
              <a:defRPr/>
            </a:pPr>
            <a:r>
              <a:rPr noProof="0">
                <a:ln>
                  <a:noFill/>
                </a:ln>
                <a:effectLst/>
                <a:uLnTx/>
                <a:uFillTx/>
                <a:sym typeface="+mn-ea"/>
              </a:rPr>
              <a:t>机房空调工程设计选型</a:t>
            </a:r>
            <a:r>
              <a:rPr noProof="0">
                <a:ln>
                  <a:noFill/>
                </a:ln>
                <a:effectLst/>
                <a:uLnTx/>
                <a:uFillTx/>
                <a:sym typeface="+mn-ea"/>
              </a:rPr>
              <a:t>/Computer Room </a:t>
            </a:r>
            <a:r>
              <a:rPr noProof="0">
                <a:ln>
                  <a:noFill/>
                </a:ln>
                <a:effectLst/>
                <a:uLnTx/>
                <a:uFillTx/>
                <a:sym typeface="+mn-lt"/>
              </a:rPr>
              <a:t>Air Conditioning Design &amp; Selection</a:t>
            </a:r>
            <a:endParaRPr noProof="0">
              <a:ln>
                <a:noFill/>
              </a:ln>
              <a:effectLst/>
              <a:uLnTx/>
              <a:uFillTx/>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1000"/>
                                        <p:tgtEl>
                                          <p:spTgt spid="21">
                                            <p:txEl>
                                              <p:pRg st="0" end="0"/>
                                            </p:txEl>
                                          </p:spTgt>
                                        </p:tgtEl>
                                      </p:cBhvr>
                                    </p:animEffect>
                                    <p:anim calcmode="lin" valueType="num">
                                      <p:cBhvr>
                                        <p:cTn id="2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8637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/Room level air conditioning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pic>
        <p:nvPicPr>
          <p:cNvPr id="3" name="Picture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848201" y="1497046"/>
            <a:ext cx="2437448"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txBox="1"/>
          <p:nvPr>
            <p:custDataLst>
              <p:tags r:id="rId3"/>
            </p:custDataLst>
          </p:nvPr>
        </p:nvSpPr>
        <p:spPr bwMode="auto">
          <a:xfrm>
            <a:off x="348139" y="1046513"/>
            <a:ext cx="3437573" cy="45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en-US" altLang="zh-CN" sz="2100" b="1" i="1" dirty="0">
                <a:solidFill>
                  <a:srgbClr val="FF9900"/>
                </a:solidFill>
                <a:latin typeface="+mn-lt"/>
                <a:ea typeface="+mn-ea"/>
                <a:cs typeface="+mn-ea"/>
                <a:sym typeface="+mn-lt"/>
              </a:rPr>
              <a:t>PTC</a:t>
            </a:r>
            <a:r>
              <a:rPr lang="zh-CN" altLang="en-US" sz="2100" b="1" i="1" dirty="0">
                <a:solidFill>
                  <a:srgbClr val="FF9900"/>
                </a:solidFill>
                <a:latin typeface="+mn-lt"/>
                <a:ea typeface="+mn-ea"/>
                <a:cs typeface="+mn-ea"/>
                <a:sym typeface="+mn-lt"/>
              </a:rPr>
              <a:t>电加热器</a:t>
            </a:r>
            <a:endParaRPr lang="zh-CN" altLang="en-US" sz="2100" b="1" i="1" dirty="0">
              <a:solidFill>
                <a:srgbClr val="FF9900"/>
              </a:solidFill>
              <a:latin typeface="+mn-lt"/>
              <a:ea typeface="+mn-ea"/>
              <a:cs typeface="+mn-ea"/>
              <a:sym typeface="+mn-lt"/>
            </a:endParaRPr>
          </a:p>
        </p:txBody>
      </p:sp>
      <p:pic>
        <p:nvPicPr>
          <p:cNvPr id="13" name="Picture 3"/>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20379" y="3422939"/>
            <a:ext cx="1893094" cy="139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custDataLst>
              <p:tags r:id="rId6"/>
            </p:custDataLst>
          </p:nvPr>
        </p:nvSpPr>
        <p:spPr>
          <a:xfrm>
            <a:off x="3739320" y="1111482"/>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弥补除湿中的热损失</a:t>
            </a:r>
            <a:endParaRPr lang="zh-CN" altLang="en-US" sz="1350" b="1" dirty="0">
              <a:solidFill>
                <a:schemeClr val="bg1"/>
              </a:solidFill>
              <a:cs typeface="+mn-ea"/>
              <a:sym typeface="+mn-lt"/>
            </a:endParaRPr>
          </a:p>
        </p:txBody>
      </p:sp>
      <p:sp>
        <p:nvSpPr>
          <p:cNvPr id="22" name="椭圆 21"/>
          <p:cNvSpPr/>
          <p:nvPr>
            <p:custDataLst>
              <p:tags r:id="rId7"/>
            </p:custDataLst>
          </p:nvPr>
        </p:nvSpPr>
        <p:spPr>
          <a:xfrm>
            <a:off x="3739320" y="2081954"/>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插拔更换方便维护</a:t>
            </a:r>
            <a:endParaRPr lang="zh-CN" altLang="en-US" sz="1350" b="1" dirty="0">
              <a:solidFill>
                <a:schemeClr val="bg1"/>
              </a:solidFill>
              <a:cs typeface="+mn-ea"/>
              <a:sym typeface="+mn-lt"/>
            </a:endParaRPr>
          </a:p>
        </p:txBody>
      </p:sp>
      <p:sp>
        <p:nvSpPr>
          <p:cNvPr id="25" name="椭圆 24"/>
          <p:cNvSpPr/>
          <p:nvPr>
            <p:custDataLst>
              <p:tags r:id="rId8"/>
            </p:custDataLst>
          </p:nvPr>
        </p:nvSpPr>
        <p:spPr>
          <a:xfrm>
            <a:off x="6225939" y="1111482"/>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加热时不发红，无明火</a:t>
            </a:r>
            <a:endParaRPr lang="zh-CN" altLang="en-US" sz="1350" b="1" dirty="0">
              <a:solidFill>
                <a:schemeClr val="bg1"/>
              </a:solidFill>
              <a:cs typeface="+mn-ea"/>
              <a:sym typeface="+mn-lt"/>
            </a:endParaRPr>
          </a:p>
        </p:txBody>
      </p:sp>
      <p:sp>
        <p:nvSpPr>
          <p:cNvPr id="26" name="椭圆 25"/>
          <p:cNvSpPr/>
          <p:nvPr>
            <p:custDataLst>
              <p:tags r:id="rId9"/>
            </p:custDataLst>
          </p:nvPr>
        </p:nvSpPr>
        <p:spPr>
          <a:xfrm>
            <a:off x="6225939" y="2066856"/>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温度自反馈调节</a:t>
            </a:r>
            <a:endParaRPr lang="zh-CN" altLang="en-US" sz="1350" b="1" dirty="0">
              <a:solidFill>
                <a:schemeClr val="bg1"/>
              </a:solidFill>
              <a:cs typeface="+mn-ea"/>
              <a:sym typeface="+mn-lt"/>
            </a:endParaRPr>
          </a:p>
        </p:txBody>
      </p:sp>
      <p:sp>
        <p:nvSpPr>
          <p:cNvPr id="28" name="椭圆 27"/>
          <p:cNvSpPr/>
          <p:nvPr>
            <p:custDataLst>
              <p:tags r:id="rId10"/>
            </p:custDataLst>
          </p:nvPr>
        </p:nvSpPr>
        <p:spPr>
          <a:xfrm>
            <a:off x="3801862" y="4059560"/>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可冲洗  结构简单</a:t>
            </a:r>
            <a:endParaRPr lang="zh-CN" altLang="en-US" sz="1350" b="1" dirty="0">
              <a:solidFill>
                <a:schemeClr val="bg1"/>
              </a:solidFill>
              <a:cs typeface="+mn-ea"/>
              <a:sym typeface="+mn-lt"/>
            </a:endParaRPr>
          </a:p>
        </p:txBody>
      </p:sp>
      <p:sp>
        <p:nvSpPr>
          <p:cNvPr id="29" name="椭圆 28"/>
          <p:cNvSpPr/>
          <p:nvPr>
            <p:custDataLst>
              <p:tags r:id="rId11"/>
            </p:custDataLst>
          </p:nvPr>
        </p:nvSpPr>
        <p:spPr>
          <a:xfrm>
            <a:off x="3801862" y="3089089"/>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可拆卸  维护简单 </a:t>
            </a:r>
            <a:endParaRPr lang="zh-CN" altLang="en-US" sz="1350" b="1" dirty="0">
              <a:solidFill>
                <a:schemeClr val="bg1"/>
              </a:solidFill>
              <a:cs typeface="+mn-ea"/>
              <a:sym typeface="+mn-lt"/>
            </a:endParaRPr>
          </a:p>
        </p:txBody>
      </p:sp>
      <p:sp>
        <p:nvSpPr>
          <p:cNvPr id="30" name="椭圆 29"/>
          <p:cNvSpPr/>
          <p:nvPr>
            <p:custDataLst>
              <p:tags r:id="rId12"/>
            </p:custDataLst>
          </p:nvPr>
        </p:nvSpPr>
        <p:spPr>
          <a:xfrm>
            <a:off x="6297051" y="3073993"/>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体积小  便于拆装</a:t>
            </a:r>
            <a:endParaRPr lang="zh-CN" altLang="en-US" sz="1350" b="1" dirty="0">
              <a:solidFill>
                <a:schemeClr val="bg1"/>
              </a:solidFill>
              <a:cs typeface="+mn-ea"/>
              <a:sym typeface="+mn-lt"/>
            </a:endParaRPr>
          </a:p>
        </p:txBody>
      </p:sp>
      <p:sp>
        <p:nvSpPr>
          <p:cNvPr id="31" name="椭圆 30"/>
          <p:cNvSpPr/>
          <p:nvPr>
            <p:custDataLst>
              <p:tags r:id="rId13"/>
            </p:custDataLst>
          </p:nvPr>
        </p:nvSpPr>
        <p:spPr>
          <a:xfrm>
            <a:off x="6297051" y="4029367"/>
            <a:ext cx="1890000" cy="675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加湿量大 效率高</a:t>
            </a:r>
            <a:endParaRPr lang="zh-CN" altLang="en-US" sz="1350" b="1" dirty="0">
              <a:solidFill>
                <a:schemeClr val="bg1"/>
              </a:solidFill>
              <a:cs typeface="+mn-ea"/>
              <a:sym typeface="+mn-lt"/>
            </a:endParaRPr>
          </a:p>
        </p:txBody>
      </p:sp>
      <p:sp>
        <p:nvSpPr>
          <p:cNvPr id="4" name="标题 1"/>
          <p:cNvSpPr txBox="1"/>
          <p:nvPr>
            <p:custDataLst>
              <p:tags r:id="rId14"/>
            </p:custDataLst>
          </p:nvPr>
        </p:nvSpPr>
        <p:spPr bwMode="auto">
          <a:xfrm>
            <a:off x="331629" y="2895633"/>
            <a:ext cx="3437573" cy="45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2100" b="1" i="1" dirty="0">
                <a:solidFill>
                  <a:srgbClr val="FF9900"/>
                </a:solidFill>
                <a:latin typeface="+mn-lt"/>
                <a:ea typeface="+mn-ea"/>
                <a:cs typeface="+mn-ea"/>
                <a:sym typeface="+mn-lt"/>
              </a:rPr>
              <a:t>电极</a:t>
            </a:r>
            <a:r>
              <a:rPr lang="zh-CN" altLang="en-US" sz="2100" b="1" i="1" dirty="0">
                <a:solidFill>
                  <a:srgbClr val="FF9900"/>
                </a:solidFill>
                <a:latin typeface="+mn-lt"/>
                <a:ea typeface="+mn-ea"/>
                <a:cs typeface="+mn-ea"/>
                <a:sym typeface="+mn-lt"/>
              </a:rPr>
              <a:t>加湿器</a:t>
            </a:r>
            <a:endParaRPr lang="zh-CN" altLang="en-US" sz="2100" b="1" i="1" dirty="0">
              <a:solidFill>
                <a:srgbClr val="FF9900"/>
              </a:solidFill>
              <a:latin typeface="+mn-lt"/>
              <a:ea typeface="+mn-ea"/>
              <a:cs typeface="+mn-ea"/>
              <a:sym typeface="+mn-lt"/>
            </a:endParaRPr>
          </a:p>
        </p:txBody>
      </p:sp>
      <p:sp>
        <p:nvSpPr>
          <p:cNvPr id="5" name="文本框 4"/>
          <p:cNvSpPr txBox="1"/>
          <p:nvPr/>
        </p:nvSpPr>
        <p:spPr>
          <a:xfrm>
            <a:off x="1043305" y="1347470"/>
            <a:ext cx="4572000" cy="645160"/>
          </a:xfrm>
          <a:prstGeom prst="rect">
            <a:avLst/>
          </a:prstGeom>
          <a:noFill/>
        </p:spPr>
        <p:txBody>
          <a:bodyPr wrap="square" rtlCol="0" anchor="t">
            <a:spAutoFit/>
          </a:bodyPr>
          <a:p>
            <a:r>
              <a:rPr lang="zh-CN" altLang="en-US">
                <a:solidFill>
                  <a:schemeClr val="accent6"/>
                </a:solidFill>
              </a:rPr>
              <a:t>PTC electric heater</a:t>
            </a:r>
            <a:endParaRPr lang="zh-CN" altLang="en-US">
              <a:solidFill>
                <a:schemeClr val="accent6"/>
              </a:solidFill>
            </a:endParaRPr>
          </a:p>
          <a:p>
            <a:endParaRPr lang="zh-CN" altLang="en-US">
              <a:solidFill>
                <a:schemeClr val="accent6"/>
              </a:solidFill>
            </a:endParaRPr>
          </a:p>
        </p:txBody>
      </p:sp>
      <p:sp>
        <p:nvSpPr>
          <p:cNvPr id="6" name="文本框 5"/>
          <p:cNvSpPr txBox="1"/>
          <p:nvPr/>
        </p:nvSpPr>
        <p:spPr>
          <a:xfrm>
            <a:off x="991870" y="3154680"/>
            <a:ext cx="4572000" cy="645160"/>
          </a:xfrm>
          <a:prstGeom prst="rect">
            <a:avLst/>
          </a:prstGeom>
          <a:noFill/>
        </p:spPr>
        <p:txBody>
          <a:bodyPr wrap="square" rtlCol="0" anchor="t">
            <a:spAutoFit/>
          </a:bodyPr>
          <a:p>
            <a:r>
              <a:rPr lang="zh-CN" altLang="en-US">
                <a:solidFill>
                  <a:schemeClr val="accent6"/>
                </a:solidFill>
              </a:rPr>
              <a:t>Electrode humidifier</a:t>
            </a:r>
            <a:endParaRPr lang="zh-CN" altLang="en-US">
              <a:solidFill>
                <a:schemeClr val="accent6"/>
              </a:solidFill>
            </a:endParaRPr>
          </a:p>
          <a:p>
            <a:endParaRPr lang="zh-CN" altLang="en-US">
              <a:solidFill>
                <a:schemeClr val="accent6"/>
              </a:solidFill>
            </a:endParaRPr>
          </a:p>
        </p:txBody>
      </p:sp>
      <p:sp>
        <p:nvSpPr>
          <p:cNvPr id="7" name="文本框 6"/>
          <p:cNvSpPr txBox="1"/>
          <p:nvPr/>
        </p:nvSpPr>
        <p:spPr>
          <a:xfrm>
            <a:off x="3851910" y="1680210"/>
            <a:ext cx="2037715" cy="645160"/>
          </a:xfrm>
          <a:prstGeom prst="rect">
            <a:avLst/>
          </a:prstGeom>
          <a:noFill/>
        </p:spPr>
        <p:txBody>
          <a:bodyPr wrap="square" rtlCol="0" anchor="t">
            <a:spAutoFit/>
          </a:bodyPr>
          <a:p>
            <a:r>
              <a:rPr lang="zh-CN" altLang="en-US" sz="1200"/>
              <a:t>Compensate for heat loss in dehumidification</a:t>
            </a:r>
            <a:endParaRPr lang="zh-CN" altLang="en-US" sz="1200"/>
          </a:p>
          <a:p>
            <a:endParaRPr lang="zh-CN" altLang="en-US" sz="1200"/>
          </a:p>
        </p:txBody>
      </p:sp>
      <p:sp>
        <p:nvSpPr>
          <p:cNvPr id="9" name="文本框 8"/>
          <p:cNvSpPr txBox="1"/>
          <p:nvPr/>
        </p:nvSpPr>
        <p:spPr>
          <a:xfrm>
            <a:off x="4008120" y="2679700"/>
            <a:ext cx="1684655" cy="460375"/>
          </a:xfrm>
          <a:prstGeom prst="rect">
            <a:avLst/>
          </a:prstGeom>
          <a:noFill/>
        </p:spPr>
        <p:txBody>
          <a:bodyPr wrap="square" rtlCol="0" anchor="t">
            <a:spAutoFit/>
          </a:bodyPr>
          <a:p>
            <a:r>
              <a:rPr lang="zh-CN" altLang="en-US" sz="1200"/>
              <a:t>Easy maintenance</a:t>
            </a:r>
            <a:endParaRPr lang="zh-CN" altLang="en-US" sz="1200"/>
          </a:p>
          <a:p>
            <a:endParaRPr lang="zh-CN" altLang="en-US" sz="1200"/>
          </a:p>
        </p:txBody>
      </p:sp>
      <p:sp>
        <p:nvSpPr>
          <p:cNvPr id="10" name="文本框 9"/>
          <p:cNvSpPr txBox="1"/>
          <p:nvPr/>
        </p:nvSpPr>
        <p:spPr>
          <a:xfrm>
            <a:off x="3615690" y="3723640"/>
            <a:ext cx="4572000" cy="460375"/>
          </a:xfrm>
          <a:prstGeom prst="rect">
            <a:avLst/>
          </a:prstGeom>
          <a:noFill/>
        </p:spPr>
        <p:txBody>
          <a:bodyPr wrap="square" rtlCol="0" anchor="t">
            <a:spAutoFit/>
          </a:bodyPr>
          <a:p>
            <a:r>
              <a:rPr lang="zh-CN" altLang="en-US" sz="1200"/>
              <a:t>Removable for easy maintenance</a:t>
            </a:r>
            <a:endParaRPr lang="zh-CN" altLang="en-US" sz="1200"/>
          </a:p>
          <a:p>
            <a:endParaRPr lang="zh-CN" altLang="en-US" sz="1200"/>
          </a:p>
        </p:txBody>
      </p:sp>
      <p:sp>
        <p:nvSpPr>
          <p:cNvPr id="11" name="文本框 10"/>
          <p:cNvSpPr txBox="1"/>
          <p:nvPr/>
        </p:nvSpPr>
        <p:spPr>
          <a:xfrm>
            <a:off x="3721100" y="4617085"/>
            <a:ext cx="2372995" cy="460375"/>
          </a:xfrm>
          <a:prstGeom prst="rect">
            <a:avLst/>
          </a:prstGeom>
          <a:noFill/>
        </p:spPr>
        <p:txBody>
          <a:bodyPr wrap="square" rtlCol="0" anchor="t">
            <a:spAutoFit/>
          </a:bodyPr>
          <a:p>
            <a:r>
              <a:rPr lang="zh-CN" altLang="en-US" sz="1200"/>
              <a:t>Flushable structure is simple</a:t>
            </a:r>
            <a:endParaRPr lang="zh-CN" altLang="en-US" sz="1200"/>
          </a:p>
          <a:p>
            <a:endParaRPr lang="zh-CN" altLang="en-US" sz="1200"/>
          </a:p>
        </p:txBody>
      </p:sp>
      <p:sp>
        <p:nvSpPr>
          <p:cNvPr id="12" name="文本框 11"/>
          <p:cNvSpPr txBox="1"/>
          <p:nvPr/>
        </p:nvSpPr>
        <p:spPr>
          <a:xfrm>
            <a:off x="6012180" y="1702435"/>
            <a:ext cx="4572000" cy="460375"/>
          </a:xfrm>
          <a:prstGeom prst="rect">
            <a:avLst/>
          </a:prstGeom>
          <a:noFill/>
        </p:spPr>
        <p:txBody>
          <a:bodyPr wrap="square" rtlCol="0" anchor="t">
            <a:spAutoFit/>
          </a:bodyPr>
          <a:p>
            <a:r>
              <a:rPr lang="zh-CN" altLang="en-US" sz="1200"/>
              <a:t>No redness when heated, no open flame</a:t>
            </a:r>
            <a:endParaRPr lang="zh-CN" altLang="en-US" sz="1200"/>
          </a:p>
          <a:p>
            <a:endParaRPr lang="zh-CN" altLang="en-US" sz="1200"/>
          </a:p>
        </p:txBody>
      </p:sp>
      <p:sp>
        <p:nvSpPr>
          <p:cNvPr id="14" name="文本框 13"/>
          <p:cNvSpPr txBox="1"/>
          <p:nvPr/>
        </p:nvSpPr>
        <p:spPr>
          <a:xfrm>
            <a:off x="6062345" y="2625090"/>
            <a:ext cx="4572000" cy="460375"/>
          </a:xfrm>
          <a:prstGeom prst="rect">
            <a:avLst/>
          </a:prstGeom>
          <a:noFill/>
        </p:spPr>
        <p:txBody>
          <a:bodyPr wrap="square" rtlCol="0" anchor="t">
            <a:spAutoFit/>
          </a:bodyPr>
          <a:p>
            <a:r>
              <a:rPr lang="zh-CN" altLang="en-US" sz="1200"/>
              <a:t>Temperature self-feedback regulation</a:t>
            </a:r>
            <a:endParaRPr lang="zh-CN" altLang="en-US" sz="1200"/>
          </a:p>
          <a:p>
            <a:endParaRPr lang="zh-CN" altLang="en-US" sz="1200"/>
          </a:p>
        </p:txBody>
      </p:sp>
      <p:sp>
        <p:nvSpPr>
          <p:cNvPr id="15" name="文本框 14"/>
          <p:cNvSpPr txBox="1"/>
          <p:nvPr/>
        </p:nvSpPr>
        <p:spPr>
          <a:xfrm>
            <a:off x="6232525" y="3684270"/>
            <a:ext cx="4572000" cy="460375"/>
          </a:xfrm>
          <a:prstGeom prst="rect">
            <a:avLst/>
          </a:prstGeom>
          <a:noFill/>
        </p:spPr>
        <p:txBody>
          <a:bodyPr wrap="square" rtlCol="0" anchor="t">
            <a:spAutoFit/>
          </a:bodyPr>
          <a:p>
            <a:r>
              <a:rPr lang="zh-CN" altLang="en-US" sz="1200"/>
              <a:t>Small size for easy disassembly</a:t>
            </a:r>
            <a:endParaRPr lang="zh-CN" altLang="en-US" sz="1200"/>
          </a:p>
          <a:p>
            <a:endParaRPr lang="zh-CN" altLang="en-US" sz="1200"/>
          </a:p>
        </p:txBody>
      </p:sp>
      <p:sp>
        <p:nvSpPr>
          <p:cNvPr id="16" name="文本框 15"/>
          <p:cNvSpPr txBox="1"/>
          <p:nvPr/>
        </p:nvSpPr>
        <p:spPr>
          <a:xfrm>
            <a:off x="5796280" y="4516120"/>
            <a:ext cx="4572000" cy="460375"/>
          </a:xfrm>
          <a:prstGeom prst="rect">
            <a:avLst/>
          </a:prstGeom>
          <a:noFill/>
        </p:spPr>
        <p:txBody>
          <a:bodyPr wrap="square" rtlCol="0" anchor="t">
            <a:spAutoFit/>
          </a:bodyPr>
          <a:p>
            <a:r>
              <a:rPr lang="zh-CN" altLang="en-US" sz="1200"/>
              <a:t>High humidification capacity and high efficiency</a:t>
            </a:r>
            <a:endParaRPr lang="zh-CN" altLang="en-US" sz="1200"/>
          </a:p>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bldLvl="0" animBg="1"/>
      <p:bldP spid="22" grpId="0" bldLvl="0" animBg="1"/>
      <p:bldP spid="25" grpId="0" bldLvl="0" animBg="1"/>
      <p:bldP spid="26" grpId="0" bldLvl="0" animBg="1"/>
      <p:bldP spid="28" grpId="0" bldLvl="0" animBg="1"/>
      <p:bldP spid="29" grpId="0" bldLvl="0" animBg="1"/>
      <p:bldP spid="30" grpId="0" bldLvl="0" animBg="1"/>
      <p:bldP spid="31" grpId="0" bldLvl="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895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level air conditioning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pic>
        <p:nvPicPr>
          <p:cNvPr id="3"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546185" y="1277542"/>
            <a:ext cx="1331119" cy="145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46185" y="3194448"/>
            <a:ext cx="1303735" cy="138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238824" y="1289447"/>
            <a:ext cx="701279"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238824" y="3248025"/>
            <a:ext cx="696516" cy="135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加号 6"/>
          <p:cNvSpPr/>
          <p:nvPr>
            <p:custDataLst>
              <p:tags r:id="rId9"/>
            </p:custDataLst>
          </p:nvPr>
        </p:nvSpPr>
        <p:spPr>
          <a:xfrm>
            <a:off x="1831631" y="1709738"/>
            <a:ext cx="407194" cy="5441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cs typeface="+mn-ea"/>
              <a:sym typeface="+mn-lt"/>
            </a:endParaRPr>
          </a:p>
        </p:txBody>
      </p:sp>
      <p:pic>
        <p:nvPicPr>
          <p:cNvPr id="8" name="Picture 3"/>
          <p:cNvPicPr>
            <a:picLocks noChangeAspect="1" noChangeArrowheads="1"/>
          </p:cNvPicPr>
          <p:nvPr>
            <p:custDataLst>
              <p:tags r:id="rId10"/>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421115" y="3087292"/>
            <a:ext cx="1371600" cy="13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custDataLst>
              <p:tags r:id="rId1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99684" y="1182292"/>
            <a:ext cx="1451372" cy="1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等于号 9"/>
          <p:cNvSpPr/>
          <p:nvPr>
            <p:custDataLst>
              <p:tags r:id="rId14"/>
            </p:custDataLst>
          </p:nvPr>
        </p:nvSpPr>
        <p:spPr>
          <a:xfrm>
            <a:off x="2935341" y="1771651"/>
            <a:ext cx="521494" cy="37504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solidFill>
                <a:schemeClr val="tx1"/>
              </a:solidFill>
              <a:cs typeface="+mn-ea"/>
              <a:sym typeface="+mn-lt"/>
            </a:endParaRPr>
          </a:p>
        </p:txBody>
      </p:sp>
      <p:sp>
        <p:nvSpPr>
          <p:cNvPr id="11" name="加号 10"/>
          <p:cNvSpPr/>
          <p:nvPr>
            <p:custDataLst>
              <p:tags r:id="rId15"/>
            </p:custDataLst>
          </p:nvPr>
        </p:nvSpPr>
        <p:spPr>
          <a:xfrm>
            <a:off x="1831631" y="3506392"/>
            <a:ext cx="407194" cy="5453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cs typeface="+mn-ea"/>
              <a:sym typeface="+mn-lt"/>
            </a:endParaRPr>
          </a:p>
        </p:txBody>
      </p:sp>
      <p:sp>
        <p:nvSpPr>
          <p:cNvPr id="12" name="等于号 11"/>
          <p:cNvSpPr/>
          <p:nvPr>
            <p:custDataLst>
              <p:tags r:id="rId16"/>
            </p:custDataLst>
          </p:nvPr>
        </p:nvSpPr>
        <p:spPr>
          <a:xfrm>
            <a:off x="2935341" y="3569494"/>
            <a:ext cx="521494" cy="37504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solidFill>
                <a:schemeClr val="tx1"/>
              </a:solidFill>
              <a:cs typeface="+mn-ea"/>
              <a:sym typeface="+mn-lt"/>
            </a:endParaRPr>
          </a:p>
        </p:txBody>
      </p:sp>
      <p:sp>
        <p:nvSpPr>
          <p:cNvPr id="16" name="标题 1"/>
          <p:cNvSpPr txBox="1"/>
          <p:nvPr>
            <p:custDataLst>
              <p:tags r:id="rId17"/>
            </p:custDataLst>
          </p:nvPr>
        </p:nvSpPr>
        <p:spPr bwMode="auto">
          <a:xfrm>
            <a:off x="2019935" y="4679315"/>
            <a:ext cx="1224915" cy="26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eaLnBrk="1" hangingPunct="1">
              <a:spcBef>
                <a:spcPct val="0"/>
              </a:spcBef>
              <a:buFontTx/>
              <a:buNone/>
            </a:pPr>
            <a:r>
              <a:rPr lang="zh-CN" altLang="en-US" sz="1050" b="1">
                <a:solidFill>
                  <a:srgbClr val="0070C0"/>
                </a:solidFill>
                <a:latin typeface="+mn-lt"/>
                <a:ea typeface="+mn-ea"/>
                <a:cs typeface="+mn-ea"/>
                <a:sym typeface="+mn-lt"/>
              </a:rPr>
              <a:t>上送风机组</a:t>
            </a:r>
            <a:r>
              <a:rPr lang="en-US" altLang="zh-CN" sz="1050" b="1">
                <a:solidFill>
                  <a:srgbClr val="0070C0"/>
                </a:solidFill>
                <a:latin typeface="+mn-lt"/>
                <a:ea typeface="+mn-ea"/>
                <a:cs typeface="+mn-ea"/>
                <a:sym typeface="+mn-lt"/>
              </a:rPr>
              <a:t>/up floor air supply</a:t>
            </a:r>
            <a:endParaRPr lang="en-US" altLang="zh-CN" sz="1050" b="1">
              <a:solidFill>
                <a:srgbClr val="0070C0"/>
              </a:solidFill>
              <a:latin typeface="+mn-lt"/>
              <a:ea typeface="+mn-ea"/>
              <a:cs typeface="+mn-ea"/>
              <a:sym typeface="+mn-lt"/>
            </a:endParaRPr>
          </a:p>
        </p:txBody>
      </p:sp>
      <p:sp>
        <p:nvSpPr>
          <p:cNvPr id="17" name="标题 1"/>
          <p:cNvSpPr txBox="1"/>
          <p:nvPr>
            <p:custDataLst>
              <p:tags r:id="rId18"/>
            </p:custDataLst>
          </p:nvPr>
        </p:nvSpPr>
        <p:spPr bwMode="auto">
          <a:xfrm>
            <a:off x="1948180" y="2861310"/>
            <a:ext cx="1407795" cy="26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eaLnBrk="1" hangingPunct="1">
              <a:spcBef>
                <a:spcPct val="0"/>
              </a:spcBef>
              <a:buFontTx/>
              <a:buNone/>
            </a:pPr>
            <a:r>
              <a:rPr lang="zh-CN" altLang="en-US" sz="1050" b="1">
                <a:solidFill>
                  <a:srgbClr val="0070C0"/>
                </a:solidFill>
                <a:latin typeface="+mn-lt"/>
                <a:ea typeface="+mn-ea"/>
                <a:cs typeface="+mn-ea"/>
                <a:sym typeface="+mn-lt"/>
              </a:rPr>
              <a:t>下送风机组</a:t>
            </a:r>
            <a:r>
              <a:rPr lang="en-US" altLang="zh-CN" sz="1050" b="1">
                <a:solidFill>
                  <a:srgbClr val="0070C0"/>
                </a:solidFill>
                <a:latin typeface="+mn-lt"/>
                <a:ea typeface="+mn-ea"/>
                <a:cs typeface="+mn-ea"/>
                <a:sym typeface="+mn-lt"/>
              </a:rPr>
              <a:t>/down floor air supply</a:t>
            </a:r>
            <a:endParaRPr lang="en-US" altLang="zh-CN" sz="1050" b="1">
              <a:solidFill>
                <a:srgbClr val="0070C0"/>
              </a:solidFill>
              <a:latin typeface="+mn-lt"/>
              <a:ea typeface="+mn-ea"/>
              <a:cs typeface="+mn-ea"/>
              <a:sym typeface="+mn-lt"/>
            </a:endParaRPr>
          </a:p>
        </p:txBody>
      </p:sp>
      <p:sp>
        <p:nvSpPr>
          <p:cNvPr id="18" name="标题 1"/>
          <p:cNvSpPr txBox="1"/>
          <p:nvPr>
            <p:custDataLst>
              <p:tags r:id="rId19"/>
            </p:custDataLst>
          </p:nvPr>
        </p:nvSpPr>
        <p:spPr bwMode="auto">
          <a:xfrm>
            <a:off x="1892444" y="802957"/>
            <a:ext cx="2512219" cy="48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None/>
            </a:pPr>
            <a:r>
              <a:rPr lang="zh-CN" altLang="en-US" sz="1400" b="1" i="1" dirty="0">
                <a:solidFill>
                  <a:srgbClr val="FF9900"/>
                </a:solidFill>
                <a:latin typeface="+mn-lt"/>
                <a:ea typeface="+mn-ea"/>
                <a:cs typeface="+mn-ea"/>
                <a:sym typeface="+mn-lt"/>
              </a:rPr>
              <a:t>模块化设计</a:t>
            </a:r>
            <a:r>
              <a:rPr lang="en-US" altLang="zh-CN" sz="1400" b="1" i="1" dirty="0">
                <a:solidFill>
                  <a:srgbClr val="FF9900"/>
                </a:solidFill>
                <a:latin typeface="+mn-lt"/>
                <a:ea typeface="+mn-ea"/>
                <a:cs typeface="+mn-ea"/>
                <a:sym typeface="+mn-lt"/>
              </a:rPr>
              <a:t>/Modular design</a:t>
            </a:r>
            <a:endParaRPr lang="en-US" altLang="zh-CN" sz="1400" b="1" i="1" dirty="0">
              <a:solidFill>
                <a:srgbClr val="FF9900"/>
              </a:solidFill>
              <a:latin typeface="+mn-lt"/>
              <a:ea typeface="+mn-ea"/>
              <a:cs typeface="+mn-ea"/>
              <a:sym typeface="+mn-lt"/>
            </a:endParaRPr>
          </a:p>
          <a:p>
            <a:pPr algn="ctr">
              <a:spcBef>
                <a:spcPct val="0"/>
              </a:spcBef>
              <a:buNone/>
            </a:pPr>
            <a:endParaRPr lang="en-US" altLang="zh-CN" sz="1400" b="1" i="1" dirty="0">
              <a:solidFill>
                <a:srgbClr val="FF9900"/>
              </a:solidFill>
              <a:latin typeface="+mn-lt"/>
              <a:ea typeface="+mn-ea"/>
              <a:cs typeface="+mn-ea"/>
              <a:sym typeface="+mn-lt"/>
            </a:endParaRPr>
          </a:p>
        </p:txBody>
      </p:sp>
      <p:sp>
        <p:nvSpPr>
          <p:cNvPr id="21" name="椭圆 20"/>
          <p:cNvSpPr/>
          <p:nvPr>
            <p:custDataLst>
              <p:tags r:id="rId20"/>
            </p:custDataLst>
          </p:nvPr>
        </p:nvSpPr>
        <p:spPr>
          <a:xfrm>
            <a:off x="5120036" y="1202375"/>
            <a:ext cx="1586567" cy="46868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功能模块化</a:t>
            </a:r>
            <a:endParaRPr lang="zh-CN" altLang="en-US" sz="1350" b="1" dirty="0">
              <a:solidFill>
                <a:schemeClr val="bg1"/>
              </a:solidFill>
              <a:cs typeface="+mn-ea"/>
              <a:sym typeface="+mn-lt"/>
            </a:endParaRPr>
          </a:p>
        </p:txBody>
      </p:sp>
      <p:sp>
        <p:nvSpPr>
          <p:cNvPr id="22" name="内容占位符 2"/>
          <p:cNvSpPr txBox="1"/>
          <p:nvPr>
            <p:custDataLst>
              <p:tags r:id="rId21"/>
            </p:custDataLst>
          </p:nvPr>
        </p:nvSpPr>
        <p:spPr>
          <a:xfrm>
            <a:off x="5582999" y="830892"/>
            <a:ext cx="2352884" cy="1273087"/>
          </a:xfrm>
          <a:prstGeom prst="rect">
            <a:avLst/>
          </a:prstGeom>
        </p:spPr>
        <p:txBody>
          <a:bodyPr vert="horz" lIns="51435" tIns="25718" rIns="51435" bIns="25718" rtlCol="0">
            <a:normAutofit/>
          </a:bodyPr>
          <a:lstStyle/>
          <a:p>
            <a:pPr marL="203835" indent="-203835" algn="just" defTabSz="386080">
              <a:spcBef>
                <a:spcPts val="675"/>
              </a:spcBef>
              <a:buClr>
                <a:schemeClr val="accent1"/>
              </a:buClr>
              <a:buSzPct val="60000"/>
              <a:buFont typeface="Wingdings" panose="05000000000000000000" pitchFamily="2" charset="2"/>
              <a:buChar char="m"/>
              <a:defRPr/>
            </a:pPr>
            <a:endParaRPr lang="en-US" altLang="zh-CN" sz="1500" b="1" i="1" dirty="0">
              <a:solidFill>
                <a:schemeClr val="accent1"/>
              </a:solidFill>
              <a:cs typeface="+mn-ea"/>
              <a:sym typeface="+mn-lt"/>
            </a:endParaRPr>
          </a:p>
        </p:txBody>
      </p:sp>
      <p:sp>
        <p:nvSpPr>
          <p:cNvPr id="24" name="矩形 23"/>
          <p:cNvSpPr/>
          <p:nvPr>
            <p:custDataLst>
              <p:tags r:id="rId22"/>
            </p:custDataLst>
          </p:nvPr>
        </p:nvSpPr>
        <p:spPr>
          <a:xfrm>
            <a:off x="7018316" y="1157842"/>
            <a:ext cx="1784342" cy="650176"/>
          </a:xfrm>
          <a:prstGeom prst="rect">
            <a:avLst/>
          </a:prstGeom>
          <a:solidFill>
            <a:schemeClr val="bg1"/>
          </a:solidFill>
          <a:ln>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accent2">
                    <a:lumMod val="75000"/>
                  </a:schemeClr>
                </a:solidFill>
                <a:cs typeface="+mn-ea"/>
                <a:sym typeface="+mn-lt"/>
              </a:rPr>
              <a:t>Compressor module Evaporator module Electronic control module function independent, interference isolation</a:t>
            </a:r>
            <a:endParaRPr lang="zh-CN" altLang="en-US" sz="900" b="1" dirty="0">
              <a:solidFill>
                <a:schemeClr val="accent2">
                  <a:lumMod val="75000"/>
                </a:schemeClr>
              </a:solidFill>
              <a:cs typeface="+mn-ea"/>
              <a:sym typeface="+mn-lt"/>
            </a:endParaRPr>
          </a:p>
        </p:txBody>
      </p:sp>
      <p:sp>
        <p:nvSpPr>
          <p:cNvPr id="25" name="椭圆 24"/>
          <p:cNvSpPr/>
          <p:nvPr>
            <p:custDataLst>
              <p:tags r:id="rId23"/>
            </p:custDataLst>
          </p:nvPr>
        </p:nvSpPr>
        <p:spPr>
          <a:xfrm>
            <a:off x="5120036" y="2136073"/>
            <a:ext cx="1586567" cy="46868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容量模块化</a:t>
            </a:r>
            <a:endParaRPr lang="zh-CN" altLang="en-US" sz="1350" b="1" dirty="0">
              <a:solidFill>
                <a:schemeClr val="bg1"/>
              </a:solidFill>
              <a:cs typeface="+mn-ea"/>
              <a:sym typeface="+mn-lt"/>
            </a:endParaRPr>
          </a:p>
        </p:txBody>
      </p:sp>
      <p:sp>
        <p:nvSpPr>
          <p:cNvPr id="26" name="矩形 25"/>
          <p:cNvSpPr/>
          <p:nvPr>
            <p:custDataLst>
              <p:tags r:id="rId24"/>
            </p:custDataLst>
          </p:nvPr>
        </p:nvSpPr>
        <p:spPr>
          <a:xfrm>
            <a:off x="7018316" y="2091540"/>
            <a:ext cx="1784342" cy="650175"/>
          </a:xfrm>
          <a:prstGeom prst="rect">
            <a:avLst/>
          </a:prstGeom>
          <a:solidFill>
            <a:schemeClr val="bg1"/>
          </a:solidFill>
          <a:ln>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defRPr/>
            </a:pPr>
            <a:r>
              <a:rPr lang="zh-CN" altLang="en-US" sz="1000" b="1" dirty="0">
                <a:solidFill>
                  <a:schemeClr val="accent2">
                    <a:lumMod val="75000"/>
                  </a:schemeClr>
                </a:solidFill>
                <a:cs typeface="+mn-ea"/>
                <a:sym typeface="+mn-lt"/>
              </a:rPr>
              <a:t>Based on single module cooling capacity, increase module expansion cooling capacity</a:t>
            </a:r>
            <a:endParaRPr lang="zh-CN" altLang="en-US" sz="1000" b="1" dirty="0">
              <a:solidFill>
                <a:schemeClr val="accent2">
                  <a:lumMod val="75000"/>
                </a:schemeClr>
              </a:solidFill>
              <a:cs typeface="+mn-ea"/>
              <a:sym typeface="+mn-lt"/>
            </a:endParaRPr>
          </a:p>
        </p:txBody>
      </p:sp>
      <p:sp>
        <p:nvSpPr>
          <p:cNvPr id="27" name="椭圆 26"/>
          <p:cNvSpPr/>
          <p:nvPr>
            <p:custDataLst>
              <p:tags r:id="rId25"/>
            </p:custDataLst>
          </p:nvPr>
        </p:nvSpPr>
        <p:spPr>
          <a:xfrm>
            <a:off x="5120036" y="3043051"/>
            <a:ext cx="1586567" cy="46868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结构模块化</a:t>
            </a:r>
            <a:endParaRPr lang="zh-CN" altLang="en-US" sz="1350" b="1" dirty="0">
              <a:solidFill>
                <a:schemeClr val="bg1"/>
              </a:solidFill>
              <a:cs typeface="+mn-ea"/>
              <a:sym typeface="+mn-lt"/>
            </a:endParaRPr>
          </a:p>
        </p:txBody>
      </p:sp>
      <p:sp>
        <p:nvSpPr>
          <p:cNvPr id="28" name="矩形 27"/>
          <p:cNvSpPr/>
          <p:nvPr>
            <p:custDataLst>
              <p:tags r:id="rId26"/>
            </p:custDataLst>
          </p:nvPr>
        </p:nvSpPr>
        <p:spPr>
          <a:xfrm>
            <a:off x="7018316" y="2989611"/>
            <a:ext cx="1784342" cy="650175"/>
          </a:xfrm>
          <a:prstGeom prst="rect">
            <a:avLst/>
          </a:prstGeom>
          <a:solidFill>
            <a:schemeClr val="bg1"/>
          </a:solidFill>
          <a:ln>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defRPr/>
            </a:pPr>
            <a:r>
              <a:rPr lang="zh-CN" altLang="en-US" sz="900" b="1" dirty="0">
                <a:solidFill>
                  <a:schemeClr val="accent2">
                    <a:lumMod val="75000"/>
                  </a:schemeClr>
                </a:solidFill>
                <a:cs typeface="+mn-ea"/>
                <a:sym typeface="+mn-lt"/>
              </a:rPr>
              <a:t>The module structure is the same, reducing the structural cost and facilitating disassembly</a:t>
            </a:r>
            <a:endParaRPr lang="zh-CN" altLang="en-US" sz="900" b="1" dirty="0">
              <a:solidFill>
                <a:schemeClr val="accent2">
                  <a:lumMod val="75000"/>
                </a:schemeClr>
              </a:solidFill>
              <a:cs typeface="+mn-ea"/>
              <a:sym typeface="+mn-lt"/>
            </a:endParaRPr>
          </a:p>
          <a:p>
            <a:pPr>
              <a:buFont typeface="Arial" panose="020B0604020202020204" pitchFamily="34" charset="0"/>
              <a:buNone/>
              <a:defRPr/>
            </a:pPr>
            <a:endParaRPr lang="zh-CN" altLang="en-US" sz="900" b="1" dirty="0">
              <a:solidFill>
                <a:schemeClr val="accent2">
                  <a:lumMod val="75000"/>
                </a:schemeClr>
              </a:solidFill>
              <a:cs typeface="+mn-ea"/>
              <a:sym typeface="+mn-lt"/>
            </a:endParaRPr>
          </a:p>
        </p:txBody>
      </p:sp>
      <p:sp>
        <p:nvSpPr>
          <p:cNvPr id="29" name="椭圆 28"/>
          <p:cNvSpPr/>
          <p:nvPr>
            <p:custDataLst>
              <p:tags r:id="rId27"/>
            </p:custDataLst>
          </p:nvPr>
        </p:nvSpPr>
        <p:spPr>
          <a:xfrm>
            <a:off x="5120036" y="3932217"/>
            <a:ext cx="1586567" cy="46868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defRPr/>
            </a:pPr>
            <a:r>
              <a:rPr lang="zh-CN" altLang="en-US" sz="1350" b="1" dirty="0">
                <a:solidFill>
                  <a:schemeClr val="bg1"/>
                </a:solidFill>
                <a:cs typeface="+mn-ea"/>
                <a:sym typeface="+mn-lt"/>
              </a:rPr>
              <a:t>部件模块化</a:t>
            </a:r>
            <a:endParaRPr lang="zh-CN" altLang="en-US" sz="1350" b="1" dirty="0">
              <a:solidFill>
                <a:schemeClr val="bg1"/>
              </a:solidFill>
              <a:cs typeface="+mn-ea"/>
              <a:sym typeface="+mn-lt"/>
            </a:endParaRPr>
          </a:p>
        </p:txBody>
      </p:sp>
      <p:sp>
        <p:nvSpPr>
          <p:cNvPr id="30" name="矩形 29"/>
          <p:cNvSpPr/>
          <p:nvPr>
            <p:custDataLst>
              <p:tags r:id="rId28"/>
            </p:custDataLst>
          </p:nvPr>
        </p:nvSpPr>
        <p:spPr>
          <a:xfrm>
            <a:off x="7036130" y="3896590"/>
            <a:ext cx="1784342" cy="654629"/>
          </a:xfrm>
          <a:prstGeom prst="rect">
            <a:avLst/>
          </a:prstGeom>
          <a:solidFill>
            <a:schemeClr val="bg1"/>
          </a:solidFill>
          <a:ln>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defRPr/>
            </a:pPr>
            <a:r>
              <a:rPr lang="zh-CN" altLang="en-US" sz="900" b="1" dirty="0">
                <a:solidFill>
                  <a:schemeClr val="accent2">
                    <a:lumMod val="75000"/>
                  </a:schemeClr>
                </a:solidFill>
                <a:cs typeface="+mn-ea"/>
                <a:sym typeface="+mn-lt"/>
              </a:rPr>
              <a:t>The main components of each module are the same, reducing the types of spare parts and maintenance costs</a:t>
            </a:r>
            <a:endParaRPr lang="zh-CN" altLang="en-US" sz="900" b="1" dirty="0">
              <a:solidFill>
                <a:schemeClr val="accent2">
                  <a:lumMod val="75000"/>
                </a:schemeClr>
              </a:solidFill>
              <a:cs typeface="+mn-ea"/>
              <a:sym typeface="+mn-lt"/>
            </a:endParaRPr>
          </a:p>
          <a:p>
            <a:pPr>
              <a:buFont typeface="Arial" panose="020B0604020202020204" pitchFamily="34" charset="0"/>
              <a:buNone/>
              <a:defRPr/>
            </a:pPr>
            <a:endParaRPr lang="zh-CN" altLang="en-US" sz="900" b="1" dirty="0">
              <a:solidFill>
                <a:schemeClr val="accent2">
                  <a:lumMod val="75000"/>
                </a:schemeClr>
              </a:solidFill>
              <a:cs typeface="+mn-ea"/>
              <a:sym typeface="+mn-lt"/>
            </a:endParaRPr>
          </a:p>
        </p:txBody>
      </p:sp>
      <p:sp>
        <p:nvSpPr>
          <p:cNvPr id="13" name="文本框 12"/>
          <p:cNvSpPr txBox="1"/>
          <p:nvPr/>
        </p:nvSpPr>
        <p:spPr>
          <a:xfrm>
            <a:off x="5005070" y="1564005"/>
            <a:ext cx="4572000" cy="521970"/>
          </a:xfrm>
          <a:prstGeom prst="rect">
            <a:avLst/>
          </a:prstGeom>
          <a:noFill/>
        </p:spPr>
        <p:txBody>
          <a:bodyPr wrap="square" rtlCol="0" anchor="t">
            <a:spAutoFit/>
          </a:bodyPr>
          <a:p>
            <a:r>
              <a:rPr lang="zh-CN" altLang="en-US" sz="1400"/>
              <a:t>Functional modularity</a:t>
            </a:r>
            <a:endParaRPr lang="zh-CN" altLang="en-US" sz="1400"/>
          </a:p>
          <a:p>
            <a:endParaRPr lang="zh-CN" altLang="en-US" sz="1400"/>
          </a:p>
        </p:txBody>
      </p:sp>
      <p:sp>
        <p:nvSpPr>
          <p:cNvPr id="14" name="文本框 13"/>
          <p:cNvSpPr txBox="1"/>
          <p:nvPr/>
        </p:nvSpPr>
        <p:spPr>
          <a:xfrm>
            <a:off x="4864735" y="2499995"/>
            <a:ext cx="4572000" cy="521970"/>
          </a:xfrm>
          <a:prstGeom prst="rect">
            <a:avLst/>
          </a:prstGeom>
          <a:noFill/>
        </p:spPr>
        <p:txBody>
          <a:bodyPr wrap="square" rtlCol="0" anchor="t">
            <a:spAutoFit/>
          </a:bodyPr>
          <a:p>
            <a:r>
              <a:rPr lang="zh-CN" altLang="en-US" sz="1400"/>
              <a:t>Capacity modularization</a:t>
            </a:r>
            <a:endParaRPr lang="zh-CN" altLang="en-US" sz="1400"/>
          </a:p>
          <a:p>
            <a:endParaRPr lang="zh-CN" altLang="en-US" sz="1400"/>
          </a:p>
        </p:txBody>
      </p:sp>
      <p:sp>
        <p:nvSpPr>
          <p:cNvPr id="15" name="文本框 14"/>
          <p:cNvSpPr txBox="1"/>
          <p:nvPr/>
        </p:nvSpPr>
        <p:spPr>
          <a:xfrm>
            <a:off x="4861560" y="3369945"/>
            <a:ext cx="4572000" cy="521970"/>
          </a:xfrm>
          <a:prstGeom prst="rect">
            <a:avLst/>
          </a:prstGeom>
          <a:noFill/>
        </p:spPr>
        <p:txBody>
          <a:bodyPr wrap="square" rtlCol="0" anchor="t">
            <a:spAutoFit/>
          </a:bodyPr>
          <a:p>
            <a:r>
              <a:rPr lang="zh-CN" altLang="en-US" sz="1400"/>
              <a:t>Structural modularization</a:t>
            </a:r>
            <a:endParaRPr lang="zh-CN" altLang="en-US" sz="1400"/>
          </a:p>
          <a:p>
            <a:endParaRPr lang="zh-CN" altLang="en-US" sz="1400"/>
          </a:p>
        </p:txBody>
      </p:sp>
      <p:sp>
        <p:nvSpPr>
          <p:cNvPr id="19" name="文本框 18"/>
          <p:cNvSpPr txBox="1"/>
          <p:nvPr/>
        </p:nvSpPr>
        <p:spPr>
          <a:xfrm>
            <a:off x="4726305" y="4228465"/>
            <a:ext cx="4572000" cy="521970"/>
          </a:xfrm>
          <a:prstGeom prst="rect">
            <a:avLst/>
          </a:prstGeom>
          <a:noFill/>
        </p:spPr>
        <p:txBody>
          <a:bodyPr wrap="square" rtlCol="0" anchor="t">
            <a:spAutoFit/>
          </a:bodyPr>
          <a:p>
            <a:r>
              <a:rPr lang="zh-CN" altLang="en-US" sz="1400"/>
              <a:t>Component modularization</a:t>
            </a:r>
            <a:endParaRPr lang="zh-CN" altLang="en-US" sz="1400"/>
          </a:p>
          <a:p>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ox(in)">
                                      <p:cBhvr>
                                        <p:cTn id="61" dur="500"/>
                                        <p:tgtEl>
                                          <p:spTgt spid="21"/>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ox(in)">
                                      <p:cBhvr>
                                        <p:cTn id="64" dur="500"/>
                                        <p:tgtEl>
                                          <p:spTgt spid="25"/>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ox(in)">
                                      <p:cBhvr>
                                        <p:cTn id="67" dur="500"/>
                                        <p:tgtEl>
                                          <p:spTgt spid="27"/>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ox(in)">
                                      <p:cBhvr>
                                        <p:cTn id="70" dur="500"/>
                                        <p:tgtEl>
                                          <p:spTgt spid="2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ox(in)">
                                      <p:cBhvr>
                                        <p:cTn id="73" dur="500"/>
                                        <p:tgtEl>
                                          <p:spTgt spid="3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ox(in)">
                                      <p:cBhvr>
                                        <p:cTn id="76" dur="500"/>
                                        <p:tgtEl>
                                          <p:spTgt spid="28"/>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ox(in)">
                                      <p:cBhvr>
                                        <p:cTn id="79" dur="500"/>
                                        <p:tgtEl>
                                          <p:spTgt spid="26"/>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ox(i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1" grpId="0" bldLvl="0" animBg="1"/>
      <p:bldP spid="12" grpId="0" bldLvl="0" animBg="1"/>
      <p:bldP spid="16" grpId="0"/>
      <p:bldP spid="17" grpId="0"/>
      <p:bldP spid="18" grpId="0"/>
      <p:bldP spid="21"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774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level air conditioning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3" name="标题 1"/>
          <p:cNvSpPr txBox="1"/>
          <p:nvPr>
            <p:custDataLst>
              <p:tags r:id="rId1"/>
            </p:custDataLst>
          </p:nvPr>
        </p:nvSpPr>
        <p:spPr bwMode="auto">
          <a:xfrm>
            <a:off x="374944" y="958407"/>
            <a:ext cx="2763287" cy="45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1600" b="1" i="1" dirty="0">
                <a:solidFill>
                  <a:srgbClr val="FF9900"/>
                </a:solidFill>
                <a:latin typeface="+mn-lt"/>
                <a:ea typeface="+mn-ea"/>
                <a:cs typeface="+mn-ea"/>
                <a:sym typeface="+mn-lt"/>
              </a:rPr>
              <a:t>先进智能控制器</a:t>
            </a:r>
            <a:r>
              <a:rPr lang="en-US" altLang="zh-CN" sz="1600" b="1" i="1" dirty="0">
                <a:solidFill>
                  <a:srgbClr val="FF9900"/>
                </a:solidFill>
                <a:latin typeface="+mn-lt"/>
                <a:ea typeface="+mn-ea"/>
                <a:cs typeface="+mn-ea"/>
                <a:sym typeface="+mn-lt"/>
              </a:rPr>
              <a:t>/Advanced intelligent controller</a:t>
            </a:r>
            <a:endParaRPr lang="en-US" altLang="zh-CN" sz="1600" b="1" i="1" dirty="0">
              <a:solidFill>
                <a:srgbClr val="FF9900"/>
              </a:solidFill>
              <a:latin typeface="+mn-lt"/>
              <a:ea typeface="+mn-ea"/>
              <a:cs typeface="+mn-ea"/>
              <a:sym typeface="+mn-lt"/>
            </a:endParaRPr>
          </a:p>
        </p:txBody>
      </p:sp>
      <p:sp>
        <p:nvSpPr>
          <p:cNvPr id="31" name="椭圆 30"/>
          <p:cNvSpPr/>
          <p:nvPr>
            <p:custDataLst>
              <p:tags r:id="rId2"/>
            </p:custDataLst>
          </p:nvPr>
        </p:nvSpPr>
        <p:spPr>
          <a:xfrm>
            <a:off x="827584" y="2100101"/>
            <a:ext cx="1675140" cy="675000"/>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b="1" dirty="0">
                <a:solidFill>
                  <a:schemeClr val="bg1"/>
                </a:solidFill>
                <a:cs typeface="+mn-ea"/>
                <a:sym typeface="+mn-lt"/>
              </a:rPr>
              <a:t>网络管理</a:t>
            </a:r>
            <a:endParaRPr lang="zh-CN" altLang="en-US" b="1" dirty="0">
              <a:solidFill>
                <a:schemeClr val="bg1"/>
              </a:solidFill>
              <a:cs typeface="+mn-ea"/>
              <a:sym typeface="+mn-lt"/>
            </a:endParaRPr>
          </a:p>
        </p:txBody>
      </p:sp>
      <p:sp>
        <p:nvSpPr>
          <p:cNvPr id="33" name="椭圆 32"/>
          <p:cNvSpPr/>
          <p:nvPr>
            <p:custDataLst>
              <p:tags r:id="rId3"/>
            </p:custDataLst>
          </p:nvPr>
        </p:nvSpPr>
        <p:spPr>
          <a:xfrm>
            <a:off x="5844640" y="2799374"/>
            <a:ext cx="1751695" cy="675000"/>
          </a:xfrm>
          <a:prstGeom prst="ellipse">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b="1" dirty="0">
                <a:solidFill>
                  <a:schemeClr val="bg1"/>
                </a:solidFill>
                <a:cs typeface="+mn-ea"/>
                <a:sym typeface="+mn-lt"/>
              </a:rPr>
              <a:t>维护方便</a:t>
            </a:r>
            <a:endParaRPr lang="zh-CN" altLang="en-US" b="1" dirty="0">
              <a:solidFill>
                <a:schemeClr val="bg1"/>
              </a:solidFill>
              <a:cs typeface="+mn-ea"/>
              <a:sym typeface="+mn-lt"/>
            </a:endParaRPr>
          </a:p>
        </p:txBody>
      </p:sp>
      <p:sp>
        <p:nvSpPr>
          <p:cNvPr id="34" name="椭圆 33"/>
          <p:cNvSpPr/>
          <p:nvPr>
            <p:custDataLst>
              <p:tags r:id="rId4"/>
            </p:custDataLst>
          </p:nvPr>
        </p:nvSpPr>
        <p:spPr>
          <a:xfrm>
            <a:off x="3779912" y="1010542"/>
            <a:ext cx="1694613" cy="675000"/>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b="1" dirty="0">
                <a:solidFill>
                  <a:schemeClr val="bg1"/>
                </a:solidFill>
                <a:cs typeface="+mn-ea"/>
                <a:sym typeface="+mn-lt"/>
              </a:rPr>
              <a:t>节能先进</a:t>
            </a:r>
            <a:endParaRPr lang="zh-CN" altLang="en-US" b="1" dirty="0">
              <a:solidFill>
                <a:schemeClr val="bg1"/>
              </a:solidFill>
              <a:cs typeface="+mn-ea"/>
              <a:sym typeface="+mn-lt"/>
            </a:endParaRPr>
          </a:p>
        </p:txBody>
      </p:sp>
      <p:sp>
        <p:nvSpPr>
          <p:cNvPr id="36" name="内容占位符 2"/>
          <p:cNvSpPr txBox="1"/>
          <p:nvPr>
            <p:custDataLst>
              <p:tags r:id="rId5"/>
            </p:custDataLst>
          </p:nvPr>
        </p:nvSpPr>
        <p:spPr>
          <a:xfrm>
            <a:off x="203835" y="3002915"/>
            <a:ext cx="2532380" cy="1390650"/>
          </a:xfrm>
          <a:prstGeom prst="rect">
            <a:avLst/>
          </a:prstGeom>
        </p:spPr>
        <p:txBody>
          <a:bodyPr vert="horz" lIns="51435" tIns="25718" rIns="51435" bIns="25718" rtlCol="0">
            <a:noAutofit/>
          </a:bodyPr>
          <a:lstStyle/>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latin typeface="+mn-ea"/>
                <a:cs typeface="+mn-ea"/>
                <a:sym typeface="+mn-lt"/>
              </a:rPr>
              <a:t>标配</a:t>
            </a:r>
            <a:r>
              <a:rPr lang="en-US" altLang="zh-CN" sz="1500" b="1" i="1" dirty="0">
                <a:solidFill>
                  <a:schemeClr val="accent1"/>
                </a:solidFill>
                <a:latin typeface="+mn-ea"/>
                <a:cs typeface="+mn-ea"/>
                <a:sym typeface="+mn-lt"/>
              </a:rPr>
              <a:t>RS485</a:t>
            </a:r>
            <a:r>
              <a:rPr lang="zh-CN" altLang="en-US" sz="1500" b="1" i="1" dirty="0">
                <a:solidFill>
                  <a:schemeClr val="accent1"/>
                </a:solidFill>
                <a:latin typeface="+mn-ea"/>
                <a:cs typeface="+mn-ea"/>
                <a:sym typeface="+mn-lt"/>
              </a:rPr>
              <a:t>接口和 </a:t>
            </a:r>
            <a:r>
              <a:rPr lang="en-US" altLang="zh-CN" sz="1500" b="1" i="1" dirty="0" err="1">
                <a:solidFill>
                  <a:schemeClr val="accent1"/>
                </a:solidFill>
                <a:latin typeface="+mn-ea"/>
                <a:cs typeface="+mn-ea"/>
                <a:sym typeface="+mn-lt"/>
              </a:rPr>
              <a:t>Modbus</a:t>
            </a:r>
            <a:r>
              <a:rPr lang="zh-CN" altLang="en-US" sz="1500" b="1" i="1" dirty="0">
                <a:solidFill>
                  <a:schemeClr val="accent1"/>
                </a:solidFill>
                <a:latin typeface="+mn-ea"/>
                <a:cs typeface="+mn-ea"/>
                <a:sym typeface="+mn-lt"/>
              </a:rPr>
              <a:t>协议</a:t>
            </a:r>
            <a:endParaRPr lang="en-US" altLang="zh-CN" sz="1500" b="1" i="1" dirty="0">
              <a:solidFill>
                <a:schemeClr val="accent1"/>
              </a:solidFill>
              <a:latin typeface="+mn-ea"/>
              <a:cs typeface="+mn-ea"/>
              <a:sym typeface="+mn-lt"/>
            </a:endParaRPr>
          </a:p>
          <a:p>
            <a:pPr indent="0" algn="just" defTabSz="386080">
              <a:spcBef>
                <a:spcPts val="675"/>
              </a:spcBef>
              <a:buClr>
                <a:schemeClr val="accent1"/>
              </a:buClr>
              <a:buSzPct val="60000"/>
              <a:buFont typeface="Wingdings" panose="05000000000000000000" pitchFamily="2" charset="2"/>
              <a:buNone/>
              <a:defRPr/>
            </a:pPr>
            <a:r>
              <a:rPr lang="zh-CN" altLang="en-US" sz="1575" dirty="0">
                <a:solidFill>
                  <a:schemeClr val="accent1"/>
                </a:solidFill>
                <a:cs typeface="+mn-ea"/>
                <a:sym typeface="+mn-lt"/>
              </a:rPr>
              <a:t>Standard RS485 interface and Modbus protocol</a:t>
            </a:r>
            <a:endParaRPr lang="zh-CN" altLang="en-US" sz="1575" dirty="0">
              <a:solidFill>
                <a:schemeClr val="accent1"/>
              </a:solidFill>
              <a:cs typeface="+mn-ea"/>
              <a:sym typeface="+mn-lt"/>
            </a:endParaRPr>
          </a:p>
          <a:p>
            <a:pPr indent="0" algn="just" defTabSz="386080">
              <a:spcBef>
                <a:spcPts val="675"/>
              </a:spcBef>
              <a:buClr>
                <a:schemeClr val="accent1"/>
              </a:buClr>
              <a:buSzPct val="60000"/>
              <a:buFont typeface="Wingdings" panose="05000000000000000000" pitchFamily="2" charset="2"/>
              <a:buNone/>
              <a:defRPr/>
            </a:pPr>
            <a:endParaRPr lang="zh-CN" altLang="en-US" sz="1575" dirty="0">
              <a:solidFill>
                <a:schemeClr val="accent1"/>
              </a:solidFill>
              <a:cs typeface="+mn-ea"/>
              <a:sym typeface="+mn-lt"/>
            </a:endParaRPr>
          </a:p>
        </p:txBody>
      </p:sp>
      <p:sp>
        <p:nvSpPr>
          <p:cNvPr id="37" name="内容占位符 2"/>
          <p:cNvSpPr txBox="1"/>
          <p:nvPr>
            <p:custDataLst>
              <p:tags r:id="rId6"/>
            </p:custDataLst>
          </p:nvPr>
        </p:nvSpPr>
        <p:spPr>
          <a:xfrm>
            <a:off x="5582999" y="830892"/>
            <a:ext cx="2352884" cy="1273087"/>
          </a:xfrm>
          <a:prstGeom prst="rect">
            <a:avLst/>
          </a:prstGeom>
        </p:spPr>
        <p:txBody>
          <a:bodyPr vert="horz" lIns="51435" tIns="25718" rIns="51435" bIns="25718" rtlCol="0">
            <a:normAutofit/>
          </a:bodyPr>
          <a:lstStyle/>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cs typeface="+mn-ea"/>
                <a:sym typeface="+mn-lt"/>
              </a:rPr>
              <a:t>群组可达</a:t>
            </a:r>
            <a:r>
              <a:rPr lang="en-US" altLang="zh-CN" sz="1500" b="1" i="1" dirty="0">
                <a:solidFill>
                  <a:schemeClr val="accent1"/>
                </a:solidFill>
                <a:cs typeface="+mn-ea"/>
                <a:sym typeface="+mn-lt"/>
              </a:rPr>
              <a:t>32</a:t>
            </a:r>
            <a:r>
              <a:rPr lang="zh-CN" altLang="en-US" sz="1500" b="1" i="1" dirty="0">
                <a:solidFill>
                  <a:schemeClr val="accent1"/>
                </a:solidFill>
                <a:cs typeface="+mn-ea"/>
                <a:sym typeface="+mn-lt"/>
              </a:rPr>
              <a:t>台联动</a:t>
            </a:r>
            <a:endParaRPr lang="en-US" altLang="zh-CN" sz="1500" b="1" i="1" dirty="0">
              <a:solidFill>
                <a:schemeClr val="accent1"/>
              </a:solidFill>
              <a:cs typeface="+mn-ea"/>
              <a:sym typeface="+mn-lt"/>
            </a:endParaRPr>
          </a:p>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cs typeface="+mn-ea"/>
                <a:sym typeface="+mn-lt"/>
              </a:rPr>
              <a:t>定时轮巡、故障自动切换、避免竞争运行</a:t>
            </a:r>
            <a:endParaRPr lang="en-US" altLang="zh-CN" sz="1500" b="1" i="1" dirty="0">
              <a:solidFill>
                <a:schemeClr val="accent1"/>
              </a:solidFill>
              <a:cs typeface="+mn-ea"/>
              <a:sym typeface="+mn-lt"/>
            </a:endParaRPr>
          </a:p>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cs typeface="+mn-ea"/>
                <a:sym typeface="+mn-lt"/>
              </a:rPr>
              <a:t>按需群组最低能耗运行</a:t>
            </a:r>
            <a:endParaRPr lang="en-US" altLang="zh-CN" sz="1500" b="1" i="1" dirty="0">
              <a:solidFill>
                <a:schemeClr val="accent1"/>
              </a:solidFill>
              <a:cs typeface="+mn-ea"/>
              <a:sym typeface="+mn-lt"/>
            </a:endParaRPr>
          </a:p>
          <a:p>
            <a:pPr marL="203835" indent="-203835" algn="just" defTabSz="386080">
              <a:spcBef>
                <a:spcPts val="675"/>
              </a:spcBef>
              <a:buClr>
                <a:schemeClr val="accent1"/>
              </a:buClr>
              <a:buSzPct val="60000"/>
              <a:buFont typeface="Wingdings" panose="05000000000000000000" pitchFamily="2" charset="2"/>
              <a:buChar char="m"/>
              <a:defRPr/>
            </a:pPr>
            <a:endParaRPr lang="zh-CN" altLang="en-US" sz="1575" dirty="0">
              <a:solidFill>
                <a:schemeClr val="accent1"/>
              </a:solidFill>
              <a:cs typeface="+mn-ea"/>
              <a:sym typeface="+mn-lt"/>
            </a:endParaRPr>
          </a:p>
        </p:txBody>
      </p:sp>
      <p:sp>
        <p:nvSpPr>
          <p:cNvPr id="38" name="内容占位符 2"/>
          <p:cNvSpPr txBox="1"/>
          <p:nvPr>
            <p:custDataLst>
              <p:tags r:id="rId7"/>
            </p:custDataLst>
          </p:nvPr>
        </p:nvSpPr>
        <p:spPr>
          <a:xfrm>
            <a:off x="5943152" y="3571935"/>
            <a:ext cx="2722867" cy="1273087"/>
          </a:xfrm>
          <a:prstGeom prst="rect">
            <a:avLst/>
          </a:prstGeom>
        </p:spPr>
        <p:txBody>
          <a:bodyPr vert="horz" lIns="51435" tIns="25718" rIns="51435" bIns="25718" rtlCol="0">
            <a:normAutofit/>
          </a:bodyPr>
          <a:lstStyle/>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cs typeface="+mn-ea"/>
                <a:sym typeface="+mn-lt"/>
              </a:rPr>
              <a:t>图形化显示，人性化界面</a:t>
            </a:r>
            <a:endParaRPr lang="en-US" altLang="zh-CN" sz="1500" b="1" i="1" dirty="0">
              <a:solidFill>
                <a:schemeClr val="accent1"/>
              </a:solidFill>
              <a:cs typeface="+mn-ea"/>
              <a:sym typeface="+mn-lt"/>
            </a:endParaRPr>
          </a:p>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cs typeface="+mn-ea"/>
                <a:sym typeface="+mn-lt"/>
              </a:rPr>
              <a:t>可储存</a:t>
            </a:r>
            <a:r>
              <a:rPr lang="en-US" altLang="zh-CN" sz="1500" b="1" i="1" dirty="0">
                <a:solidFill>
                  <a:schemeClr val="accent1"/>
                </a:solidFill>
                <a:latin typeface="+mn-ea"/>
                <a:cs typeface="+mn-ea"/>
                <a:sym typeface="+mn-lt"/>
              </a:rPr>
              <a:t>500</a:t>
            </a:r>
            <a:r>
              <a:rPr lang="zh-CN" altLang="en-US" sz="1500" b="1" i="1" dirty="0">
                <a:solidFill>
                  <a:schemeClr val="accent1"/>
                </a:solidFill>
                <a:latin typeface="+mn-ea"/>
                <a:cs typeface="+mn-ea"/>
                <a:sym typeface="+mn-lt"/>
              </a:rPr>
              <a:t>条告警信息</a:t>
            </a:r>
            <a:endParaRPr lang="en-US" altLang="zh-CN" sz="1500" b="1" i="1" dirty="0">
              <a:solidFill>
                <a:schemeClr val="accent1"/>
              </a:solidFill>
              <a:latin typeface="+mn-ea"/>
              <a:cs typeface="+mn-ea"/>
              <a:sym typeface="+mn-lt"/>
            </a:endParaRPr>
          </a:p>
          <a:p>
            <a:pPr marL="203835" indent="-203835" algn="just" defTabSz="386080">
              <a:spcBef>
                <a:spcPts val="675"/>
              </a:spcBef>
              <a:buClr>
                <a:schemeClr val="accent1"/>
              </a:buClr>
              <a:buSzPct val="60000"/>
              <a:buFont typeface="Wingdings" panose="05000000000000000000" pitchFamily="2" charset="2"/>
              <a:buChar char="m"/>
              <a:defRPr/>
            </a:pPr>
            <a:r>
              <a:rPr lang="zh-CN" altLang="en-US" sz="1500" b="1" i="1" dirty="0">
                <a:solidFill>
                  <a:schemeClr val="accent1"/>
                </a:solidFill>
                <a:latin typeface="+mn-ea"/>
                <a:cs typeface="+mn-ea"/>
                <a:sym typeface="+mn-lt"/>
              </a:rPr>
              <a:t>故障及维护信息自动提示</a:t>
            </a:r>
            <a:endParaRPr lang="en-US" altLang="zh-CN" sz="1500" b="1" i="1" dirty="0">
              <a:solidFill>
                <a:schemeClr val="accent1"/>
              </a:solidFill>
              <a:latin typeface="+mn-ea"/>
              <a:cs typeface="+mn-ea"/>
              <a:sym typeface="+mn-lt"/>
            </a:endParaRPr>
          </a:p>
        </p:txBody>
      </p:sp>
      <p:pic>
        <p:nvPicPr>
          <p:cNvPr id="40" name="Picture 5" descr="E:\方伟杰\产品介绍PPT\案例素材\显示面板.png"/>
          <p:cNvPicPr>
            <a:picLocks noChangeAspect="1" noChangeArrowheads="1"/>
          </p:cNvPicPr>
          <p:nvPr>
            <p:custDataLst>
              <p:tags r:id="rId8"/>
            </p:custDataLst>
          </p:nvPr>
        </p:nvPicPr>
        <p:blipFill>
          <a:blip r:embed="rId9"/>
          <a:srcRect t="11716"/>
          <a:stretch>
            <a:fillRect/>
          </a:stretch>
        </p:blipFill>
        <p:spPr bwMode="auto">
          <a:xfrm>
            <a:off x="2843530" y="1978660"/>
            <a:ext cx="2893695" cy="1628775"/>
          </a:xfrm>
          <a:prstGeom prst="rect">
            <a:avLst/>
          </a:prstGeom>
          <a:noFill/>
        </p:spPr>
      </p:pic>
      <p:sp>
        <p:nvSpPr>
          <p:cNvPr id="4" name="文本框 3"/>
          <p:cNvSpPr txBox="1"/>
          <p:nvPr/>
        </p:nvSpPr>
        <p:spPr>
          <a:xfrm>
            <a:off x="707390" y="2464435"/>
            <a:ext cx="4572000" cy="521970"/>
          </a:xfrm>
          <a:prstGeom prst="rect">
            <a:avLst/>
          </a:prstGeom>
          <a:noFill/>
        </p:spPr>
        <p:txBody>
          <a:bodyPr wrap="square" rtlCol="0" anchor="t">
            <a:spAutoFit/>
          </a:bodyPr>
          <a:p>
            <a:r>
              <a:rPr lang="zh-CN" altLang="en-US" sz="1400"/>
              <a:t>Network management</a:t>
            </a:r>
            <a:endParaRPr lang="zh-CN" altLang="en-US" sz="1400"/>
          </a:p>
          <a:p>
            <a:endParaRPr lang="zh-CN" altLang="en-US" sz="1400"/>
          </a:p>
        </p:txBody>
      </p:sp>
      <p:sp>
        <p:nvSpPr>
          <p:cNvPr id="5" name="文本框 4"/>
          <p:cNvSpPr txBox="1"/>
          <p:nvPr/>
        </p:nvSpPr>
        <p:spPr>
          <a:xfrm>
            <a:off x="2931795" y="1459865"/>
            <a:ext cx="4572000" cy="521970"/>
          </a:xfrm>
          <a:prstGeom prst="rect">
            <a:avLst/>
          </a:prstGeom>
          <a:noFill/>
        </p:spPr>
        <p:txBody>
          <a:bodyPr wrap="square" rtlCol="0" anchor="t">
            <a:spAutoFit/>
          </a:bodyPr>
          <a:p>
            <a:r>
              <a:rPr lang="zh-CN" altLang="en-US" sz="1400"/>
              <a:t>Advanced in energy conservation</a:t>
            </a:r>
            <a:endParaRPr lang="zh-CN" altLang="en-US" sz="1400"/>
          </a:p>
          <a:p>
            <a:endParaRPr lang="zh-CN" altLang="en-US" sz="1400"/>
          </a:p>
        </p:txBody>
      </p:sp>
      <p:sp>
        <p:nvSpPr>
          <p:cNvPr id="6" name="文本框 5"/>
          <p:cNvSpPr txBox="1"/>
          <p:nvPr/>
        </p:nvSpPr>
        <p:spPr>
          <a:xfrm>
            <a:off x="5945505" y="2751455"/>
            <a:ext cx="4572000" cy="521970"/>
          </a:xfrm>
          <a:prstGeom prst="rect">
            <a:avLst/>
          </a:prstGeom>
          <a:noFill/>
        </p:spPr>
        <p:txBody>
          <a:bodyPr wrap="square" rtlCol="0" anchor="t">
            <a:spAutoFit/>
          </a:bodyPr>
          <a:p>
            <a:r>
              <a:rPr lang="zh-CN" altLang="en-US" sz="1400"/>
              <a:t>Easy maintenance</a:t>
            </a:r>
            <a:endParaRPr lang="zh-CN" altLang="en-US" sz="1400"/>
          </a:p>
          <a:p>
            <a:endParaRPr lang="zh-CN" altLang="en-US" sz="1400"/>
          </a:p>
        </p:txBody>
      </p:sp>
      <p:sp>
        <p:nvSpPr>
          <p:cNvPr id="7" name="文本框 6"/>
          <p:cNvSpPr txBox="1"/>
          <p:nvPr/>
        </p:nvSpPr>
        <p:spPr>
          <a:xfrm>
            <a:off x="2915920" y="3643630"/>
            <a:ext cx="3571240" cy="1014730"/>
          </a:xfrm>
          <a:prstGeom prst="rect">
            <a:avLst/>
          </a:prstGeom>
          <a:noFill/>
        </p:spPr>
        <p:txBody>
          <a:bodyPr wrap="square" rtlCol="0" anchor="t">
            <a:spAutoFit/>
          </a:bodyPr>
          <a:p>
            <a:r>
              <a:rPr lang="zh-CN" altLang="en-US" sz="1000">
                <a:solidFill>
                  <a:schemeClr val="tx2">
                    <a:lumMod val="60000"/>
                    <a:lumOff val="40000"/>
                  </a:schemeClr>
                </a:solidFill>
              </a:rPr>
              <a:t>Graphical display, human interface</a:t>
            </a:r>
            <a:endParaRPr lang="zh-CN" altLang="en-US" sz="1000">
              <a:solidFill>
                <a:schemeClr val="tx2">
                  <a:lumMod val="60000"/>
                  <a:lumOff val="40000"/>
                </a:schemeClr>
              </a:solidFill>
            </a:endParaRPr>
          </a:p>
          <a:p>
            <a:endParaRPr lang="zh-CN" altLang="en-US" sz="1000">
              <a:solidFill>
                <a:schemeClr val="tx2">
                  <a:lumMod val="60000"/>
                  <a:lumOff val="40000"/>
                </a:schemeClr>
              </a:solidFill>
            </a:endParaRPr>
          </a:p>
          <a:p>
            <a:r>
              <a:rPr lang="zh-CN" altLang="en-US" sz="1000">
                <a:solidFill>
                  <a:schemeClr val="tx2">
                    <a:lumMod val="60000"/>
                    <a:lumOff val="40000"/>
                  </a:schemeClr>
                </a:solidFill>
              </a:rPr>
              <a:t>Up to 500 alarms can be stored</a:t>
            </a:r>
            <a:endParaRPr lang="zh-CN" altLang="en-US" sz="1000">
              <a:solidFill>
                <a:schemeClr val="tx2">
                  <a:lumMod val="60000"/>
                  <a:lumOff val="40000"/>
                </a:schemeClr>
              </a:solidFill>
            </a:endParaRPr>
          </a:p>
          <a:p>
            <a:endParaRPr lang="zh-CN" altLang="en-US" sz="1000">
              <a:solidFill>
                <a:schemeClr val="tx2">
                  <a:lumMod val="60000"/>
                  <a:lumOff val="40000"/>
                </a:schemeClr>
              </a:solidFill>
            </a:endParaRPr>
          </a:p>
          <a:p>
            <a:r>
              <a:rPr lang="zh-CN" altLang="en-US" sz="1000">
                <a:solidFill>
                  <a:schemeClr val="tx2">
                    <a:lumMod val="60000"/>
                    <a:lumOff val="40000"/>
                  </a:schemeClr>
                </a:solidFill>
              </a:rPr>
              <a:t>Fault and maintenance information is automatically displayed</a:t>
            </a:r>
            <a:endParaRPr lang="zh-CN" altLang="en-US" sz="1000">
              <a:solidFill>
                <a:schemeClr val="tx2">
                  <a:lumMod val="60000"/>
                  <a:lumOff val="40000"/>
                </a:schemeClr>
              </a:solidFill>
            </a:endParaRPr>
          </a:p>
        </p:txBody>
      </p:sp>
      <p:sp>
        <p:nvSpPr>
          <p:cNvPr id="8" name="文本框 7"/>
          <p:cNvSpPr txBox="1"/>
          <p:nvPr/>
        </p:nvSpPr>
        <p:spPr>
          <a:xfrm>
            <a:off x="5873750" y="1995170"/>
            <a:ext cx="2370455" cy="845185"/>
          </a:xfrm>
          <a:prstGeom prst="rect">
            <a:avLst/>
          </a:prstGeom>
          <a:noFill/>
        </p:spPr>
        <p:txBody>
          <a:bodyPr wrap="square" rtlCol="0" anchor="t">
            <a:spAutoFit/>
          </a:bodyPr>
          <a:p>
            <a:pPr>
              <a:lnSpc>
                <a:spcPct val="70000"/>
              </a:lnSpc>
            </a:pPr>
            <a:r>
              <a:rPr lang="zh-CN" altLang="en-US" sz="1000">
                <a:solidFill>
                  <a:schemeClr val="tx2">
                    <a:lumMod val="60000"/>
                    <a:lumOff val="40000"/>
                  </a:schemeClr>
                </a:solidFill>
              </a:rPr>
              <a:t>Groups can be up to 32 linkage units</a:t>
            </a:r>
            <a:endParaRPr lang="zh-CN" altLang="en-US" sz="1000">
              <a:solidFill>
                <a:schemeClr val="tx2">
                  <a:lumMod val="60000"/>
                  <a:lumOff val="40000"/>
                </a:schemeClr>
              </a:solidFill>
            </a:endParaRPr>
          </a:p>
          <a:p>
            <a:pPr>
              <a:lnSpc>
                <a:spcPct val="70000"/>
              </a:lnSpc>
            </a:pPr>
            <a:endParaRPr lang="zh-CN" altLang="en-US" sz="1000">
              <a:solidFill>
                <a:schemeClr val="tx2">
                  <a:lumMod val="60000"/>
                  <a:lumOff val="40000"/>
                </a:schemeClr>
              </a:solidFill>
            </a:endParaRPr>
          </a:p>
          <a:p>
            <a:pPr>
              <a:lnSpc>
                <a:spcPct val="70000"/>
              </a:lnSpc>
            </a:pPr>
            <a:r>
              <a:rPr lang="zh-CN" altLang="en-US" sz="1000">
                <a:solidFill>
                  <a:schemeClr val="tx2">
                    <a:lumMod val="60000"/>
                    <a:lumOff val="40000"/>
                  </a:schemeClr>
                </a:solidFill>
              </a:rPr>
              <a:t>Periodic rotation, automatic fault switching, avoid competitive operation</a:t>
            </a:r>
            <a:endParaRPr lang="zh-CN" altLang="en-US" sz="1000">
              <a:solidFill>
                <a:schemeClr val="tx2">
                  <a:lumMod val="60000"/>
                  <a:lumOff val="40000"/>
                </a:schemeClr>
              </a:solidFill>
            </a:endParaRPr>
          </a:p>
          <a:p>
            <a:pPr>
              <a:lnSpc>
                <a:spcPct val="70000"/>
              </a:lnSpc>
            </a:pPr>
            <a:endParaRPr lang="zh-CN" altLang="en-US" sz="1000">
              <a:solidFill>
                <a:schemeClr val="tx2">
                  <a:lumMod val="60000"/>
                  <a:lumOff val="40000"/>
                </a:schemeClr>
              </a:solidFill>
            </a:endParaRPr>
          </a:p>
          <a:p>
            <a:pPr>
              <a:lnSpc>
                <a:spcPct val="70000"/>
              </a:lnSpc>
            </a:pPr>
            <a:r>
              <a:rPr lang="zh-CN" altLang="en-US" sz="1000">
                <a:solidFill>
                  <a:schemeClr val="tx2">
                    <a:lumMod val="60000"/>
                    <a:lumOff val="40000"/>
                  </a:schemeClr>
                </a:solidFill>
              </a:rPr>
              <a:t>On-demand group operation with minimum energy consumption</a:t>
            </a:r>
            <a:endParaRPr lang="zh-CN" altLang="en-US" sz="100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ox(in)">
                                      <p:cBhvr>
                                        <p:cTn id="17" dur="500"/>
                                        <p:tgtEl>
                                          <p:spTgt spid="3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i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ox(in)">
                                      <p:cBhvr>
                                        <p:cTn id="25" dur="500"/>
                                        <p:tgtEl>
                                          <p:spTgt spid="3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ox(in)">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ox(in)">
                                      <p:cBhvr>
                                        <p:cTn id="33" dur="500"/>
                                        <p:tgtEl>
                                          <p:spTgt spid="3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ox(in)">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bldLvl="0" animBg="1"/>
      <p:bldP spid="33" grpId="0" bldLvl="0" animBg="1"/>
      <p:bldP spid="34" grpId="0" bldLvl="0" animBg="1"/>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63714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level air conditioning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3" name="标题 1"/>
          <p:cNvSpPr txBox="1"/>
          <p:nvPr>
            <p:custDataLst>
              <p:tags r:id="rId1"/>
            </p:custDataLst>
          </p:nvPr>
        </p:nvSpPr>
        <p:spPr bwMode="auto">
          <a:xfrm>
            <a:off x="423386" y="1028700"/>
            <a:ext cx="3437573" cy="45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2100" b="1" i="1" dirty="0">
                <a:solidFill>
                  <a:srgbClr val="FF9900"/>
                </a:solidFill>
                <a:latin typeface="+mn-lt"/>
                <a:ea typeface="+mn-ea"/>
                <a:cs typeface="+mn-ea"/>
                <a:sym typeface="+mn-lt"/>
              </a:rPr>
              <a:t>延长组件（选配）</a:t>
            </a:r>
            <a:r>
              <a:rPr lang="en-US" altLang="zh-CN" sz="2100" b="1" i="1" dirty="0">
                <a:solidFill>
                  <a:srgbClr val="FF9900"/>
                </a:solidFill>
                <a:latin typeface="+mn-lt"/>
                <a:ea typeface="+mn-ea"/>
                <a:cs typeface="+mn-ea"/>
                <a:sym typeface="+mn-lt"/>
              </a:rPr>
              <a:t>/Extension assembly (optional)</a:t>
            </a:r>
            <a:endParaRPr lang="en-US" altLang="zh-CN" sz="2100" b="1" i="1" dirty="0">
              <a:solidFill>
                <a:srgbClr val="FF9900"/>
              </a:solidFill>
              <a:latin typeface="+mn-lt"/>
              <a:ea typeface="+mn-ea"/>
              <a:cs typeface="+mn-ea"/>
              <a:sym typeface="+mn-lt"/>
            </a:endParaRPr>
          </a:p>
          <a:p>
            <a:pPr algn="ctr">
              <a:spcBef>
                <a:spcPct val="0"/>
              </a:spcBef>
              <a:buFontTx/>
              <a:buNone/>
            </a:pPr>
            <a:endParaRPr lang="en-US" altLang="zh-CN" sz="2100" b="1" i="1" dirty="0">
              <a:solidFill>
                <a:srgbClr val="FF9900"/>
              </a:solidFill>
              <a:latin typeface="+mn-lt"/>
              <a:ea typeface="+mn-ea"/>
              <a:cs typeface="+mn-ea"/>
              <a:sym typeface="+mn-lt"/>
            </a:endParaRPr>
          </a:p>
        </p:txBody>
      </p:sp>
      <p:pic>
        <p:nvPicPr>
          <p:cNvPr id="5" name="Picture 2"/>
          <p:cNvPicPr>
            <a:picLocks noChangeAspect="1" noChangeArrowheads="1"/>
          </p:cNvPicPr>
          <p:nvPr>
            <p:custDataLst>
              <p:tags r:id="rId2"/>
            </p:custDataLst>
          </p:nvPr>
        </p:nvPicPr>
        <p:blipFill>
          <a:blip r:embed="rId3" cstate="print"/>
          <a:srcRect/>
          <a:stretch>
            <a:fillRect/>
          </a:stretch>
        </p:blipFill>
        <p:spPr bwMode="auto">
          <a:xfrm>
            <a:off x="1576387" y="1616869"/>
            <a:ext cx="1243013" cy="1450181"/>
          </a:xfrm>
          <a:prstGeom prst="rect">
            <a:avLst/>
          </a:prstGeom>
          <a:noFill/>
          <a:ln w="9525">
            <a:noFill/>
            <a:miter lim="800000"/>
            <a:headEnd/>
            <a:tailEnd/>
          </a:ln>
        </p:spPr>
      </p:pic>
      <p:sp>
        <p:nvSpPr>
          <p:cNvPr id="11" name="圆角矩形 10"/>
          <p:cNvSpPr/>
          <p:nvPr>
            <p:custDataLst>
              <p:tags r:id="rId4"/>
            </p:custDataLst>
          </p:nvPr>
        </p:nvSpPr>
        <p:spPr>
          <a:xfrm>
            <a:off x="179512" y="3322219"/>
            <a:ext cx="4104456" cy="119374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 typeface="Arial" panose="020B0604020202020204" pitchFamily="34" charset="0"/>
              <a:defRPr/>
            </a:pPr>
            <a:r>
              <a:rPr lang="zh-CN" altLang="en-US" sz="1200" b="1" dirty="0">
                <a:solidFill>
                  <a:schemeClr val="bg1"/>
                </a:solidFill>
                <a:cs typeface="+mn-ea"/>
                <a:sym typeface="+mn-lt"/>
              </a:rPr>
              <a:t>等效连管长度=实际接管长度 + 弯头数量*弯头等效长度 + 存油弯数量*存油弯等效连管长度 + 内外机落差*0.5 </a:t>
            </a:r>
            <a:r>
              <a:rPr lang="en-US" altLang="zh-CN" sz="1200" b="1" dirty="0">
                <a:solidFill>
                  <a:schemeClr val="bg1"/>
                </a:solidFill>
                <a:cs typeface="+mn-ea"/>
                <a:sym typeface="+mn-lt"/>
              </a:rPr>
              <a:t>/Equivalent connecting pipe length=actual connecting pipe length+number of elbows * equivalent length of elbows+number of oil traps * equivalent connecting pipe length of oil traps+internal and external machine drop * 0.5</a:t>
            </a:r>
            <a:endParaRPr lang="en-US" altLang="zh-CN" sz="1200" b="1" dirty="0">
              <a:solidFill>
                <a:schemeClr val="bg1"/>
              </a:solidFill>
              <a:cs typeface="+mn-ea"/>
              <a:sym typeface="+mn-lt"/>
            </a:endParaRPr>
          </a:p>
        </p:txBody>
      </p:sp>
      <p:sp>
        <p:nvSpPr>
          <p:cNvPr id="8" name="文本占位符 7"/>
          <p:cNvSpPr>
            <a:spLocks noGrp="1"/>
          </p:cNvSpPr>
          <p:nvPr>
            <p:custDataLst>
              <p:tags r:id="rId5"/>
            </p:custDataLst>
          </p:nvPr>
        </p:nvSpPr>
        <p:spPr>
          <a:xfrm>
            <a:off x="4283710" y="484505"/>
            <a:ext cx="4781550" cy="2303145"/>
          </a:xfrm>
          <a:prstGeom prst="rect">
            <a:avLst/>
          </a:prstGeom>
        </p:spPr>
        <p:txBody>
          <a:bodyPr/>
          <a:lstStyle>
            <a:lvl1pPr marL="0" indent="-342900" algn="l" defTabSz="914400" rtl="0" eaLnBrk="1" latinLnBrk="0" hangingPunct="1">
              <a:spcBef>
                <a:spcPct val="20000"/>
              </a:spcBef>
              <a:buFont typeface="Arial" panose="020B0604020202020204" pitchFamily="34" charset="0"/>
              <a:buNone/>
              <a:defRPr lang="zh-CN" altLang="en-US" sz="1400" b="1" kern="1200" dirty="0" smtClean="0">
                <a:solidFill>
                  <a:schemeClr val="bg2">
                    <a:lumMod val="75000"/>
                  </a:schemeClr>
                </a:solidFill>
                <a:latin typeface="+mn-lt"/>
                <a:ea typeface="+mn-ea"/>
                <a:cs typeface="+mn-ea"/>
                <a:sym typeface="+mn-lt"/>
              </a:defRPr>
            </a:lvl1pPr>
            <a:lvl2pPr marL="742950" indent="-285750" algn="l" defTabSz="914400" rtl="0" eaLnBrk="1" latinLnBrk="0" hangingPunct="1">
              <a:spcBef>
                <a:spcPct val="20000"/>
              </a:spcBef>
              <a:buFont typeface="Arial" panose="020B0604020202020204" pitchFamily="34" charset="0"/>
              <a:buChar char="–"/>
              <a:defRPr lang="zh-CN" altLang="en-US" sz="1400" b="1" kern="1200" dirty="0" smtClean="0">
                <a:solidFill>
                  <a:schemeClr val="bg2">
                    <a:lumMod val="75000"/>
                  </a:schemeClr>
                </a:solidFill>
                <a:latin typeface="+mn-lt"/>
                <a:ea typeface="+mn-ea"/>
                <a:cs typeface="+mn-ea"/>
                <a:sym typeface="+mn-lt"/>
              </a:defRPr>
            </a:lvl2pPr>
            <a:lvl3pPr marL="1143000" indent="-228600" algn="l" defTabSz="914400" rtl="0" eaLnBrk="1" latinLnBrk="0" hangingPunct="1">
              <a:spcBef>
                <a:spcPct val="20000"/>
              </a:spcBef>
              <a:buFont typeface="Arial" panose="020B0604020202020204" pitchFamily="34" charset="0"/>
              <a:buChar char="•"/>
              <a:defRPr lang="zh-CN" altLang="en-US" sz="1400" b="1" kern="1200" dirty="0" smtClean="0">
                <a:solidFill>
                  <a:schemeClr val="bg2">
                    <a:lumMod val="75000"/>
                  </a:schemeClr>
                </a:solidFill>
                <a:latin typeface="+mn-lt"/>
                <a:ea typeface="+mn-ea"/>
                <a:cs typeface="+mn-ea"/>
                <a:sym typeface="+mn-lt"/>
              </a:defRPr>
            </a:lvl3pPr>
            <a:lvl4pPr marL="1600200" indent="-228600" algn="l" defTabSz="914400" rtl="0" eaLnBrk="1" latinLnBrk="0" hangingPunct="1">
              <a:spcBef>
                <a:spcPct val="20000"/>
              </a:spcBef>
              <a:buFont typeface="Arial" panose="020B0604020202020204" pitchFamily="34" charset="0"/>
              <a:buChar char="–"/>
              <a:defRPr lang="zh-CN" altLang="en-US" sz="1400" b="1" kern="1200" dirty="0" smtClean="0">
                <a:solidFill>
                  <a:schemeClr val="bg2">
                    <a:lumMod val="75000"/>
                  </a:schemeClr>
                </a:solidFill>
                <a:latin typeface="+mn-lt"/>
                <a:ea typeface="+mn-ea"/>
                <a:cs typeface="+mn-ea"/>
                <a:sym typeface="+mn-lt"/>
              </a:defRPr>
            </a:lvl4pPr>
            <a:lvl5pPr marL="2057400" indent="-228600" algn="l" defTabSz="914400" rtl="0" eaLnBrk="1" latinLnBrk="0" hangingPunct="1">
              <a:spcBef>
                <a:spcPct val="20000"/>
              </a:spcBef>
              <a:buFont typeface="Arial" panose="020B0604020202020204" pitchFamily="34" charset="0"/>
              <a:buChar char="»"/>
              <a:defRPr lang="zh-CN" altLang="en-US" sz="1400" b="1" kern="1200" dirty="0" smtClean="0">
                <a:solidFill>
                  <a:schemeClr val="bg2">
                    <a:lumMod val="75000"/>
                  </a:schemeClr>
                </a:solidFill>
                <a:latin typeface="+mn-lt"/>
                <a:ea typeface="+mn-ea"/>
                <a:cs typeface="+mn-ea"/>
                <a:sym typeface="+mn-lt"/>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defRPr/>
            </a:pPr>
            <a:r>
              <a:rPr lang="zh-CN" altLang="en-US" sz="1000" dirty="0" smtClean="0">
                <a:solidFill>
                  <a:schemeClr val="tx1">
                    <a:lumMod val="75000"/>
                    <a:lumOff val="25000"/>
                  </a:schemeClr>
                </a:solidFill>
              </a:rPr>
              <a:t>延长组件的电磁阀出厂已安装进内机，现场需安装单向阀在室外机的气管进口处。</a:t>
            </a:r>
            <a:endParaRPr lang="en-US" altLang="zh-CN" sz="1000" dirty="0" smtClean="0">
              <a:solidFill>
                <a:schemeClr val="tx1">
                  <a:lumMod val="75000"/>
                  <a:lumOff val="25000"/>
                </a:schemeClr>
              </a:solidFill>
            </a:endParaRPr>
          </a:p>
          <a:p>
            <a:pPr>
              <a:lnSpc>
                <a:spcPct val="110000"/>
              </a:lnSpc>
              <a:defRPr/>
            </a:pPr>
            <a:r>
              <a:rPr lang="zh-CN" altLang="en-US" sz="1000" dirty="0" smtClean="0">
                <a:solidFill>
                  <a:schemeClr val="tx1">
                    <a:lumMod val="75000"/>
                    <a:lumOff val="25000"/>
                  </a:schemeClr>
                </a:solidFill>
              </a:rPr>
              <a:t>内外</a:t>
            </a:r>
            <a:r>
              <a:rPr lang="zh-CN" altLang="en-US" sz="1000" dirty="0">
                <a:solidFill>
                  <a:schemeClr val="tx1">
                    <a:lumMod val="75000"/>
                    <a:lumOff val="25000"/>
                  </a:schemeClr>
                </a:solidFill>
              </a:rPr>
              <a:t>机之间等效连管长度＞</a:t>
            </a:r>
            <a:r>
              <a:rPr lang="en-US" altLang="zh-CN" sz="1000" dirty="0">
                <a:solidFill>
                  <a:schemeClr val="tx1">
                    <a:lumMod val="75000"/>
                    <a:lumOff val="25000"/>
                  </a:schemeClr>
                </a:solidFill>
              </a:rPr>
              <a:t>30m</a:t>
            </a:r>
            <a:r>
              <a:rPr lang="zh-CN" altLang="en-US" sz="1000" dirty="0">
                <a:solidFill>
                  <a:schemeClr val="tx1">
                    <a:lumMod val="75000"/>
                    <a:lumOff val="25000"/>
                  </a:schemeClr>
                </a:solidFill>
              </a:rPr>
              <a:t>时需选配，最大可满足</a:t>
            </a:r>
            <a:r>
              <a:rPr lang="en-US" altLang="zh-CN" sz="1000" dirty="0">
                <a:solidFill>
                  <a:schemeClr val="tx1">
                    <a:lumMod val="75000"/>
                    <a:lumOff val="25000"/>
                  </a:schemeClr>
                </a:solidFill>
              </a:rPr>
              <a:t>5</a:t>
            </a:r>
            <a:r>
              <a:rPr lang="en-US" altLang="zh-CN" sz="1000" dirty="0" smtClean="0">
                <a:solidFill>
                  <a:schemeClr val="tx1">
                    <a:lumMod val="75000"/>
                    <a:lumOff val="25000"/>
                  </a:schemeClr>
                </a:solidFill>
              </a:rPr>
              <a:t>0m</a:t>
            </a:r>
            <a:r>
              <a:rPr lang="zh-CN" altLang="en-US" sz="1000" dirty="0" smtClean="0">
                <a:solidFill>
                  <a:schemeClr val="tx1">
                    <a:lumMod val="75000"/>
                    <a:lumOff val="25000"/>
                  </a:schemeClr>
                </a:solidFill>
              </a:rPr>
              <a:t>：</a:t>
            </a:r>
            <a:endParaRPr lang="zh-CN" altLang="en-US" sz="1000" dirty="0" smtClean="0">
              <a:solidFill>
                <a:schemeClr val="tx1">
                  <a:lumMod val="75000"/>
                  <a:lumOff val="25000"/>
                </a:schemeClr>
              </a:solidFill>
            </a:endParaRPr>
          </a:p>
          <a:p>
            <a:pPr>
              <a:lnSpc>
                <a:spcPct val="110000"/>
              </a:lnSpc>
              <a:defRPr/>
            </a:pPr>
            <a:r>
              <a:rPr lang="en-US" altLang="zh-CN" sz="1000" dirty="0">
                <a:solidFill>
                  <a:schemeClr val="tx1">
                    <a:lumMod val="75000"/>
                    <a:lumOff val="25000"/>
                  </a:schemeClr>
                </a:solidFill>
              </a:rPr>
              <a:t>The electromagnetic valve of the extension component has been installed into the internal unit before leaving the factory, and a one-way valve needs to be installed on site at the air pipe inlet of the outdoor unit.</a:t>
            </a:r>
            <a:endParaRPr lang="en-US" altLang="zh-CN" sz="1000" dirty="0">
              <a:solidFill>
                <a:schemeClr val="tx1">
                  <a:lumMod val="75000"/>
                  <a:lumOff val="25000"/>
                </a:schemeClr>
              </a:solidFill>
            </a:endParaRPr>
          </a:p>
          <a:p>
            <a:pPr>
              <a:lnSpc>
                <a:spcPct val="110000"/>
              </a:lnSpc>
              <a:defRPr/>
            </a:pPr>
            <a:r>
              <a:rPr lang="en-US" altLang="zh-CN" sz="1000" dirty="0">
                <a:solidFill>
                  <a:schemeClr val="tx1">
                    <a:lumMod val="75000"/>
                    <a:lumOff val="25000"/>
                  </a:schemeClr>
                </a:solidFill>
              </a:rPr>
              <a:t>When the equivalent pipe length between internal and external machines is greater than 30m, it needs to be selected, and the maximum length can meet 50m:</a:t>
            </a:r>
            <a:endParaRPr lang="en-US" altLang="zh-CN" sz="1000" dirty="0">
              <a:solidFill>
                <a:schemeClr val="tx1">
                  <a:lumMod val="75000"/>
                  <a:lumOff val="25000"/>
                </a:schemeClr>
              </a:solidFill>
            </a:endParaRPr>
          </a:p>
          <a:p>
            <a:pPr>
              <a:lnSpc>
                <a:spcPct val="110000"/>
              </a:lnSpc>
              <a:defRPr/>
            </a:pPr>
            <a:r>
              <a:rPr lang="zh-CN" altLang="en-US" sz="1000" dirty="0">
                <a:solidFill>
                  <a:srgbClr val="FF0000"/>
                </a:solidFill>
              </a:rPr>
              <a:t>由于考虑压缩机回油和冷媒管液柱</a:t>
            </a:r>
            <a:r>
              <a:rPr lang="zh-CN" altLang="en-US" sz="1000" dirty="0" smtClean="0">
                <a:solidFill>
                  <a:srgbClr val="FF0000"/>
                </a:solidFill>
              </a:rPr>
              <a:t>问题，外</a:t>
            </a:r>
            <a:r>
              <a:rPr lang="zh-CN" altLang="en-US" sz="1000" dirty="0">
                <a:solidFill>
                  <a:srgbClr val="FF0000"/>
                </a:solidFill>
              </a:rPr>
              <a:t>机在内机上方最多</a:t>
            </a:r>
            <a:r>
              <a:rPr lang="en-US" altLang="zh-CN" sz="1000" dirty="0" smtClean="0">
                <a:solidFill>
                  <a:srgbClr val="FF0000"/>
                </a:solidFill>
              </a:rPr>
              <a:t>20m</a:t>
            </a:r>
            <a:r>
              <a:rPr lang="zh-CN" altLang="en-US" sz="1000" dirty="0" smtClean="0">
                <a:solidFill>
                  <a:srgbClr val="FF0000"/>
                </a:solidFill>
              </a:rPr>
              <a:t>，外</a:t>
            </a:r>
            <a:r>
              <a:rPr lang="zh-CN" altLang="en-US" sz="1000" dirty="0">
                <a:solidFill>
                  <a:srgbClr val="FF0000"/>
                </a:solidFill>
              </a:rPr>
              <a:t>机在内机下方最多</a:t>
            </a:r>
            <a:r>
              <a:rPr lang="en-US" altLang="zh-CN" sz="1000" dirty="0">
                <a:solidFill>
                  <a:srgbClr val="FF0000"/>
                </a:solidFill>
              </a:rPr>
              <a:t>-</a:t>
            </a:r>
            <a:r>
              <a:rPr lang="en-US" altLang="zh-CN" sz="1000" dirty="0" smtClean="0">
                <a:solidFill>
                  <a:srgbClr val="FF0000"/>
                </a:solidFill>
              </a:rPr>
              <a:t>5m</a:t>
            </a:r>
            <a:endParaRPr lang="en-US" altLang="zh-CN" sz="1000" dirty="0" smtClean="0">
              <a:solidFill>
                <a:srgbClr val="FF0000"/>
              </a:solidFill>
            </a:endParaRPr>
          </a:p>
          <a:p>
            <a:pPr>
              <a:lnSpc>
                <a:spcPct val="110000"/>
              </a:lnSpc>
              <a:defRPr/>
            </a:pPr>
            <a:r>
              <a:rPr lang="en-US" altLang="zh-CN" sz="1000" dirty="0" smtClean="0">
                <a:solidFill>
                  <a:srgbClr val="FF0000"/>
                </a:solidFill>
              </a:rPr>
              <a:t>Due to the consideration of compressor oil return and refrigerant pipe liquid column issues, the maximum height above the inner unit of the external unit is 20m, and the maximum height below the inner unit of the external unit is -5m</a:t>
            </a:r>
            <a:endParaRPr lang="en-US" altLang="zh-CN" sz="1000" dirty="0" smtClean="0">
              <a:solidFill>
                <a:srgbClr val="FF0000"/>
              </a:solidFill>
            </a:endParaRPr>
          </a:p>
          <a:p>
            <a:pPr>
              <a:lnSpc>
                <a:spcPct val="110000"/>
              </a:lnSpc>
              <a:defRPr/>
            </a:pPr>
            <a:endParaRPr lang="en-US" altLang="zh-CN" sz="1000" dirty="0" smtClean="0">
              <a:solidFill>
                <a:srgbClr val="FF0000"/>
              </a:solidFill>
            </a:endParaRPr>
          </a:p>
        </p:txBody>
      </p:sp>
      <p:pic>
        <p:nvPicPr>
          <p:cNvPr id="7" name="图片 6"/>
          <p:cNvPicPr>
            <a:picLocks noChangeAspect="1"/>
          </p:cNvPicPr>
          <p:nvPr>
            <p:custDataLst>
              <p:tags r:id="rId6"/>
            </p:custDataLst>
          </p:nvPr>
        </p:nvPicPr>
        <p:blipFill>
          <a:blip r:embed="rId7"/>
          <a:stretch>
            <a:fillRect/>
          </a:stretch>
        </p:blipFill>
        <p:spPr>
          <a:xfrm>
            <a:off x="4355976" y="2787774"/>
            <a:ext cx="4709442" cy="186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additive="base">
                                        <p:cTn id="3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linds(horizontal)">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0191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房间级机房空调特点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/Room level air conditioning features</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3" name="标题 1"/>
          <p:cNvSpPr txBox="1"/>
          <p:nvPr>
            <p:custDataLst>
              <p:tags r:id="rId1"/>
            </p:custDataLst>
          </p:nvPr>
        </p:nvSpPr>
        <p:spPr bwMode="auto">
          <a:xfrm>
            <a:off x="4067810" y="575946"/>
            <a:ext cx="4133850" cy="4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1200" b="1" i="1" dirty="0">
                <a:solidFill>
                  <a:srgbClr val="FF9900"/>
                </a:solidFill>
                <a:latin typeface="+mn-lt"/>
                <a:ea typeface="+mn-ea"/>
                <a:cs typeface="+mn-ea"/>
                <a:sym typeface="+mn-lt"/>
              </a:rPr>
              <a:t>低温组件（选配）Low temperature components (optional)</a:t>
            </a:r>
            <a:endParaRPr lang="zh-CN" altLang="en-US" sz="1200" b="1" i="1" dirty="0">
              <a:solidFill>
                <a:srgbClr val="FF9900"/>
              </a:solidFill>
              <a:latin typeface="+mn-lt"/>
              <a:ea typeface="+mn-ea"/>
              <a:cs typeface="+mn-ea"/>
              <a:sym typeface="+mn-lt"/>
            </a:endParaRPr>
          </a:p>
          <a:p>
            <a:pPr algn="ctr">
              <a:spcBef>
                <a:spcPct val="0"/>
              </a:spcBef>
              <a:buFontTx/>
              <a:buNone/>
            </a:pPr>
            <a:endParaRPr lang="zh-CN" altLang="en-US" sz="1200" b="1" i="1" dirty="0">
              <a:solidFill>
                <a:srgbClr val="FF9900"/>
              </a:solidFill>
              <a:latin typeface="+mn-lt"/>
              <a:ea typeface="+mn-ea"/>
              <a:cs typeface="+mn-ea"/>
              <a:sym typeface="+mn-lt"/>
            </a:endParaRPr>
          </a:p>
        </p:txBody>
      </p:sp>
      <p:pic>
        <p:nvPicPr>
          <p:cNvPr id="4" name="Picture 4"/>
          <p:cNvPicPr>
            <a:picLocks noChangeAspect="1" noChangeArrowheads="1"/>
          </p:cNvPicPr>
          <p:nvPr>
            <p:custDataLst>
              <p:tags r:id="rId2"/>
            </p:custDataLst>
          </p:nvPr>
        </p:nvPicPr>
        <p:blipFill>
          <a:blip r:embed="rId3" cstate="print"/>
          <a:srcRect/>
          <a:stretch>
            <a:fillRect/>
          </a:stretch>
        </p:blipFill>
        <p:spPr bwMode="auto">
          <a:xfrm>
            <a:off x="7221142" y="1543050"/>
            <a:ext cx="1456631" cy="3038475"/>
          </a:xfrm>
          <a:prstGeom prst="rect">
            <a:avLst/>
          </a:prstGeom>
          <a:noFill/>
          <a:ln w="9525">
            <a:noFill/>
            <a:miter lim="800000"/>
            <a:headEnd/>
            <a:tailEnd/>
          </a:ln>
        </p:spPr>
      </p:pic>
      <p:sp>
        <p:nvSpPr>
          <p:cNvPr id="5" name="圆角矩形 4"/>
          <p:cNvSpPr/>
          <p:nvPr>
            <p:custDataLst>
              <p:tags r:id="rId4"/>
            </p:custDataLst>
          </p:nvPr>
        </p:nvSpPr>
        <p:spPr>
          <a:xfrm>
            <a:off x="4694555" y="1555115"/>
            <a:ext cx="2220595" cy="1017270"/>
          </a:xfrm>
          <a:prstGeom prst="roundRect">
            <a:avLst>
              <a:gd name="adj" fmla="val 16666"/>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a:solidFill>
                  <a:schemeClr val="bg1"/>
                </a:solidFill>
                <a:cs typeface="+mn-ea"/>
                <a:sym typeface="+mn-lt"/>
              </a:rPr>
              <a:t>室外温度低于</a:t>
            </a:r>
            <a:r>
              <a:rPr lang="en-US" altLang="zh-CN" sz="1350" b="1" dirty="0">
                <a:solidFill>
                  <a:schemeClr val="bg1"/>
                </a:solidFill>
                <a:cs typeface="+mn-ea"/>
                <a:sym typeface="+mn-lt"/>
              </a:rPr>
              <a:t>-15</a:t>
            </a:r>
            <a:r>
              <a:rPr lang="zh-CN" altLang="en-US" sz="1350" b="1" dirty="0">
                <a:solidFill>
                  <a:schemeClr val="bg1"/>
                </a:solidFill>
                <a:cs typeface="+mn-ea"/>
                <a:sym typeface="+mn-lt"/>
              </a:rPr>
              <a:t>℃时需选配，最低能满足</a:t>
            </a:r>
            <a:r>
              <a:rPr lang="en-US" altLang="zh-CN" sz="1350" b="1" dirty="0">
                <a:solidFill>
                  <a:schemeClr val="bg1"/>
                </a:solidFill>
                <a:cs typeface="+mn-ea"/>
                <a:sym typeface="+mn-lt"/>
              </a:rPr>
              <a:t>-40</a:t>
            </a:r>
            <a:r>
              <a:rPr lang="zh-CN" altLang="en-US" sz="1350" b="1" dirty="0">
                <a:solidFill>
                  <a:schemeClr val="bg1"/>
                </a:solidFill>
                <a:cs typeface="+mn-ea"/>
                <a:sym typeface="+mn-lt"/>
              </a:rPr>
              <a:t>℃的环境下机组正常运行</a:t>
            </a:r>
            <a:endParaRPr lang="zh-CN" altLang="en-US" sz="1350" b="1" dirty="0">
              <a:solidFill>
                <a:schemeClr val="bg1"/>
              </a:solidFill>
              <a:cs typeface="+mn-ea"/>
              <a:sym typeface="+mn-lt"/>
            </a:endParaRPr>
          </a:p>
        </p:txBody>
      </p:sp>
      <p:pic>
        <p:nvPicPr>
          <p:cNvPr id="8194" name="Picture 2" descr="E:\方伟杰\产品介绍PPT\案例素材\全国低温分布图_副本.jpg"/>
          <p:cNvPicPr>
            <a:picLocks noChangeAspect="1" noChangeArrowheads="1"/>
          </p:cNvPicPr>
          <p:nvPr>
            <p:custDataLst>
              <p:tags r:id="rId5"/>
            </p:custDataLst>
          </p:nvPr>
        </p:nvPicPr>
        <p:blipFill>
          <a:blip r:embed="rId6" cstate="print"/>
          <a:srcRect/>
          <a:stretch>
            <a:fillRect/>
          </a:stretch>
        </p:blipFill>
        <p:spPr bwMode="auto">
          <a:xfrm>
            <a:off x="388638" y="1212437"/>
            <a:ext cx="3655334" cy="2960907"/>
          </a:xfrm>
          <a:prstGeom prst="rect">
            <a:avLst/>
          </a:prstGeom>
          <a:noFill/>
        </p:spPr>
      </p:pic>
      <p:sp>
        <p:nvSpPr>
          <p:cNvPr id="7" name="标题 1"/>
          <p:cNvSpPr txBox="1"/>
          <p:nvPr>
            <p:custDataLst>
              <p:tags r:id="rId7"/>
            </p:custDataLst>
          </p:nvPr>
        </p:nvSpPr>
        <p:spPr bwMode="auto">
          <a:xfrm>
            <a:off x="1321420" y="4204009"/>
            <a:ext cx="1789771" cy="47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1000" b="1" dirty="0">
                <a:solidFill>
                  <a:schemeClr val="accent1"/>
                </a:solidFill>
                <a:latin typeface="+mn-lt"/>
                <a:ea typeface="+mn-ea"/>
                <a:cs typeface="+mn-ea"/>
                <a:sym typeface="+mn-lt"/>
              </a:rPr>
              <a:t>全国低温分布图</a:t>
            </a:r>
            <a:r>
              <a:rPr lang="en-US" altLang="zh-CN" sz="1000" b="1" dirty="0">
                <a:solidFill>
                  <a:schemeClr val="accent1"/>
                </a:solidFill>
                <a:latin typeface="+mn-lt"/>
                <a:ea typeface="+mn-ea"/>
                <a:cs typeface="+mn-ea"/>
                <a:sym typeface="+mn-lt"/>
              </a:rPr>
              <a:t>/National low temperature distribution map</a:t>
            </a:r>
            <a:endParaRPr lang="en-US" altLang="zh-CN" sz="1000" b="1" dirty="0">
              <a:solidFill>
                <a:schemeClr val="accent1"/>
              </a:solidFill>
              <a:latin typeface="+mn-lt"/>
              <a:ea typeface="+mn-ea"/>
              <a:cs typeface="+mn-ea"/>
              <a:sym typeface="+mn-lt"/>
            </a:endParaRPr>
          </a:p>
          <a:p>
            <a:pPr algn="ctr">
              <a:spcBef>
                <a:spcPct val="0"/>
              </a:spcBef>
              <a:buFontTx/>
              <a:buNone/>
            </a:pPr>
            <a:endParaRPr lang="en-US" altLang="zh-CN" sz="1000" b="1" dirty="0">
              <a:solidFill>
                <a:schemeClr val="accent1"/>
              </a:solidFill>
              <a:latin typeface="+mn-lt"/>
              <a:ea typeface="+mn-ea"/>
              <a:cs typeface="+mn-ea"/>
              <a:sym typeface="+mn-lt"/>
            </a:endParaRPr>
          </a:p>
        </p:txBody>
      </p:sp>
      <p:sp>
        <p:nvSpPr>
          <p:cNvPr id="8" name="圆角矩形 7"/>
          <p:cNvSpPr/>
          <p:nvPr>
            <p:custDataLst>
              <p:tags r:id="rId8"/>
            </p:custDataLst>
          </p:nvPr>
        </p:nvSpPr>
        <p:spPr>
          <a:xfrm>
            <a:off x="4716145" y="2787650"/>
            <a:ext cx="2220595" cy="77978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p>
            <a:pPr>
              <a:buFont typeface="Arial" panose="020B0604020202020204" pitchFamily="34" charset="0"/>
              <a:buNone/>
              <a:defRPr/>
            </a:pPr>
            <a:r>
              <a:rPr lang="zh-CN" altLang="en-US" sz="1350" b="1" dirty="0">
                <a:solidFill>
                  <a:schemeClr val="bg1"/>
                </a:solidFill>
                <a:cs typeface="+mn-ea"/>
                <a:sym typeface="+mn-lt"/>
              </a:rPr>
              <a:t>包含储液罐、电磁阀、</a:t>
            </a:r>
            <a:r>
              <a:rPr lang="zh-CN" altLang="en-US" sz="1350" b="1" dirty="0" smtClean="0">
                <a:solidFill>
                  <a:schemeClr val="bg1"/>
                </a:solidFill>
                <a:cs typeface="+mn-ea"/>
                <a:sym typeface="+mn-lt"/>
              </a:rPr>
              <a:t>单向阀</a:t>
            </a:r>
            <a:endParaRPr lang="zh-CN" altLang="en-US" sz="1350" b="1" dirty="0">
              <a:solidFill>
                <a:schemeClr val="bg1"/>
              </a:solidFill>
              <a:cs typeface="+mn-ea"/>
              <a:sym typeface="+mn-lt"/>
            </a:endParaRPr>
          </a:p>
        </p:txBody>
      </p:sp>
      <p:sp>
        <p:nvSpPr>
          <p:cNvPr id="6" name="文本框 5"/>
          <p:cNvSpPr txBox="1"/>
          <p:nvPr/>
        </p:nvSpPr>
        <p:spPr>
          <a:xfrm>
            <a:off x="4067175" y="931545"/>
            <a:ext cx="4572000" cy="829945"/>
          </a:xfrm>
          <a:prstGeom prst="rect">
            <a:avLst/>
          </a:prstGeom>
          <a:noFill/>
        </p:spPr>
        <p:txBody>
          <a:bodyPr wrap="square" rtlCol="0" anchor="t">
            <a:spAutoFit/>
          </a:bodyPr>
          <a:p>
            <a:r>
              <a:rPr lang="zh-CN" altLang="en-US" sz="1200"/>
              <a:t>When the outdoor temperature is lower than -15 ° C, it should be washed, and the unit can operate normally under the environment of -</a:t>
            </a:r>
            <a:r>
              <a:rPr lang="en-US" altLang="zh-CN" sz="1200"/>
              <a:t>40</a:t>
            </a:r>
            <a:r>
              <a:rPr lang="zh-CN" altLang="en-US" sz="1200"/>
              <a:t> ° C</a:t>
            </a:r>
            <a:endParaRPr lang="zh-CN" altLang="en-US" sz="1200"/>
          </a:p>
          <a:p>
            <a:endParaRPr lang="zh-CN" altLang="en-US" sz="1200"/>
          </a:p>
        </p:txBody>
      </p:sp>
      <p:sp>
        <p:nvSpPr>
          <p:cNvPr id="9" name="文本框 8"/>
          <p:cNvSpPr txBox="1"/>
          <p:nvPr/>
        </p:nvSpPr>
        <p:spPr>
          <a:xfrm>
            <a:off x="4283710" y="3796030"/>
            <a:ext cx="2908300" cy="645160"/>
          </a:xfrm>
          <a:prstGeom prst="rect">
            <a:avLst/>
          </a:prstGeom>
          <a:noFill/>
        </p:spPr>
        <p:txBody>
          <a:bodyPr wrap="square" rtlCol="0" anchor="t">
            <a:spAutoFit/>
          </a:bodyPr>
          <a:p>
            <a:r>
              <a:rPr lang="zh-CN" altLang="en-US" sz="1200"/>
              <a:t>Including liquid storage tank, solenoid valve, check valve</a:t>
            </a:r>
            <a:endParaRPr lang="zh-CN" altLang="en-US" sz="1200"/>
          </a:p>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3"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10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7" grpId="0"/>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6841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冷冻水房间级空调</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/Chilled water room level air conditioning</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4" name="文本占位符 3"/>
          <p:cNvSpPr>
            <a:spLocks noGrp="1"/>
          </p:cNvSpPr>
          <p:nvPr>
            <p:custDataLst>
              <p:tags r:id="rId1"/>
            </p:custDataLst>
          </p:nvPr>
        </p:nvSpPr>
        <p:spPr>
          <a:xfrm>
            <a:off x="611505" y="915670"/>
            <a:ext cx="8108315" cy="36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t>冷冻水房间级空调示意图</a:t>
            </a:r>
            <a:r>
              <a:rPr lang="en-US" altLang="zh-CN" sz="1400" dirty="0" smtClean="0"/>
              <a:t>/Chilled water room level air conditioning diagram</a:t>
            </a:r>
            <a:endParaRPr lang="en-US" altLang="zh-CN" sz="1400" dirty="0" smtClean="0"/>
          </a:p>
          <a:p>
            <a:endParaRPr lang="en-US" altLang="zh-CN" sz="1400" dirty="0" smtClean="0"/>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259632" y="1419622"/>
            <a:ext cx="6408712" cy="3580454"/>
          </a:xfrm>
          <a:prstGeom prst="rect">
            <a:avLst/>
          </a:prstGeom>
        </p:spPr>
      </p:pic>
      <p:sp>
        <p:nvSpPr>
          <p:cNvPr id="6" name="矩形 5"/>
          <p:cNvSpPr/>
          <p:nvPr>
            <p:custDataLst>
              <p:tags r:id="rId4"/>
            </p:custDataLst>
          </p:nvPr>
        </p:nvSpPr>
        <p:spPr>
          <a:xfrm>
            <a:off x="1691680" y="1779662"/>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6444208" y="178274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6"/>
            </p:custDataLst>
          </p:nvPr>
        </p:nvSpPr>
        <p:spPr>
          <a:xfrm>
            <a:off x="3323776" y="1725817"/>
            <a:ext cx="2544367" cy="396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51685" y="2781935"/>
            <a:ext cx="4572000" cy="337185"/>
          </a:xfrm>
          <a:prstGeom prst="rect">
            <a:avLst/>
          </a:prstGeom>
          <a:noFill/>
        </p:spPr>
        <p:txBody>
          <a:bodyPr wrap="square" rtlCol="0" anchor="t">
            <a:spAutoFit/>
          </a:bodyPr>
          <a:p>
            <a:r>
              <a:rPr lang="zh-CN" altLang="en-US" sz="800"/>
              <a:t>Water replenishment</a:t>
            </a:r>
            <a:endParaRPr lang="zh-CN" altLang="en-US" sz="800"/>
          </a:p>
          <a:p>
            <a:endParaRPr lang="zh-CN" altLang="en-US" sz="800"/>
          </a:p>
        </p:txBody>
      </p:sp>
      <p:sp>
        <p:nvSpPr>
          <p:cNvPr id="9" name="文本框 8"/>
          <p:cNvSpPr txBox="1"/>
          <p:nvPr/>
        </p:nvSpPr>
        <p:spPr>
          <a:xfrm>
            <a:off x="6443980" y="2211705"/>
            <a:ext cx="4572000" cy="337185"/>
          </a:xfrm>
          <a:prstGeom prst="rect">
            <a:avLst/>
          </a:prstGeom>
          <a:noFill/>
        </p:spPr>
        <p:txBody>
          <a:bodyPr wrap="square" rtlCol="0" anchor="t">
            <a:spAutoFit/>
          </a:bodyPr>
          <a:p>
            <a:r>
              <a:rPr lang="zh-CN" altLang="en-US" sz="800"/>
              <a:t>Constant pressure</a:t>
            </a:r>
            <a:endParaRPr lang="zh-CN" altLang="en-US" sz="800"/>
          </a:p>
          <a:p>
            <a:endParaRPr lang="zh-CN" altLang="en-US" sz="800"/>
          </a:p>
        </p:txBody>
      </p:sp>
      <p:sp>
        <p:nvSpPr>
          <p:cNvPr id="10" name="文本框 9"/>
          <p:cNvSpPr txBox="1"/>
          <p:nvPr/>
        </p:nvSpPr>
        <p:spPr>
          <a:xfrm>
            <a:off x="1619885" y="4906645"/>
            <a:ext cx="4572000" cy="337185"/>
          </a:xfrm>
          <a:prstGeom prst="rect">
            <a:avLst/>
          </a:prstGeom>
          <a:noFill/>
        </p:spPr>
        <p:txBody>
          <a:bodyPr wrap="square" rtlCol="0" anchor="t">
            <a:spAutoFit/>
          </a:bodyPr>
          <a:p>
            <a:r>
              <a:rPr lang="zh-CN" altLang="en-US" sz="800"/>
              <a:t>cooling water system</a:t>
            </a:r>
            <a:endParaRPr lang="zh-CN" altLang="en-US" sz="800"/>
          </a:p>
          <a:p>
            <a:endParaRPr lang="zh-CN" altLang="en-US" sz="800"/>
          </a:p>
        </p:txBody>
      </p:sp>
      <p:sp>
        <p:nvSpPr>
          <p:cNvPr id="11" name="文本框 10"/>
          <p:cNvSpPr txBox="1"/>
          <p:nvPr/>
        </p:nvSpPr>
        <p:spPr>
          <a:xfrm>
            <a:off x="5507355" y="4906645"/>
            <a:ext cx="4572000" cy="213995"/>
          </a:xfrm>
          <a:prstGeom prst="rect">
            <a:avLst/>
          </a:prstGeom>
          <a:noFill/>
        </p:spPr>
        <p:txBody>
          <a:bodyPr wrap="square" rtlCol="0" anchor="t">
            <a:spAutoFit/>
          </a:bodyPr>
          <a:p>
            <a:r>
              <a:rPr lang="zh-CN" altLang="en-US" sz="800"/>
              <a:t>chilled water system</a:t>
            </a:r>
            <a:endParaRPr lang="zh-CN" altLang="en-US" sz="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006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冷冻水房间级空调</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/Chilled water room level air conditioning</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3" name="文本框 2"/>
          <p:cNvSpPr txBox="1"/>
          <p:nvPr>
            <p:custDataLst>
              <p:tags r:id="rId1"/>
            </p:custDataLst>
          </p:nvPr>
        </p:nvSpPr>
        <p:spPr>
          <a:xfrm>
            <a:off x="2338864" y="704878"/>
            <a:ext cx="6214227" cy="2613023"/>
          </a:xfrm>
          <a:prstGeom prst="rect">
            <a:avLst/>
          </a:prstGeom>
          <a:noFill/>
          <a:ln>
            <a:solidFill>
              <a:schemeClr val="tx1">
                <a:lumMod val="40000"/>
                <a:lumOff val="60000"/>
              </a:schemeClr>
            </a:solidFill>
          </a:ln>
          <a:effectLst>
            <a:glow rad="101600">
              <a:srgbClr val="0099FF">
                <a:alpha val="40000"/>
              </a:srgbClr>
            </a:glow>
          </a:effectLst>
        </p:spPr>
        <p:txBody>
          <a:bodyPr wrap="square" rtlCol="0">
            <a:spAutoFit/>
          </a:bodyPr>
          <a:p>
            <a:pPr>
              <a:lnSpc>
                <a:spcPct val="130000"/>
              </a:lnSpc>
            </a:pPr>
            <a:r>
              <a:rPr lang="zh-CN" altLang="en-US" b="1" dirty="0">
                <a:solidFill>
                  <a:srgbClr val="0070C0"/>
                </a:solidFill>
                <a:cs typeface="+mn-ea"/>
                <a:sym typeface="+mn-lt"/>
              </a:rPr>
              <a:t>冷冻水房间级空调选型与环境工况很大关系，所以冷冻水房间级空调选型时需得知以下工况：</a:t>
            </a:r>
            <a:endParaRPr lang="en-US" altLang="zh-CN" b="1" dirty="0">
              <a:solidFill>
                <a:srgbClr val="0070C0"/>
              </a:solidFill>
              <a:cs typeface="+mn-ea"/>
              <a:sym typeface="+mn-lt"/>
            </a:endParaRPr>
          </a:p>
          <a:p>
            <a:pPr>
              <a:lnSpc>
                <a:spcPct val="130000"/>
              </a:lnSpc>
            </a:pPr>
            <a:r>
              <a:rPr lang="en-US" altLang="zh-CN" b="1" dirty="0">
                <a:solidFill>
                  <a:srgbClr val="0070C0"/>
                </a:solidFill>
                <a:cs typeface="+mn-ea"/>
                <a:sym typeface="+mn-lt"/>
              </a:rPr>
              <a:t>①</a:t>
            </a:r>
            <a:r>
              <a:rPr lang="zh-CN" altLang="en-US" b="1" dirty="0">
                <a:solidFill>
                  <a:srgbClr val="0070C0"/>
                </a:solidFill>
                <a:cs typeface="+mn-ea"/>
                <a:sym typeface="+mn-lt"/>
              </a:rPr>
              <a:t>回风工况</a:t>
            </a:r>
            <a:endParaRPr lang="en-US" altLang="zh-CN" b="1" dirty="0">
              <a:solidFill>
                <a:srgbClr val="0070C0"/>
              </a:solidFill>
              <a:cs typeface="+mn-ea"/>
              <a:sym typeface="+mn-lt"/>
            </a:endParaRPr>
          </a:p>
          <a:p>
            <a:pPr>
              <a:lnSpc>
                <a:spcPct val="130000"/>
              </a:lnSpc>
            </a:pPr>
            <a:r>
              <a:rPr lang="en-US" altLang="zh-CN" b="1" dirty="0">
                <a:solidFill>
                  <a:srgbClr val="0070C0"/>
                </a:solidFill>
                <a:cs typeface="+mn-ea"/>
                <a:sym typeface="+mn-lt"/>
              </a:rPr>
              <a:t>②</a:t>
            </a:r>
            <a:r>
              <a:rPr lang="zh-CN" altLang="en-US" b="1" dirty="0">
                <a:solidFill>
                  <a:srgbClr val="0070C0"/>
                </a:solidFill>
                <a:cs typeface="+mn-ea"/>
                <a:sym typeface="+mn-lt"/>
              </a:rPr>
              <a:t>冷冻水进出水温度</a:t>
            </a:r>
            <a:endParaRPr lang="en-US" altLang="zh-CN" b="1" dirty="0">
              <a:solidFill>
                <a:srgbClr val="0070C0"/>
              </a:solidFill>
              <a:cs typeface="+mn-ea"/>
              <a:sym typeface="+mn-lt"/>
            </a:endParaRPr>
          </a:p>
          <a:p>
            <a:pPr>
              <a:lnSpc>
                <a:spcPct val="130000"/>
              </a:lnSpc>
            </a:pPr>
            <a:endParaRPr lang="en-US" altLang="zh-CN" b="1" dirty="0">
              <a:solidFill>
                <a:srgbClr val="0070C0"/>
              </a:solidFill>
              <a:cs typeface="+mn-ea"/>
              <a:sym typeface="+mn-lt"/>
            </a:endParaRPr>
          </a:p>
          <a:p>
            <a:pPr>
              <a:lnSpc>
                <a:spcPct val="130000"/>
              </a:lnSpc>
            </a:pPr>
            <a:r>
              <a:rPr lang="zh-CN" altLang="en-US" b="1" dirty="0">
                <a:solidFill>
                  <a:srgbClr val="0070C0"/>
                </a:solidFill>
                <a:cs typeface="+mn-ea"/>
                <a:sym typeface="+mn-lt"/>
              </a:rPr>
              <a:t>若考虑冷冻水主机，整体上冷冻水温度更高，整体的经济性会更好。冷冻水温度提升</a:t>
            </a:r>
            <a:r>
              <a:rPr lang="en-US" altLang="zh-CN" b="1" dirty="0">
                <a:solidFill>
                  <a:srgbClr val="0070C0"/>
                </a:solidFill>
                <a:cs typeface="+mn-ea"/>
                <a:sym typeface="+mn-lt"/>
              </a:rPr>
              <a:t>1</a:t>
            </a:r>
            <a:r>
              <a:rPr lang="zh-CN" altLang="en-US" b="1" dirty="0">
                <a:solidFill>
                  <a:srgbClr val="0070C0"/>
                </a:solidFill>
                <a:cs typeface="+mn-ea"/>
                <a:sym typeface="+mn-lt"/>
              </a:rPr>
              <a:t>℃，整体方案耗电量约降低</a:t>
            </a:r>
            <a:r>
              <a:rPr lang="en-US" altLang="zh-CN" b="1" dirty="0">
                <a:solidFill>
                  <a:srgbClr val="0070C0"/>
                </a:solidFill>
                <a:cs typeface="+mn-ea"/>
                <a:sym typeface="+mn-lt"/>
              </a:rPr>
              <a:t>3%</a:t>
            </a:r>
            <a:endParaRPr lang="en-US" altLang="zh-CN" b="1" dirty="0">
              <a:solidFill>
                <a:srgbClr val="0070C0"/>
              </a:solidFill>
              <a:cs typeface="+mn-ea"/>
              <a:sym typeface="+mn-lt"/>
            </a:endParaRPr>
          </a:p>
        </p:txBody>
      </p:sp>
      <p:pic>
        <p:nvPicPr>
          <p:cNvPr id="4" name="图片 3" descr="A000220151119B40PPIC.png"/>
          <p:cNvPicPr>
            <a:picLocks noChangeAspect="1"/>
          </p:cNvPicPr>
          <p:nvPr>
            <p:custDataLst>
              <p:tags r:id="rId2"/>
            </p:custDataLst>
          </p:nvPr>
        </p:nvPicPr>
        <p:blipFill>
          <a:blip r:embed="rId3" cstate="print"/>
          <a:stretch>
            <a:fillRect/>
          </a:stretch>
        </p:blipFill>
        <p:spPr>
          <a:xfrm>
            <a:off x="186187" y="2680583"/>
            <a:ext cx="1971675" cy="1971675"/>
          </a:xfrm>
          <a:prstGeom prst="rect">
            <a:avLst/>
          </a:prstGeom>
        </p:spPr>
      </p:pic>
      <p:sp>
        <p:nvSpPr>
          <p:cNvPr id="5" name="文本框 4"/>
          <p:cNvSpPr txBox="1"/>
          <p:nvPr/>
        </p:nvSpPr>
        <p:spPr>
          <a:xfrm>
            <a:off x="2267585" y="3434080"/>
            <a:ext cx="6828155" cy="1568450"/>
          </a:xfrm>
          <a:prstGeom prst="rect">
            <a:avLst/>
          </a:prstGeom>
          <a:noFill/>
        </p:spPr>
        <p:txBody>
          <a:bodyPr wrap="square" rtlCol="0" anchor="t">
            <a:spAutoFit/>
          </a:bodyPr>
          <a:p>
            <a:r>
              <a:rPr lang="zh-CN" altLang="en-US" sz="1200"/>
              <a:t>The selection of chilled water room level air conditioning is closely related to environmental conditions, so the following operating conditions need to be known when selecting chilled water room level air conditioning:</a:t>
            </a:r>
            <a:endParaRPr lang="zh-CN" altLang="en-US" sz="1200"/>
          </a:p>
          <a:p>
            <a:r>
              <a:rPr lang="zh-CN" altLang="en-US" sz="1200"/>
              <a:t>① Return air condition</a:t>
            </a:r>
            <a:endParaRPr lang="zh-CN" altLang="en-US" sz="1200"/>
          </a:p>
          <a:p>
            <a:r>
              <a:rPr lang="zh-CN" altLang="en-US" sz="1200"/>
              <a:t>② Temperature of chilled water inlet and outlet</a:t>
            </a:r>
            <a:endParaRPr lang="zh-CN" altLang="en-US" sz="1200"/>
          </a:p>
          <a:p>
            <a:r>
              <a:rPr lang="zh-CN" altLang="en-US" sz="1200"/>
              <a:t>If considering a chilled water host, the overall temperature of the chilled water is higher, and the overall economy will be better. Increasing the temperature of chilled water by 1 ℃ reduces the overall power consumption by approximately 3%</a:t>
            </a:r>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12470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竞品对比</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/Comparison of competitors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aphicFrame>
        <p:nvGraphicFramePr>
          <p:cNvPr id="27" name="表格 26"/>
          <p:cNvGraphicFramePr>
            <a:graphicFrameLocks noGrp="1"/>
          </p:cNvGraphicFramePr>
          <p:nvPr>
            <p:custDataLst>
              <p:tags r:id="rId1"/>
            </p:custDataLst>
          </p:nvPr>
        </p:nvGraphicFramePr>
        <p:xfrm>
          <a:off x="144145" y="897255"/>
          <a:ext cx="8580755" cy="3724910"/>
        </p:xfrm>
        <a:graphic>
          <a:graphicData uri="http://schemas.openxmlformats.org/drawingml/2006/table">
            <a:tbl>
              <a:tblPr/>
              <a:tblGrid>
                <a:gridCol w="1430655"/>
                <a:gridCol w="1430020"/>
                <a:gridCol w="1430020"/>
                <a:gridCol w="1430020"/>
                <a:gridCol w="1430020"/>
                <a:gridCol w="1430020"/>
              </a:tblGrid>
              <a:tr h="410845">
                <a:tc>
                  <a:txBody>
                    <a:bodyPr/>
                    <a:p>
                      <a:pPr algn="ctr" fontAlgn="ctr"/>
                      <a:r>
                        <a:rPr lang="zh-CN" altLang="en-US" sz="1100" b="0" i="0" u="none" strike="noStrike" dirty="0">
                          <a:solidFill>
                            <a:srgbClr val="000000"/>
                          </a:solidFill>
                          <a:latin typeface="宋体" panose="02010600030101010101" pitchFamily="2" charset="-122"/>
                        </a:rPr>
                        <a:t>部件</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1" i="0" u="none" strike="noStrike" dirty="0">
                          <a:solidFill>
                            <a:srgbClr val="000000"/>
                          </a:solidFill>
                          <a:latin typeface="宋体" panose="02010600030101010101" pitchFamily="2" charset="-122"/>
                        </a:rPr>
                        <a:t>DB</a:t>
                      </a:r>
                      <a:endParaRPr lang="en-US" sz="1100" b="1"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p>
                      <a:pPr algn="ctr" fontAlgn="ctr"/>
                      <a:r>
                        <a:rPr lang="zh-CN" altLang="en-US" sz="1100" b="1" i="0" u="none" strike="noStrike">
                          <a:solidFill>
                            <a:srgbClr val="000000"/>
                          </a:solidFill>
                          <a:latin typeface="宋体" panose="02010600030101010101" pitchFamily="2" charset="-122"/>
                        </a:rPr>
                        <a:t>佳力图</a:t>
                      </a:r>
                      <a:endParaRPr lang="zh-CN" altLang="en-US"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p>
                      <a:pPr algn="ctr" fontAlgn="ctr"/>
                      <a:r>
                        <a:rPr lang="zh-CN" altLang="en-US" sz="1100" b="1" i="0" u="none" strike="noStrike">
                          <a:solidFill>
                            <a:srgbClr val="000000"/>
                          </a:solidFill>
                          <a:latin typeface="宋体" panose="02010600030101010101" pitchFamily="2" charset="-122"/>
                        </a:rPr>
                        <a:t>英维克</a:t>
                      </a:r>
                      <a:endParaRPr lang="zh-CN" altLang="en-US"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E97"/>
                    </a:solidFill>
                  </a:tcPr>
                </a:tc>
                <a:tc>
                  <a:txBody>
                    <a:bodyPr/>
                    <a:p>
                      <a:pPr algn="ctr" fontAlgn="ctr"/>
                      <a:r>
                        <a:rPr lang="zh-CN" altLang="en-US" sz="1100" b="1" i="0" u="none" strike="noStrike">
                          <a:solidFill>
                            <a:srgbClr val="000000"/>
                          </a:solidFill>
                          <a:latin typeface="宋体" panose="02010600030101010101" pitchFamily="2" charset="-122"/>
                        </a:rPr>
                        <a:t>海悟</a:t>
                      </a:r>
                      <a:endParaRPr lang="zh-CN" altLang="en-US"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p>
                      <a:pPr algn="ctr" fontAlgn="ctr"/>
                      <a:r>
                        <a:rPr lang="zh-CN" altLang="en-US" sz="1100" b="1" i="0" u="none" strike="noStrike">
                          <a:solidFill>
                            <a:srgbClr val="000000"/>
                          </a:solidFill>
                          <a:latin typeface="宋体" panose="02010600030101010101" pitchFamily="2" charset="-122"/>
                        </a:rPr>
                        <a:t>施耐德</a:t>
                      </a:r>
                      <a:endParaRPr lang="zh-CN" altLang="en-US" sz="1100" b="1"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r>
              <a:tr h="410210">
                <a:tc>
                  <a:txBody>
                    <a:bodyPr/>
                    <a:p>
                      <a:pPr algn="ctr" fontAlgn="ctr"/>
                      <a:r>
                        <a:rPr lang="zh-CN" altLang="en-US" sz="1100" b="0" i="0" u="none" strike="noStrike" dirty="0">
                          <a:solidFill>
                            <a:srgbClr val="000000"/>
                          </a:solidFill>
                          <a:latin typeface="宋体" panose="02010600030101010101" pitchFamily="2" charset="-122"/>
                        </a:rPr>
                        <a:t>节流装置</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zh-CN" altLang="en-US" sz="1100" b="0" i="0" u="none" strike="noStrike">
                          <a:solidFill>
                            <a:srgbClr val="000000"/>
                          </a:solidFill>
                          <a:latin typeface="宋体" panose="02010600030101010101" pitchFamily="2" charset="-122"/>
                        </a:rPr>
                        <a:t>热力膨胀阀</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a:solidFill>
                            <a:srgbClr val="000000"/>
                          </a:solidFill>
                          <a:latin typeface="宋体" panose="02010600030101010101" pitchFamily="2" charset="-122"/>
                          <a:sym typeface="+mn-ea"/>
                        </a:rPr>
                        <a:t>电子膨胀阀</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b="0" i="0" u="none" strike="noStrike">
                          <a:solidFill>
                            <a:srgbClr val="000000"/>
                          </a:solidFill>
                          <a:latin typeface="宋体" panose="02010600030101010101" pitchFamily="2" charset="-122"/>
                        </a:rPr>
                        <a:t>电子膨胀阀</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b="0" i="0" u="none" strike="noStrike">
                          <a:solidFill>
                            <a:srgbClr val="000000"/>
                          </a:solidFill>
                          <a:latin typeface="宋体" panose="02010600030101010101" pitchFamily="2" charset="-122"/>
                        </a:rPr>
                        <a:t>电子膨胀阀</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b="0" i="0" u="none" strike="noStrike">
                          <a:solidFill>
                            <a:srgbClr val="000000"/>
                          </a:solidFill>
                          <a:latin typeface="宋体" panose="02010600030101010101" pitchFamily="2" charset="-122"/>
                        </a:rPr>
                        <a:t>电子膨胀阀</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210">
                <a:tc>
                  <a:txBody>
                    <a:bodyPr/>
                    <a:p>
                      <a:pPr algn="ctr" fontAlgn="ctr"/>
                      <a:r>
                        <a:rPr lang="zh-CN" altLang="en-US" sz="1100" b="0" i="0" u="none" strike="noStrike" dirty="0">
                          <a:solidFill>
                            <a:srgbClr val="000000"/>
                          </a:solidFill>
                          <a:latin typeface="宋体" panose="02010600030101010101" pitchFamily="2" charset="-122"/>
                        </a:rPr>
                        <a:t>压缩机</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zh-CN" sz="1100" b="0" i="0" u="none" strike="noStrike">
                          <a:solidFill>
                            <a:srgbClr val="000000"/>
                          </a:solidFill>
                          <a:latin typeface="宋体" panose="02010600030101010101" pitchFamily="2" charset="-122"/>
                        </a:rPr>
                        <a:t>定频</a:t>
                      </a:r>
                      <a:endParaRPr 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b="0" i="0" u="none" strike="noStrike">
                          <a:solidFill>
                            <a:srgbClr val="000000"/>
                          </a:solidFill>
                          <a:latin typeface="宋体" panose="02010600030101010101" pitchFamily="2" charset="-122"/>
                        </a:rPr>
                        <a:t>定频</a:t>
                      </a:r>
                      <a:r>
                        <a:rPr lang="en-US" altLang="zh-CN" sz="1100" b="0" i="0" u="none" strike="noStrike">
                          <a:solidFill>
                            <a:srgbClr val="000000"/>
                          </a:solidFill>
                          <a:latin typeface="宋体" panose="02010600030101010101" pitchFamily="2" charset="-122"/>
                        </a:rPr>
                        <a:t>/</a:t>
                      </a:r>
                      <a:r>
                        <a:rPr lang="zh-CN" altLang="en-US" sz="1100" b="0" i="0" u="none" strike="noStrike">
                          <a:solidFill>
                            <a:srgbClr val="000000"/>
                          </a:solidFill>
                          <a:latin typeface="宋体" panose="02010600030101010101" pitchFamily="2" charset="-122"/>
                        </a:rPr>
                        <a:t>变频</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sz="1100" b="0" i="0" u="none" strike="noStrike" dirty="0">
                          <a:solidFill>
                            <a:srgbClr val="000000"/>
                          </a:solidFill>
                          <a:latin typeface="宋体" panose="02010600030101010101" pitchFamily="2" charset="-122"/>
                        </a:rPr>
                        <a:t>定频</a:t>
                      </a:r>
                      <a:r>
                        <a:rPr lang="en-US" altLang="zh-CN" sz="1100" b="0" i="0" u="none" strike="noStrike" dirty="0">
                          <a:solidFill>
                            <a:srgbClr val="000000"/>
                          </a:solidFill>
                          <a:latin typeface="宋体" panose="02010600030101010101" pitchFamily="2" charset="-122"/>
                        </a:rPr>
                        <a:t>/</a:t>
                      </a:r>
                      <a:r>
                        <a:rPr lang="zh-CN" sz="1100" b="0" i="0" u="none" strike="noStrike" dirty="0">
                          <a:solidFill>
                            <a:srgbClr val="000000"/>
                          </a:solidFill>
                          <a:latin typeface="宋体" panose="02010600030101010101" pitchFamily="2" charset="-122"/>
                        </a:rPr>
                        <a:t>变频</a:t>
                      </a:r>
                      <a:endParaRPr 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a:solidFill>
                            <a:srgbClr val="000000"/>
                          </a:solidFill>
                          <a:latin typeface="宋体" panose="02010600030101010101" pitchFamily="2" charset="-122"/>
                          <a:sym typeface="+mn-ea"/>
                        </a:rPr>
                        <a:t>定频</a:t>
                      </a:r>
                      <a:r>
                        <a:rPr lang="en-US" altLang="zh-CN" sz="1100">
                          <a:solidFill>
                            <a:srgbClr val="000000"/>
                          </a:solidFill>
                          <a:latin typeface="宋体" panose="02010600030101010101" pitchFamily="2" charset="-122"/>
                          <a:sym typeface="+mn-ea"/>
                        </a:rPr>
                        <a:t>/</a:t>
                      </a:r>
                      <a:r>
                        <a:rPr lang="zh-CN" altLang="en-US" sz="1100">
                          <a:solidFill>
                            <a:srgbClr val="000000"/>
                          </a:solidFill>
                          <a:latin typeface="宋体" panose="02010600030101010101" pitchFamily="2" charset="-122"/>
                          <a:sym typeface="+mn-ea"/>
                        </a:rPr>
                        <a:t>变频</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a:solidFill>
                            <a:srgbClr val="000000"/>
                          </a:solidFill>
                          <a:latin typeface="宋体" panose="02010600030101010101" pitchFamily="2" charset="-122"/>
                          <a:sym typeface="+mn-ea"/>
                        </a:rPr>
                        <a:t>定频</a:t>
                      </a:r>
                      <a:r>
                        <a:rPr lang="en-US" altLang="zh-CN" sz="1100">
                          <a:solidFill>
                            <a:srgbClr val="000000"/>
                          </a:solidFill>
                          <a:latin typeface="宋体" panose="02010600030101010101" pitchFamily="2" charset="-122"/>
                          <a:sym typeface="+mn-ea"/>
                        </a:rPr>
                        <a:t>/</a:t>
                      </a:r>
                      <a:r>
                        <a:rPr lang="zh-CN" altLang="en-US" sz="1100">
                          <a:solidFill>
                            <a:srgbClr val="000000"/>
                          </a:solidFill>
                          <a:latin typeface="宋体" panose="02010600030101010101" pitchFamily="2" charset="-122"/>
                          <a:sym typeface="+mn-ea"/>
                        </a:rPr>
                        <a:t>变频</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45">
                <a:tc>
                  <a:txBody>
                    <a:bodyPr/>
                    <a:p>
                      <a:pPr algn="ctr" fontAlgn="ctr"/>
                      <a:r>
                        <a:rPr lang="zh-CN" altLang="en-US" sz="1100" b="0" i="0" u="none" strike="noStrike" dirty="0">
                          <a:solidFill>
                            <a:srgbClr val="000000"/>
                          </a:solidFill>
                          <a:latin typeface="宋体" panose="02010600030101010101" pitchFamily="2" charset="-122"/>
                        </a:rPr>
                        <a:t>电加热</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sz="1100" b="0" i="0" u="none" strike="noStrike">
                          <a:solidFill>
                            <a:srgbClr val="000000"/>
                          </a:solidFill>
                          <a:latin typeface="宋体" panose="02010600030101010101" pitchFamily="2" charset="-122"/>
                        </a:rPr>
                        <a:t>PTC</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a:solidFill>
                            <a:srgbClr val="000000"/>
                          </a:solidFill>
                          <a:latin typeface="宋体" panose="02010600030101010101" pitchFamily="2" charset="-122"/>
                        </a:rPr>
                        <a:t>PTC</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a:solidFill>
                            <a:srgbClr val="000000"/>
                          </a:solidFill>
                          <a:latin typeface="宋体" panose="02010600030101010101" pitchFamily="2" charset="-122"/>
                          <a:sym typeface="+mn-ea"/>
                        </a:rPr>
                        <a:t>PTC</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dirty="0">
                          <a:solidFill>
                            <a:srgbClr val="000000"/>
                          </a:solidFill>
                          <a:latin typeface="宋体" panose="02010600030101010101" pitchFamily="2" charset="-122"/>
                        </a:rPr>
                        <a:t>PTC</a:t>
                      </a:r>
                      <a:endParaRPr 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0" i="0" u="none" strike="noStrike">
                          <a:solidFill>
                            <a:srgbClr val="000000"/>
                          </a:solidFill>
                          <a:latin typeface="宋体" panose="02010600030101010101" pitchFamily="2" charset="-122"/>
                        </a:rPr>
                        <a:t>PTC</a:t>
                      </a:r>
                      <a:endParaRPr 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375">
                <a:tc>
                  <a:txBody>
                    <a:bodyPr/>
                    <a:p>
                      <a:pPr algn="ctr" fontAlgn="ctr"/>
                      <a:r>
                        <a:rPr lang="zh-CN" altLang="en-US" sz="1100" b="0" i="0" u="none" strike="noStrike" dirty="0">
                          <a:solidFill>
                            <a:srgbClr val="000000"/>
                          </a:solidFill>
                          <a:latin typeface="宋体" panose="02010600030101010101" pitchFamily="2" charset="-122"/>
                        </a:rPr>
                        <a:t>加湿</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zh-CN" altLang="en-US" sz="1100" b="0" i="0" u="none" strike="noStrike">
                          <a:solidFill>
                            <a:srgbClr val="000000"/>
                          </a:solidFill>
                          <a:latin typeface="宋体" panose="02010600030101010101" pitchFamily="2" charset="-122"/>
                        </a:rPr>
                        <a:t>电极加湿</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b="0" i="0" u="none" strike="noStrike">
                          <a:solidFill>
                            <a:srgbClr val="000000"/>
                          </a:solidFill>
                          <a:latin typeface="宋体" panose="02010600030101010101" pitchFamily="2" charset="-122"/>
                        </a:rPr>
                        <a:t>电极加湿</a:t>
                      </a:r>
                      <a:r>
                        <a:rPr lang="en-US" altLang="zh-CN" sz="1100" b="0" i="0" u="none" strike="noStrike">
                          <a:solidFill>
                            <a:srgbClr val="000000"/>
                          </a:solidFill>
                          <a:latin typeface="宋体" panose="02010600030101010101" pitchFamily="2" charset="-122"/>
                        </a:rPr>
                        <a:t>/</a:t>
                      </a:r>
                      <a:endParaRPr lang="zh-CN" altLang="en-US" sz="1100" b="0" i="0" u="none" strike="noStrike">
                        <a:solidFill>
                          <a:srgbClr val="000000"/>
                        </a:solidFill>
                        <a:latin typeface="宋体" panose="02010600030101010101" pitchFamily="2" charset="-122"/>
                      </a:endParaRPr>
                    </a:p>
                    <a:p>
                      <a:pPr algn="ctr" fontAlgn="ctr"/>
                      <a:r>
                        <a:rPr lang="zh-CN" altLang="en-US" sz="1100" b="0" i="0" u="none" strike="noStrike">
                          <a:solidFill>
                            <a:srgbClr val="000000"/>
                          </a:solidFill>
                          <a:latin typeface="宋体" panose="02010600030101010101" pitchFamily="2" charset="-122"/>
                        </a:rPr>
                        <a:t>远红外加湿</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zh-CN" altLang="en-US" sz="1100" b="0" i="0" u="none" strike="noStrike">
                          <a:solidFill>
                            <a:srgbClr val="000000"/>
                          </a:solidFill>
                          <a:latin typeface="宋体" panose="02010600030101010101" pitchFamily="2" charset="-122"/>
                        </a:rPr>
                        <a:t>电极加湿</a:t>
                      </a:r>
                      <a:r>
                        <a:rPr lang="en-US" altLang="zh-CN" sz="1100" b="0" i="0" u="none" strike="noStrike">
                          <a:solidFill>
                            <a:srgbClr val="000000"/>
                          </a:solidFill>
                          <a:latin typeface="宋体" panose="02010600030101010101" pitchFamily="2" charset="-122"/>
                        </a:rPr>
                        <a:t>/</a:t>
                      </a:r>
                      <a:r>
                        <a:rPr lang="zh-CN" altLang="en-US" sz="1100" b="0" i="0" u="none" strike="noStrike">
                          <a:solidFill>
                            <a:srgbClr val="000000"/>
                          </a:solidFill>
                          <a:latin typeface="宋体" panose="02010600030101010101" pitchFamily="2" charset="-122"/>
                        </a:rPr>
                        <a:t>湿膜加湿</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sz="1100" b="0" i="0" u="none" strike="noStrike" dirty="0">
                          <a:solidFill>
                            <a:srgbClr val="000000"/>
                          </a:solidFill>
                          <a:latin typeface="宋体" panose="02010600030101010101" pitchFamily="2" charset="-122"/>
                        </a:rPr>
                        <a:t>电极加湿</a:t>
                      </a:r>
                      <a:endParaRPr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45">
                <a:tc>
                  <a:txBody>
                    <a:bodyPr/>
                    <a:p>
                      <a:pPr algn="ctr" fontAlgn="ctr"/>
                      <a:r>
                        <a:rPr lang="zh-CN" altLang="en-US" sz="1100" b="0" i="0" u="none" strike="noStrike" dirty="0">
                          <a:solidFill>
                            <a:srgbClr val="000000"/>
                          </a:solidFill>
                          <a:latin typeface="宋体" panose="02010600030101010101" pitchFamily="2" charset="-122"/>
                        </a:rPr>
                        <a:t>温度控制范围</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a:solidFill>
                            <a:srgbClr val="000000"/>
                          </a:solidFill>
                          <a:latin typeface="宋体" panose="02010600030101010101" pitchFamily="2" charset="-122"/>
                        </a:rPr>
                        <a:t>18~30±1℃</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a:solidFill>
                            <a:srgbClr val="000000"/>
                          </a:solidFill>
                          <a:latin typeface="宋体" panose="02010600030101010101" pitchFamily="2" charset="-122"/>
                          <a:sym typeface="+mn-ea"/>
                        </a:rPr>
                        <a:t>18~45±1℃</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210">
                <a:tc>
                  <a:txBody>
                    <a:bodyPr/>
                    <a:p>
                      <a:pPr algn="ctr" fontAlgn="ctr"/>
                      <a:r>
                        <a:rPr lang="zh-CN" altLang="en-US" sz="1100" b="0" i="0" u="none" strike="noStrike" dirty="0">
                          <a:solidFill>
                            <a:srgbClr val="000000"/>
                          </a:solidFill>
                          <a:latin typeface="宋体" panose="02010600030101010101" pitchFamily="2" charset="-122"/>
                        </a:rPr>
                        <a:t>湿度控制范围</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ctr" fontAlgn="ctr"/>
                      <a:r>
                        <a:rPr lang="en-US" altLang="zh-CN" sz="1100" b="0" i="0" u="none" strike="noStrike" dirty="0" smtClean="0">
                          <a:solidFill>
                            <a:srgbClr val="000000"/>
                          </a:solidFill>
                          <a:latin typeface="宋体" panose="02010600030101010101" pitchFamily="2" charset="-122"/>
                        </a:rPr>
                        <a:t>40~70±5</a:t>
                      </a: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dirty="0" smtClean="0">
                          <a:solidFill>
                            <a:srgbClr val="000000"/>
                          </a:solidFill>
                          <a:latin typeface="宋体" panose="02010600030101010101" pitchFamily="2" charset="-122"/>
                          <a:sym typeface="+mn-ea"/>
                        </a:rPr>
                        <a:t>20~60±5</a:t>
                      </a:r>
                      <a:r>
                        <a:rPr lang="en-US" altLang="zh-CN" sz="1100" dirty="0">
                          <a:solidFill>
                            <a:srgbClr val="000000"/>
                          </a:solidFill>
                          <a:latin typeface="宋体" panose="02010600030101010101" pitchFamily="2" charset="-122"/>
                          <a:sym typeface="+mn-ea"/>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4370">
                <a:tc>
                  <a:txBody>
                    <a:bodyPr/>
                    <a:p>
                      <a:pPr algn="ctr" fontAlgn="ctr"/>
                      <a:r>
                        <a:rPr lang="zh-CN" altLang="en-US" sz="1100" b="0" i="0" u="none" strike="noStrike" dirty="0">
                          <a:solidFill>
                            <a:srgbClr val="000000"/>
                          </a:solidFill>
                          <a:latin typeface="宋体" panose="02010600030101010101" pitchFamily="2" charset="-122"/>
                        </a:rPr>
                        <a:t>满足室外温度范围</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marL="0" marR="0" indent="0" algn="ctr" defTabSz="914400" rtl="0" eaLnBrk="1" fontAlgn="ctr" latinLnBrk="0" hangingPunct="1">
                        <a:lnSpc>
                          <a:spcPct val="100000"/>
                        </a:lnSpc>
                        <a:spcBef>
                          <a:spcPts val="0"/>
                        </a:spcBef>
                        <a:spcAft>
                          <a:spcPts val="0"/>
                        </a:spcAft>
                        <a:buClrTx/>
                        <a:buSzTx/>
                        <a:buFontTx/>
                        <a:buNone/>
                        <a:defRPr/>
                      </a:pPr>
                      <a:r>
                        <a:rPr lang="en-US" altLang="zh-CN" sz="1100" b="0" i="0" u="none" strike="noStrike" dirty="0">
                          <a:solidFill>
                            <a:srgbClr val="000000"/>
                          </a:solidFill>
                          <a:latin typeface="宋体" panose="02010600030101010101" pitchFamily="2" charset="-122"/>
                        </a:rPr>
                        <a:t>-15~45</a:t>
                      </a:r>
                      <a:r>
                        <a:rPr lang="en-US" altLang="zh-CN" sz="1100" b="0" i="0" u="none" strike="noStrike" dirty="0" smtClean="0">
                          <a:solidFill>
                            <a:srgbClr val="000000"/>
                          </a:solidFill>
                          <a:latin typeface="宋体" panose="02010600030101010101" pitchFamily="2" charset="-122"/>
                        </a:rPr>
                        <a:t>℃</a:t>
                      </a:r>
                      <a:endParaRPr lang="en-US" altLang="zh-CN" sz="1100" b="0" i="0" u="none" strike="noStrike" dirty="0" smtClean="0">
                        <a:solidFill>
                          <a:srgbClr val="000000"/>
                        </a:solidFill>
                        <a:latin typeface="宋体" panose="02010600030101010101" pitchFamily="2"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100" b="0" i="0" u="none" strike="noStrike" dirty="0" smtClean="0">
                          <a:solidFill>
                            <a:srgbClr val="000000"/>
                          </a:solidFill>
                          <a:latin typeface="宋体" panose="02010600030101010101" pitchFamily="2" charset="-122"/>
                        </a:rPr>
                        <a:t>（可选低温组件达到</a:t>
                      </a:r>
                      <a:r>
                        <a:rPr lang="en-US" altLang="zh-CN" sz="1100" b="0" i="0" u="none" strike="noStrike" dirty="0" smtClean="0">
                          <a:solidFill>
                            <a:srgbClr val="000000"/>
                          </a:solidFill>
                          <a:latin typeface="宋体" panose="02010600030101010101" pitchFamily="2" charset="-122"/>
                        </a:rPr>
                        <a:t>-35℃</a:t>
                      </a:r>
                      <a:r>
                        <a:rPr lang="zh-CN" altLang="en-US" sz="1100" b="0" i="0" u="none" strike="noStrike" dirty="0" smtClean="0">
                          <a:solidFill>
                            <a:srgbClr val="000000"/>
                          </a:solidFill>
                          <a:latin typeface="宋体" panose="02010600030101010101" pitchFamily="2" charset="-122"/>
                        </a:rPr>
                        <a:t>）</a:t>
                      </a:r>
                      <a:endParaRPr lang="zh-CN" altLang="en-US" sz="1100" b="0" i="0" u="none" strike="noStrike" dirty="0" smtClean="0">
                        <a:solidFill>
                          <a:srgbClr val="000000"/>
                        </a:solidFill>
                        <a:latin typeface="宋体" panose="02010600030101010101" pitchFamily="2" charset="-122"/>
                      </a:endParaRPr>
                    </a:p>
                    <a:p>
                      <a:pPr algn="ctr" fontAlgn="ct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-20~45℃</a:t>
                      </a:r>
                      <a:r>
                        <a:rPr lang="zh-CN" altLang="en-US" sz="1100" b="0" i="0" u="none" strike="noStrike" dirty="0">
                          <a:solidFill>
                            <a:srgbClr val="000000"/>
                          </a:solidFill>
                          <a:latin typeface="宋体" panose="02010600030101010101" pitchFamily="2" charset="-122"/>
                        </a:rPr>
                        <a:t>（可选低温组件达到</a:t>
                      </a:r>
                      <a:r>
                        <a:rPr lang="en-US" altLang="zh-CN" sz="1100" b="0" i="0" u="none" strike="noStrike" dirty="0">
                          <a:solidFill>
                            <a:srgbClr val="000000"/>
                          </a:solidFill>
                          <a:latin typeface="宋体" panose="02010600030101010101" pitchFamily="2" charset="-122"/>
                        </a:rPr>
                        <a:t>-40℃</a:t>
                      </a:r>
                      <a:r>
                        <a:rPr lang="zh-CN" altLang="en-US" sz="1100" b="0" i="0" u="none" strike="noStrike" dirty="0">
                          <a:solidFill>
                            <a:srgbClr val="000000"/>
                          </a:solidFill>
                          <a:latin typeface="宋体" panose="02010600030101010101" pitchFamily="2" charset="-122"/>
                        </a:rPr>
                        <a:t>）</a:t>
                      </a:r>
                      <a:endParaRPr lang="zh-CN" altLang="en-US"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-20~45℃</a:t>
                      </a:r>
                      <a:r>
                        <a:rPr lang="zh-CN" altLang="en-US" sz="1100" b="0" i="0" u="none" strike="noStrike">
                          <a:solidFill>
                            <a:srgbClr val="000000"/>
                          </a:solidFill>
                          <a:latin typeface="宋体" panose="02010600030101010101" pitchFamily="2" charset="-122"/>
                        </a:rPr>
                        <a:t>（可选低温组件达到</a:t>
                      </a:r>
                      <a:r>
                        <a:rPr lang="en-US" altLang="zh-CN" sz="1100" b="0" i="0" u="none" strike="noStrike">
                          <a:solidFill>
                            <a:srgbClr val="000000"/>
                          </a:solidFill>
                          <a:latin typeface="宋体" panose="02010600030101010101" pitchFamily="2" charset="-122"/>
                        </a:rPr>
                        <a:t>-40℃</a:t>
                      </a:r>
                      <a:r>
                        <a:rPr lang="zh-CN" altLang="en-US" sz="1100" b="0" i="0" u="none" strike="noStrike">
                          <a:solidFill>
                            <a:srgbClr val="000000"/>
                          </a:solidFill>
                          <a:latin typeface="宋体" panose="02010600030101010101" pitchFamily="2" charset="-122"/>
                        </a:rPr>
                        <a:t>）</a:t>
                      </a:r>
                      <a:endParaRPr lang="zh-CN" altLang="en-US"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dirty="0">
                          <a:solidFill>
                            <a:srgbClr val="000000"/>
                          </a:solidFill>
                          <a:latin typeface="宋体" panose="02010600030101010101" pitchFamily="2" charset="-122"/>
                        </a:rPr>
                        <a:t>/</a:t>
                      </a:r>
                      <a:endParaRPr lang="en-US" altLang="zh-CN" sz="1100" b="0" i="0" u="none" strike="noStrike" dirty="0">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altLang="zh-CN" sz="1100" b="0" i="0" u="none" strike="noStrike">
                          <a:solidFill>
                            <a:srgbClr val="000000"/>
                          </a:solidFill>
                          <a:latin typeface="宋体" panose="02010600030101010101" pitchFamily="2" charset="-122"/>
                        </a:rPr>
                        <a:t>/</a:t>
                      </a:r>
                      <a:endParaRPr lang="en-US" altLang="zh-CN" sz="1100" b="0" i="0" u="none" strike="noStrike">
                        <a:solidFill>
                          <a:srgbClr val="000000"/>
                        </a:solidFill>
                        <a:latin typeface="宋体" panose="02010600030101010101" pitchFamily="2" charset="-122"/>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8383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竞品对比</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Comparison of competitors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pic>
        <p:nvPicPr>
          <p:cNvPr id="3" name="图片 2"/>
          <p:cNvPicPr>
            <a:picLocks noChangeAspect="1"/>
          </p:cNvPicPr>
          <p:nvPr/>
        </p:nvPicPr>
        <p:blipFill>
          <a:blip r:embed="rId1"/>
          <a:stretch>
            <a:fillRect/>
          </a:stretch>
        </p:blipFill>
        <p:spPr>
          <a:xfrm>
            <a:off x="875665" y="633095"/>
            <a:ext cx="7533640" cy="4432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0064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竞品对比</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Comparison of competitors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aphicFrame>
        <p:nvGraphicFramePr>
          <p:cNvPr id="3" name="表格 2"/>
          <p:cNvGraphicFramePr>
            <a:graphicFrameLocks noGrp="1"/>
          </p:cNvGraphicFramePr>
          <p:nvPr>
            <p:custDataLst>
              <p:tags r:id="rId1"/>
            </p:custDataLst>
          </p:nvPr>
        </p:nvGraphicFramePr>
        <p:xfrm>
          <a:off x="282575" y="989330"/>
          <a:ext cx="8383905" cy="2538730"/>
        </p:xfrm>
        <a:graphic>
          <a:graphicData uri="http://schemas.openxmlformats.org/drawingml/2006/table">
            <a:tbl>
              <a:tblPr/>
              <a:tblGrid>
                <a:gridCol w="1309370"/>
                <a:gridCol w="1437640"/>
                <a:gridCol w="1409319"/>
                <a:gridCol w="1409192"/>
                <a:gridCol w="1409192"/>
                <a:gridCol w="1409192"/>
              </a:tblGrid>
              <a:tr h="292735">
                <a:tc>
                  <a:txBody>
                    <a:bodyPr/>
                    <a:p>
                      <a:pPr algn="ctr" fontAlgn="ctr"/>
                      <a:r>
                        <a:rPr lang="zh-CN" altLang="en-US" sz="1100" b="0" i="0" u="none" strike="noStrike" dirty="0">
                          <a:solidFill>
                            <a:srgbClr val="000000"/>
                          </a:solidFill>
                          <a:latin typeface="+mn-ea"/>
                          <a:ea typeface="+mn-ea"/>
                        </a:rPr>
                        <a:t>部件</a:t>
                      </a:r>
                      <a:endParaRPr lang="zh-CN" altLang="en-US" sz="1100" b="0"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fontAlgn="ctr"/>
                      <a:r>
                        <a:rPr lang="en-US" sz="1100" b="1" i="0" u="none" strike="noStrike" dirty="0">
                          <a:solidFill>
                            <a:srgbClr val="000000"/>
                          </a:solidFill>
                          <a:latin typeface="+mn-ea"/>
                          <a:ea typeface="+mn-ea"/>
                        </a:rPr>
                        <a:t>DB</a:t>
                      </a:r>
                      <a:endParaRPr lang="en-US" sz="1100" b="1"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p>
                      <a:pPr algn="ctr" fontAlgn="ctr"/>
                      <a:r>
                        <a:rPr lang="zh-CN" altLang="en-US" sz="1100" b="1" i="0" u="none" strike="noStrike" dirty="0">
                          <a:solidFill>
                            <a:srgbClr val="000000"/>
                          </a:solidFill>
                          <a:latin typeface="+mn-ea"/>
                          <a:ea typeface="+mn-ea"/>
                        </a:rPr>
                        <a:t>佳力图</a:t>
                      </a:r>
                      <a:endParaRPr lang="zh-CN" altLang="en-US" sz="1100" b="1"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p>
                      <a:pPr algn="ctr" fontAlgn="ctr"/>
                      <a:r>
                        <a:rPr lang="zh-CN" altLang="en-US" sz="1100" b="1" i="0" u="none" strike="noStrike" dirty="0">
                          <a:solidFill>
                            <a:srgbClr val="000000"/>
                          </a:solidFill>
                          <a:latin typeface="+mn-ea"/>
                          <a:ea typeface="+mn-ea"/>
                        </a:rPr>
                        <a:t>英维克</a:t>
                      </a:r>
                      <a:endParaRPr lang="zh-CN" altLang="en-US" sz="1100" b="1"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E97"/>
                    </a:solidFill>
                  </a:tcPr>
                </a:tc>
                <a:tc>
                  <a:txBody>
                    <a:bodyPr/>
                    <a:p>
                      <a:pPr algn="ctr" fontAlgn="ctr"/>
                      <a:r>
                        <a:rPr lang="zh-CN" altLang="en-US" sz="1100" b="1" i="0" u="none" strike="noStrike">
                          <a:solidFill>
                            <a:srgbClr val="000000"/>
                          </a:solidFill>
                          <a:latin typeface="+mn-ea"/>
                          <a:ea typeface="+mn-ea"/>
                        </a:rPr>
                        <a:t>海悟</a:t>
                      </a:r>
                      <a:endParaRPr lang="zh-CN" altLang="en-US" sz="1100" b="1" i="0" u="none" strike="noStrike">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p>
                      <a:pPr algn="ctr" fontAlgn="ctr"/>
                      <a:r>
                        <a:rPr lang="zh-CN" altLang="en-US" sz="1100" b="1" i="0" u="none" strike="noStrike">
                          <a:solidFill>
                            <a:srgbClr val="000000"/>
                          </a:solidFill>
                          <a:latin typeface="+mn-ea"/>
                          <a:ea typeface="+mn-ea"/>
                        </a:rPr>
                        <a:t>施耐德</a:t>
                      </a:r>
                      <a:endParaRPr lang="zh-CN" altLang="en-US" sz="1100" b="1" i="0" u="none" strike="noStrike">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r>
              <a:tr h="2245995">
                <a:tc>
                  <a:txBody>
                    <a:bodyPr/>
                    <a:p>
                      <a:pPr algn="ctr" fontAlgn="ctr"/>
                      <a:r>
                        <a:rPr lang="zh-CN" altLang="en-US" sz="1100" b="0" i="0" u="none" strike="noStrike" dirty="0">
                          <a:solidFill>
                            <a:srgbClr val="000000"/>
                          </a:solidFill>
                          <a:latin typeface="+mn-ea"/>
                          <a:ea typeface="+mn-ea"/>
                        </a:rPr>
                        <a:t>功能</a:t>
                      </a:r>
                      <a:endParaRPr lang="zh-CN" altLang="en-US" sz="1100" b="0" i="0" u="none" strike="noStrike" dirty="0">
                        <a:solidFill>
                          <a:srgbClr val="000000"/>
                        </a:solidFill>
                        <a:latin typeface="+mn-ea"/>
                        <a:ea typeface="+mn-ea"/>
                      </a:endParaRPr>
                    </a:p>
                  </a:txBody>
                  <a:tcPr marL="3711" marR="3711" marT="37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p>
                      <a:pPr algn="l" fontAlgn="t"/>
                      <a:r>
                        <a:rPr lang="en-US" altLang="zh-CN" sz="1100" b="0" i="0" u="none" strike="noStrike" dirty="0">
                          <a:solidFill>
                            <a:srgbClr val="000000"/>
                          </a:solidFill>
                          <a:latin typeface="+mn-ea"/>
                          <a:ea typeface="+mn-ea"/>
                        </a:rPr>
                        <a:t>1.</a:t>
                      </a:r>
                      <a:r>
                        <a:rPr lang="zh-CN" altLang="en-US" sz="1100" b="0" i="0" u="none" strike="noStrike" dirty="0">
                          <a:solidFill>
                            <a:srgbClr val="000000"/>
                          </a:solidFill>
                          <a:latin typeface="+mn-ea"/>
                          <a:ea typeface="+mn-ea"/>
                        </a:rPr>
                        <a:t>高低压保护               </a:t>
                      </a:r>
                      <a:r>
                        <a:rPr lang="en-US" altLang="zh-CN" sz="1100" b="0" i="0" u="none" strike="noStrike" dirty="0">
                          <a:solidFill>
                            <a:srgbClr val="000000"/>
                          </a:solidFill>
                          <a:latin typeface="+mn-ea"/>
                          <a:ea typeface="+mn-ea"/>
                        </a:rPr>
                        <a:t>2.</a:t>
                      </a:r>
                      <a:r>
                        <a:rPr lang="zh-CN" altLang="en-US" sz="1100" b="0" i="0" u="none" strike="noStrike" dirty="0">
                          <a:solidFill>
                            <a:srgbClr val="000000"/>
                          </a:solidFill>
                          <a:latin typeface="+mn-ea"/>
                          <a:ea typeface="+mn-ea"/>
                        </a:rPr>
                        <a:t>高低温保护               </a:t>
                      </a:r>
                      <a:r>
                        <a:rPr lang="en-US" altLang="zh-CN" sz="1100" b="0" i="0" u="none" strike="noStrike" dirty="0">
                          <a:solidFill>
                            <a:srgbClr val="000000"/>
                          </a:solidFill>
                          <a:latin typeface="+mn-ea"/>
                          <a:ea typeface="+mn-ea"/>
                        </a:rPr>
                        <a:t>3.</a:t>
                      </a:r>
                      <a:r>
                        <a:rPr lang="zh-CN" altLang="en-US" sz="1100" b="0" i="0" u="none" strike="noStrike" dirty="0">
                          <a:solidFill>
                            <a:srgbClr val="000000"/>
                          </a:solidFill>
                          <a:latin typeface="+mn-ea"/>
                          <a:ea typeface="+mn-ea"/>
                        </a:rPr>
                        <a:t>高低湿度保护             </a:t>
                      </a:r>
                      <a:r>
                        <a:rPr lang="en-US" altLang="zh-CN" sz="1100" b="0" i="0" u="none" strike="noStrike" dirty="0">
                          <a:solidFill>
                            <a:srgbClr val="000000"/>
                          </a:solidFill>
                          <a:latin typeface="+mn-ea"/>
                          <a:ea typeface="+mn-ea"/>
                        </a:rPr>
                        <a:t>4.</a:t>
                      </a:r>
                      <a:r>
                        <a:rPr lang="zh-CN" altLang="en-US" sz="1100" b="0" i="0" u="none" strike="noStrike" dirty="0">
                          <a:solidFill>
                            <a:srgbClr val="000000"/>
                          </a:solidFill>
                          <a:latin typeface="+mn-ea"/>
                          <a:ea typeface="+mn-ea"/>
                        </a:rPr>
                        <a:t>电机过载保护             </a:t>
                      </a:r>
                      <a:r>
                        <a:rPr lang="en-US" altLang="zh-CN" sz="1100" b="0" i="0" u="none" strike="noStrike" dirty="0">
                          <a:solidFill>
                            <a:srgbClr val="000000"/>
                          </a:solidFill>
                          <a:latin typeface="+mn-ea"/>
                          <a:ea typeface="+mn-ea"/>
                        </a:rPr>
                        <a:t>5.</a:t>
                      </a:r>
                      <a:r>
                        <a:rPr lang="zh-CN" altLang="en-US" sz="1100" b="0" i="0" u="none" strike="noStrike" dirty="0">
                          <a:solidFill>
                            <a:srgbClr val="000000"/>
                          </a:solidFill>
                          <a:latin typeface="+mn-ea"/>
                          <a:ea typeface="+mn-ea"/>
                        </a:rPr>
                        <a:t>相序容错保护             </a:t>
                      </a:r>
                      <a:r>
                        <a:rPr lang="en-US" altLang="zh-CN" sz="1100" b="0" i="0" u="none" strike="noStrike" dirty="0">
                          <a:solidFill>
                            <a:srgbClr val="000000"/>
                          </a:solidFill>
                          <a:latin typeface="+mn-ea"/>
                          <a:ea typeface="+mn-ea"/>
                        </a:rPr>
                        <a:t>6.</a:t>
                      </a:r>
                      <a:r>
                        <a:rPr lang="zh-CN" altLang="en-US" sz="1100" b="0" i="0" u="none" strike="noStrike" dirty="0">
                          <a:solidFill>
                            <a:srgbClr val="000000"/>
                          </a:solidFill>
                          <a:latin typeface="+mn-ea"/>
                          <a:ea typeface="+mn-ea"/>
                        </a:rPr>
                        <a:t>手动控制                 </a:t>
                      </a:r>
                      <a:r>
                        <a:rPr lang="en-US" altLang="zh-CN" sz="1100" b="0" i="0" u="none" strike="noStrike" dirty="0">
                          <a:solidFill>
                            <a:srgbClr val="000000"/>
                          </a:solidFill>
                          <a:latin typeface="+mn-ea"/>
                          <a:ea typeface="+mn-ea"/>
                        </a:rPr>
                        <a:t>7.</a:t>
                      </a:r>
                      <a:r>
                        <a:rPr lang="zh-CN" altLang="en-US" sz="1100" b="0" i="0" u="none" strike="noStrike" dirty="0">
                          <a:solidFill>
                            <a:srgbClr val="000000"/>
                          </a:solidFill>
                          <a:latin typeface="+mn-ea"/>
                          <a:ea typeface="+mn-ea"/>
                        </a:rPr>
                        <a:t>掉电记忆功能             </a:t>
                      </a:r>
                      <a:r>
                        <a:rPr lang="en-US" altLang="zh-CN" sz="1100" b="0" i="0" u="none" strike="noStrike" dirty="0">
                          <a:solidFill>
                            <a:srgbClr val="0D0D0D"/>
                          </a:solidFill>
                          <a:latin typeface="+mn-ea"/>
                          <a:ea typeface="+mn-ea"/>
                        </a:rPr>
                        <a:t>8.</a:t>
                      </a:r>
                      <a:r>
                        <a:rPr lang="zh-CN" altLang="en-US" sz="1100" b="0" i="0" u="none" strike="noStrike" dirty="0">
                          <a:solidFill>
                            <a:srgbClr val="0D0D0D"/>
                          </a:solidFill>
                          <a:latin typeface="+mn-ea"/>
                          <a:ea typeface="+mn-ea"/>
                        </a:rPr>
                        <a:t>定时轮值</a:t>
                      </a:r>
                      <a:endParaRPr lang="zh-CN" altLang="en-US" sz="1100" b="0" i="0" u="none" strike="noStrike" dirty="0">
                        <a:solidFill>
                          <a:srgbClr val="0D0D0D"/>
                        </a:solidFill>
                        <a:latin typeface="+mn-ea"/>
                        <a:ea typeface="+mn-ea"/>
                      </a:endParaRPr>
                    </a:p>
                    <a:p>
                      <a:pPr algn="l" fontAlgn="t"/>
                      <a:r>
                        <a:rPr lang="en-US" altLang="zh-CN" sz="1100" b="0" i="0" u="none" strike="noStrike" dirty="0">
                          <a:solidFill>
                            <a:srgbClr val="0D0D0D"/>
                          </a:solidFill>
                          <a:latin typeface="+mn-ea"/>
                          <a:ea typeface="+mn-ea"/>
                        </a:rPr>
                        <a:t>9.</a:t>
                      </a:r>
                      <a:r>
                        <a:rPr lang="zh-CN" altLang="en-US" sz="1100" b="0" i="0" u="none" strike="noStrike" dirty="0">
                          <a:solidFill>
                            <a:srgbClr val="0D0D0D"/>
                          </a:solidFill>
                          <a:latin typeface="+mn-ea"/>
                          <a:ea typeface="+mn-ea"/>
                        </a:rPr>
                        <a:t>标配</a:t>
                      </a:r>
                      <a:r>
                        <a:rPr lang="en-US" altLang="zh-CN" sz="1100" b="0" i="0" u="none" strike="noStrike" dirty="0">
                          <a:solidFill>
                            <a:srgbClr val="0D0D0D"/>
                          </a:solidFill>
                          <a:latin typeface="+mn-ea"/>
                          <a:ea typeface="+mn-ea"/>
                        </a:rPr>
                        <a:t>RS485</a:t>
                      </a:r>
                      <a:r>
                        <a:rPr lang="zh-CN" altLang="en-US" sz="1100" b="0" i="0" u="none" strike="noStrike" dirty="0">
                          <a:solidFill>
                            <a:srgbClr val="0D0D0D"/>
                          </a:solidFill>
                          <a:latin typeface="+mn-ea"/>
                          <a:ea typeface="+mn-ea"/>
                        </a:rPr>
                        <a:t>接口，提供</a:t>
                      </a:r>
                      <a:r>
                        <a:rPr lang="en-US" altLang="zh-CN" sz="1100" b="0" i="0" u="none" strike="noStrike" dirty="0" err="1">
                          <a:solidFill>
                            <a:srgbClr val="0D0D0D"/>
                          </a:solidFill>
                          <a:latin typeface="+mn-ea"/>
                          <a:ea typeface="+mn-ea"/>
                        </a:rPr>
                        <a:t>ModBus</a:t>
                      </a:r>
                      <a:r>
                        <a:rPr lang="zh-CN" altLang="en-US" sz="1100" b="0" i="0" u="none" strike="noStrike" dirty="0" smtClean="0">
                          <a:solidFill>
                            <a:srgbClr val="0D0D0D"/>
                          </a:solidFill>
                          <a:latin typeface="+mn-ea"/>
                          <a:ea typeface="+mn-ea"/>
                        </a:rPr>
                        <a:t>协议</a:t>
                      </a:r>
                      <a:endParaRPr lang="en-US" altLang="zh-CN" sz="1100" b="0" i="0" u="none" strike="noStrike" dirty="0" smtClean="0">
                        <a:solidFill>
                          <a:srgbClr val="0D0D0D"/>
                        </a:solidFill>
                        <a:latin typeface="+mn-ea"/>
                        <a:ea typeface="+mn-ea"/>
                      </a:endParaRPr>
                    </a:p>
                    <a:p>
                      <a:pPr algn="l" fontAlgn="t"/>
                      <a:r>
                        <a:rPr lang="en-US" altLang="zh-CN" sz="1100" b="0" i="0" u="none" strike="noStrike" dirty="0" smtClean="0">
                          <a:solidFill>
                            <a:srgbClr val="0D0D0D"/>
                          </a:solidFill>
                          <a:latin typeface="+mn-ea"/>
                          <a:ea typeface="+mn-ea"/>
                        </a:rPr>
                        <a:t>10.</a:t>
                      </a:r>
                      <a:r>
                        <a:rPr lang="zh-CN" altLang="en-US" sz="1100" b="0" i="0" u="none" strike="noStrike" dirty="0" smtClean="0">
                          <a:solidFill>
                            <a:srgbClr val="0D0D0D"/>
                          </a:solidFill>
                          <a:latin typeface="+mn-ea"/>
                          <a:ea typeface="+mn-ea"/>
                        </a:rPr>
                        <a:t>定时开关机</a:t>
                      </a:r>
                      <a:r>
                        <a:rPr lang="zh-CN" altLang="en-US" sz="1100" b="0" i="0" u="none" strike="noStrike" dirty="0" smtClean="0">
                          <a:solidFill>
                            <a:srgbClr val="000000"/>
                          </a:solidFill>
                          <a:latin typeface="+mn-ea"/>
                          <a:ea typeface="+mn-ea"/>
                        </a:rPr>
                        <a:t>                        </a:t>
                      </a:r>
                      <a:r>
                        <a:rPr lang="en-US" altLang="zh-CN" sz="1100" b="0" i="0" u="none" strike="noStrike" dirty="0" smtClean="0">
                          <a:solidFill>
                            <a:srgbClr val="000000"/>
                          </a:solidFill>
                          <a:latin typeface="+mn-ea"/>
                          <a:ea typeface="+mn-ea"/>
                        </a:rPr>
                        <a:t>11.</a:t>
                      </a:r>
                      <a:r>
                        <a:rPr lang="zh-CN" altLang="en-US" sz="1100" b="0" i="0" u="none" strike="noStrike" dirty="0">
                          <a:solidFill>
                            <a:srgbClr val="000000"/>
                          </a:solidFill>
                          <a:latin typeface="+mn-ea"/>
                          <a:ea typeface="+mn-ea"/>
                        </a:rPr>
                        <a:t>来电自启                     </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zh-CN" sz="1100" b="0" i="0" u="none" strike="noStrike" dirty="0">
                          <a:solidFill>
                            <a:srgbClr val="000000"/>
                          </a:solidFill>
                          <a:latin typeface="+mn-ea"/>
                          <a:ea typeface="+mn-ea"/>
                        </a:rPr>
                        <a:t>双路电源输入</a:t>
                      </a:r>
                      <a:endParaRPr lang="zh-CN" sz="1100" b="0" i="0" u="none" strike="noStrike" dirty="0">
                        <a:solidFill>
                          <a:srgbClr val="000000"/>
                        </a:solidFill>
                        <a:latin typeface="+mn-ea"/>
                        <a:ea typeface="+mn-ea"/>
                      </a:endParaRPr>
                    </a:p>
                    <a:p>
                      <a:pPr algn="l" fontAlgn="t"/>
                      <a:r>
                        <a:rPr lang="en-US" altLang="zh-CN" sz="1100" b="0" i="0" u="none" strike="noStrike" dirty="0">
                          <a:solidFill>
                            <a:srgbClr val="000000"/>
                          </a:solidFill>
                          <a:latin typeface="+mn-ea"/>
                          <a:ea typeface="+mn-ea"/>
                        </a:rPr>
                        <a:t>2.</a:t>
                      </a:r>
                      <a:r>
                        <a:rPr lang="zh-CN" altLang="en-US" sz="1100" b="0" i="0" u="none" strike="noStrike" dirty="0">
                          <a:solidFill>
                            <a:srgbClr val="000000"/>
                          </a:solidFill>
                          <a:latin typeface="+mn-ea"/>
                          <a:ea typeface="+mn-ea"/>
                        </a:rPr>
                        <a:t>标配</a:t>
                      </a:r>
                      <a:r>
                        <a:rPr lang="en-US" altLang="zh-CN" sz="1100" b="0" i="0" u="none" strike="noStrike" dirty="0">
                          <a:solidFill>
                            <a:srgbClr val="000000"/>
                          </a:solidFill>
                          <a:latin typeface="+mn-ea"/>
                          <a:ea typeface="+mn-ea"/>
                        </a:rPr>
                        <a:t>RS485</a:t>
                      </a:r>
                      <a:r>
                        <a:rPr lang="zh-CN" altLang="en-US" sz="1100" b="0" i="0" u="none" strike="noStrike" dirty="0">
                          <a:solidFill>
                            <a:srgbClr val="000000"/>
                          </a:solidFill>
                          <a:latin typeface="+mn-ea"/>
                          <a:ea typeface="+mn-ea"/>
                        </a:rPr>
                        <a:t>接口</a:t>
                      </a:r>
                      <a:endParaRPr lang="zh-CN" altLang="en-US" sz="1100" b="0" i="0" u="none" strike="noStrike" dirty="0">
                        <a:solidFill>
                          <a:srgbClr val="000000"/>
                        </a:solidFill>
                        <a:latin typeface="+mn-ea"/>
                        <a:ea typeface="+mn-ea"/>
                      </a:endParaRPr>
                    </a:p>
                    <a:p>
                      <a:pPr algn="l" fontAlgn="t"/>
                      <a:r>
                        <a:rPr lang="en-US" altLang="zh-CN" sz="1100" b="0" i="0" u="none" strike="noStrike" dirty="0">
                          <a:solidFill>
                            <a:srgbClr val="000000"/>
                          </a:solidFill>
                          <a:latin typeface="+mn-ea"/>
                          <a:ea typeface="+mn-ea"/>
                        </a:rPr>
                        <a:t>3.</a:t>
                      </a:r>
                      <a:r>
                        <a:rPr lang="zh-CN" altLang="en-US" sz="1100" b="0" i="0" u="none" strike="noStrike" dirty="0">
                          <a:solidFill>
                            <a:srgbClr val="000000"/>
                          </a:solidFill>
                          <a:latin typeface="+mn-ea"/>
                          <a:ea typeface="+mn-ea"/>
                        </a:rPr>
                        <a:t> 手动、时序、自动延时启动</a:t>
                      </a:r>
                      <a:endParaRPr lang="zh-CN" altLang="en-US" sz="1100" b="0" i="0" u="none" strike="noStrike" dirty="0">
                        <a:solidFill>
                          <a:srgbClr val="000000"/>
                        </a:solidFill>
                        <a:latin typeface="+mn-ea"/>
                        <a:ea typeface="+mn-ea"/>
                      </a:endParaRPr>
                    </a:p>
                    <a:p>
                      <a:pPr algn="l" fontAlgn="t"/>
                      <a:r>
                        <a:rPr lang="en-US" altLang="zh-CN" sz="1100" b="0" i="0" u="none" strike="noStrike" dirty="0">
                          <a:solidFill>
                            <a:srgbClr val="000000"/>
                          </a:solidFill>
                          <a:latin typeface="+mn-ea"/>
                          <a:ea typeface="+mn-ea"/>
                        </a:rPr>
                        <a:t>4.</a:t>
                      </a:r>
                      <a:r>
                        <a:rPr lang="zh-CN" altLang="en-US" sz="1100" b="0" i="0" u="none" strike="noStrike" dirty="0">
                          <a:solidFill>
                            <a:srgbClr val="000000"/>
                          </a:solidFill>
                          <a:latin typeface="+mn-ea"/>
                          <a:ea typeface="+mn-ea"/>
                        </a:rPr>
                        <a:t>定时轮巡，互为备份</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zh-CN" altLang="en-US" sz="1100" b="0" i="0" u="none" strike="noStrike" dirty="0">
                          <a:solidFill>
                            <a:srgbClr val="000000"/>
                          </a:solidFill>
                          <a:latin typeface="+mn-ea"/>
                          <a:ea typeface="+mn-ea"/>
                        </a:rPr>
                        <a:t>标配</a:t>
                      </a:r>
                      <a:r>
                        <a:rPr lang="en-US" altLang="zh-CN" sz="1100" b="0" i="0" u="none" strike="noStrike" dirty="0">
                          <a:solidFill>
                            <a:srgbClr val="000000"/>
                          </a:solidFill>
                          <a:latin typeface="+mn-ea"/>
                          <a:ea typeface="+mn-ea"/>
                        </a:rPr>
                        <a:t>RS485</a:t>
                      </a:r>
                      <a:r>
                        <a:rPr lang="zh-CN" altLang="en-US" sz="1100" b="0" i="0" u="none" strike="noStrike" dirty="0">
                          <a:solidFill>
                            <a:srgbClr val="000000"/>
                          </a:solidFill>
                          <a:latin typeface="+mn-ea"/>
                          <a:ea typeface="+mn-ea"/>
                        </a:rPr>
                        <a:t>接口，提供</a:t>
                      </a:r>
                      <a:r>
                        <a:rPr lang="en-US" altLang="zh-CN" sz="1100" b="0" i="0" u="none" strike="noStrike" dirty="0" err="1">
                          <a:solidFill>
                            <a:srgbClr val="000000"/>
                          </a:solidFill>
                          <a:latin typeface="+mn-ea"/>
                          <a:ea typeface="+mn-ea"/>
                        </a:rPr>
                        <a:t>ModBus</a:t>
                      </a:r>
                      <a:r>
                        <a:rPr lang="zh-CN" altLang="en-US" sz="1100" b="0" i="0" u="none" strike="noStrike" dirty="0">
                          <a:solidFill>
                            <a:srgbClr val="000000"/>
                          </a:solidFill>
                          <a:latin typeface="+mn-ea"/>
                          <a:ea typeface="+mn-ea"/>
                        </a:rPr>
                        <a:t>协议，</a:t>
                      </a:r>
                      <a:r>
                        <a:rPr lang="zh-CN" altLang="en-US" sz="1100" b="0" i="0" u="none" strike="noStrike" dirty="0">
                          <a:solidFill>
                            <a:schemeClr val="tx1"/>
                          </a:solidFill>
                          <a:latin typeface="+mn-ea"/>
                          <a:ea typeface="+mn-ea"/>
                        </a:rPr>
                        <a:t>支持</a:t>
                      </a:r>
                      <a:r>
                        <a:rPr lang="en-US" altLang="zh-CN" sz="1100" b="0" i="0" u="none" strike="noStrike" dirty="0">
                          <a:solidFill>
                            <a:schemeClr val="tx1"/>
                          </a:solidFill>
                          <a:latin typeface="+mn-ea"/>
                          <a:ea typeface="+mn-ea"/>
                        </a:rPr>
                        <a:t>TCP/IP</a:t>
                      </a:r>
                      <a:r>
                        <a:rPr lang="zh-CN" altLang="en-US" sz="1100" b="0" i="0" u="none" strike="noStrike" dirty="0">
                          <a:solidFill>
                            <a:schemeClr val="tx1"/>
                          </a:solidFill>
                          <a:latin typeface="+mn-ea"/>
                          <a:ea typeface="+mn-ea"/>
                        </a:rPr>
                        <a:t>、</a:t>
                      </a:r>
                      <a:r>
                        <a:rPr lang="en-US" altLang="zh-CN" sz="1100" b="0" i="0" u="none" strike="noStrike" dirty="0">
                          <a:solidFill>
                            <a:schemeClr val="tx1"/>
                          </a:solidFill>
                          <a:latin typeface="+mn-ea"/>
                          <a:ea typeface="+mn-ea"/>
                        </a:rPr>
                        <a:t>SNMP  </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2.</a:t>
                      </a:r>
                      <a:r>
                        <a:rPr lang="zh-CN" altLang="en-US" sz="1100" dirty="0">
                          <a:solidFill>
                            <a:srgbClr val="000000"/>
                          </a:solidFill>
                          <a:latin typeface="+mn-ea"/>
                          <a:sym typeface="+mn-ea"/>
                        </a:rPr>
                        <a:t>掉电记忆功能</a:t>
                      </a:r>
                      <a:r>
                        <a:rPr lang="zh-CN" altLang="en-US" sz="1100" b="0" i="0" u="none" strike="noStrike" dirty="0">
                          <a:solidFill>
                            <a:schemeClr val="tx1"/>
                          </a:solidFill>
                          <a:latin typeface="+mn-ea"/>
                          <a:ea typeface="+mn-ea"/>
                        </a:rPr>
                        <a:t>                      </a:t>
                      </a:r>
                      <a:r>
                        <a:rPr lang="en-US" altLang="zh-CN" sz="1100" b="0" i="0" u="none" strike="noStrike" dirty="0">
                          <a:solidFill>
                            <a:schemeClr val="tx1"/>
                          </a:solidFill>
                          <a:latin typeface="+mn-ea"/>
                          <a:ea typeface="+mn-ea"/>
                        </a:rPr>
                        <a:t>3.</a:t>
                      </a:r>
                      <a:r>
                        <a:rPr lang="zh-CN" altLang="en-US" sz="1100" b="0" i="0" u="none" strike="noStrike" dirty="0">
                          <a:solidFill>
                            <a:schemeClr val="tx1"/>
                          </a:solidFill>
                          <a:latin typeface="+mn-ea"/>
                          <a:ea typeface="+mn-ea"/>
                        </a:rPr>
                        <a:t>相序容错功能</a:t>
                      </a:r>
                      <a:endParaRPr lang="zh-CN" altLang="en-US" sz="1100" b="0" i="0" u="none" strike="noStrike" dirty="0">
                        <a:solidFill>
                          <a:schemeClr val="tx1"/>
                        </a:solidFill>
                        <a:latin typeface="+mn-ea"/>
                        <a:ea typeface="+mn-ea"/>
                      </a:endParaRPr>
                    </a:p>
                    <a:p>
                      <a:pPr algn="l" fontAlgn="t"/>
                      <a:r>
                        <a:rPr lang="en-US" altLang="zh-CN" sz="1100" b="0" i="0" u="none" strike="noStrike" dirty="0">
                          <a:solidFill>
                            <a:schemeClr val="tx1"/>
                          </a:solidFill>
                          <a:latin typeface="+mn-ea"/>
                          <a:ea typeface="+mn-ea"/>
                        </a:rPr>
                        <a:t>4.</a:t>
                      </a:r>
                      <a:r>
                        <a:rPr lang="zh-CN" altLang="en-US" sz="1100" b="0" i="0" u="none" strike="noStrike" dirty="0">
                          <a:solidFill>
                            <a:schemeClr val="tx1"/>
                          </a:solidFill>
                          <a:latin typeface="+mn-ea"/>
                          <a:ea typeface="+mn-ea"/>
                        </a:rPr>
                        <a:t>来电自启</a:t>
                      </a:r>
                      <a:endParaRPr lang="zh-CN" altLang="en-US" sz="1100" b="0" i="0" u="none" strike="noStrike" dirty="0">
                        <a:solidFill>
                          <a:schemeClr val="tx1"/>
                        </a:solidFill>
                        <a:latin typeface="+mn-ea"/>
                        <a:ea typeface="+mn-ea"/>
                      </a:endParaRPr>
                    </a:p>
                    <a:p>
                      <a:pPr algn="l" fontAlgn="t"/>
                      <a:r>
                        <a:rPr lang="en-US" altLang="zh-CN" sz="1100" b="0" i="0" u="none" strike="noStrike" dirty="0">
                          <a:solidFill>
                            <a:schemeClr val="tx1"/>
                          </a:solidFill>
                          <a:latin typeface="+mn-ea"/>
                          <a:ea typeface="+mn-ea"/>
                        </a:rPr>
                        <a:t>5.</a:t>
                      </a:r>
                      <a:r>
                        <a:rPr lang="zh-CN" altLang="en-US" sz="1100" b="0" i="0" u="none" strike="noStrike" dirty="0">
                          <a:solidFill>
                            <a:schemeClr val="tx1"/>
                          </a:solidFill>
                          <a:latin typeface="+mn-ea"/>
                          <a:ea typeface="+mn-ea"/>
                        </a:rPr>
                        <a:t>延时启动</a:t>
                      </a:r>
                      <a:endParaRPr lang="zh-CN" altLang="en-US" sz="1100" b="0" i="0" u="none" strike="noStrike" dirty="0">
                        <a:solidFill>
                          <a:schemeClr val="tx1"/>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zh-CN" altLang="en-US" sz="1100" b="0" i="0" u="none" strike="noStrike" dirty="0">
                          <a:solidFill>
                            <a:srgbClr val="000000"/>
                          </a:solidFill>
                          <a:latin typeface="+mn-ea"/>
                          <a:ea typeface="+mn-ea"/>
                        </a:rPr>
                        <a:t>相序容错                 </a:t>
                      </a:r>
                      <a:r>
                        <a:rPr lang="en-US" altLang="zh-CN" sz="1100" b="0" i="0" u="none" strike="noStrike" dirty="0">
                          <a:solidFill>
                            <a:srgbClr val="000000"/>
                          </a:solidFill>
                          <a:latin typeface="+mn-ea"/>
                          <a:ea typeface="+mn-ea"/>
                        </a:rPr>
                        <a:t>2.</a:t>
                      </a:r>
                      <a:r>
                        <a:rPr lang="zh-CN" altLang="en-US" sz="1100" b="0" i="0" u="none" strike="noStrike" dirty="0">
                          <a:solidFill>
                            <a:srgbClr val="000000"/>
                          </a:solidFill>
                          <a:latin typeface="+mn-ea"/>
                          <a:ea typeface="+mn-ea"/>
                        </a:rPr>
                        <a:t>自动报警                 </a:t>
                      </a:r>
                      <a:r>
                        <a:rPr lang="en-US" altLang="zh-CN" sz="1100" b="0" i="0" u="none" strike="noStrike" dirty="0">
                          <a:solidFill>
                            <a:srgbClr val="000000"/>
                          </a:solidFill>
                          <a:latin typeface="+mn-ea"/>
                          <a:ea typeface="+mn-ea"/>
                        </a:rPr>
                        <a:t>3.</a:t>
                      </a:r>
                      <a:r>
                        <a:rPr lang="zh-CN" altLang="en-US" sz="1100" b="0" i="0" u="none" strike="noStrike" dirty="0" smtClean="0">
                          <a:solidFill>
                            <a:srgbClr val="000000"/>
                          </a:solidFill>
                          <a:latin typeface="+mn-ea"/>
                          <a:ea typeface="+mn-ea"/>
                        </a:rPr>
                        <a:t>诊断功能           </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fontAlgn="t"/>
                      <a:r>
                        <a:rPr lang="en-US" altLang="zh-CN" sz="1100" b="0" i="0" u="none" strike="noStrike" dirty="0">
                          <a:solidFill>
                            <a:srgbClr val="000000"/>
                          </a:solidFill>
                          <a:latin typeface="+mn-ea"/>
                          <a:ea typeface="+mn-ea"/>
                        </a:rPr>
                        <a:t>1.</a:t>
                      </a:r>
                      <a:r>
                        <a:rPr lang="zh-CN" altLang="en-US" sz="1100" b="0" i="0" u="none" strike="noStrike" dirty="0">
                          <a:solidFill>
                            <a:srgbClr val="000000"/>
                          </a:solidFill>
                          <a:latin typeface="+mn-ea"/>
                          <a:ea typeface="+mn-ea"/>
                        </a:rPr>
                        <a:t>高低压保护               </a:t>
                      </a:r>
                      <a:r>
                        <a:rPr lang="en-US" altLang="zh-CN" sz="1100" b="0" i="0" u="none" strike="noStrike" dirty="0">
                          <a:solidFill>
                            <a:srgbClr val="000000"/>
                          </a:solidFill>
                          <a:latin typeface="+mn-ea"/>
                          <a:ea typeface="+mn-ea"/>
                        </a:rPr>
                        <a:t>2.</a:t>
                      </a:r>
                      <a:r>
                        <a:rPr lang="zh-CN" altLang="en-US" sz="1100" b="0" i="0" u="none" strike="noStrike" dirty="0">
                          <a:solidFill>
                            <a:srgbClr val="000000"/>
                          </a:solidFill>
                          <a:latin typeface="+mn-ea"/>
                          <a:ea typeface="+mn-ea"/>
                        </a:rPr>
                        <a:t>高低温保护               </a:t>
                      </a:r>
                      <a:r>
                        <a:rPr lang="en-US" altLang="zh-CN" sz="1100" b="0" i="0" u="none" strike="noStrike" dirty="0">
                          <a:solidFill>
                            <a:srgbClr val="000000"/>
                          </a:solidFill>
                          <a:latin typeface="+mn-ea"/>
                          <a:ea typeface="+mn-ea"/>
                        </a:rPr>
                        <a:t>3.</a:t>
                      </a:r>
                      <a:r>
                        <a:rPr lang="zh-CN" altLang="en-US" sz="1100" b="0" i="0" u="none" strike="noStrike" dirty="0">
                          <a:solidFill>
                            <a:srgbClr val="000000"/>
                          </a:solidFill>
                          <a:latin typeface="+mn-ea"/>
                          <a:ea typeface="+mn-ea"/>
                        </a:rPr>
                        <a:t>高低湿度保护             </a:t>
                      </a:r>
                      <a:r>
                        <a:rPr lang="en-US" altLang="zh-CN" sz="1100" b="0" i="0" u="none" strike="noStrike" dirty="0">
                          <a:solidFill>
                            <a:srgbClr val="000000"/>
                          </a:solidFill>
                          <a:latin typeface="+mn-ea"/>
                          <a:ea typeface="+mn-ea"/>
                        </a:rPr>
                        <a:t>4.</a:t>
                      </a:r>
                      <a:r>
                        <a:rPr lang="zh-CN" altLang="en-US" sz="1100" b="0" i="0" u="none" strike="noStrike" dirty="0">
                          <a:solidFill>
                            <a:srgbClr val="000000"/>
                          </a:solidFill>
                          <a:latin typeface="+mn-ea"/>
                          <a:ea typeface="+mn-ea"/>
                        </a:rPr>
                        <a:t>电机过载保护             </a:t>
                      </a:r>
                      <a:r>
                        <a:rPr lang="en-US" altLang="zh-CN" sz="1100" b="0" i="0" u="none" strike="noStrike" dirty="0">
                          <a:solidFill>
                            <a:srgbClr val="000000"/>
                          </a:solidFill>
                          <a:latin typeface="+mn-ea"/>
                          <a:ea typeface="+mn-ea"/>
                        </a:rPr>
                        <a:t>5.</a:t>
                      </a:r>
                      <a:r>
                        <a:rPr lang="zh-CN" altLang="en-US" sz="1100" b="0" i="0" u="none" strike="noStrike" dirty="0">
                          <a:solidFill>
                            <a:srgbClr val="000000"/>
                          </a:solidFill>
                          <a:latin typeface="+mn-ea"/>
                          <a:ea typeface="+mn-ea"/>
                        </a:rPr>
                        <a:t>相序容错保护</a:t>
                      </a:r>
                      <a:endParaRPr lang="zh-CN" altLang="en-US" sz="1100" b="0" i="0" u="none" strike="noStrike" dirty="0">
                        <a:solidFill>
                          <a:srgbClr val="000000"/>
                        </a:solidFill>
                        <a:latin typeface="+mn-ea"/>
                        <a:ea typeface="+mn-ea"/>
                      </a:endParaRPr>
                    </a:p>
                    <a:p>
                      <a:pPr algn="l" fontAlgn="t"/>
                      <a:r>
                        <a:rPr lang="en-US" altLang="zh-CN" sz="1100" b="0" i="0" u="none" strike="noStrike" dirty="0">
                          <a:solidFill>
                            <a:srgbClr val="000000"/>
                          </a:solidFill>
                          <a:latin typeface="+mn-ea"/>
                          <a:ea typeface="+mn-ea"/>
                        </a:rPr>
                        <a:t>6.</a:t>
                      </a:r>
                      <a:r>
                        <a:rPr lang="zh-CN" altLang="en-US" sz="1100" b="0" i="0" u="none" strike="noStrike" dirty="0">
                          <a:solidFill>
                            <a:srgbClr val="000000"/>
                          </a:solidFill>
                          <a:latin typeface="+mn-ea"/>
                          <a:ea typeface="+mn-ea"/>
                        </a:rPr>
                        <a:t>显示主要部件运行时间                           </a:t>
                      </a:r>
                      <a:r>
                        <a:rPr lang="zh-CN" altLang="en-US" sz="1100" b="0" i="0" u="none" strike="noStrike" dirty="0" smtClean="0">
                          <a:solidFill>
                            <a:schemeClr val="tx1"/>
                          </a:solidFill>
                          <a:latin typeface="+mn-ea"/>
                          <a:ea typeface="+mn-ea"/>
                        </a:rPr>
                        <a:t>                 </a:t>
                      </a:r>
                      <a:r>
                        <a:rPr lang="en-US" altLang="zh-CN" sz="1100" b="0" i="0" u="none" strike="noStrike" dirty="0" smtClean="0">
                          <a:solidFill>
                            <a:srgbClr val="000000"/>
                          </a:solidFill>
                          <a:latin typeface="+mn-ea"/>
                          <a:ea typeface="+mn-ea"/>
                        </a:rPr>
                        <a:t>7</a:t>
                      </a:r>
                      <a:r>
                        <a:rPr lang="en-US" altLang="zh-CN" sz="1100" b="0" i="0" u="none" strike="noStrike" dirty="0">
                          <a:solidFill>
                            <a:srgbClr val="000000"/>
                          </a:solidFill>
                          <a:latin typeface="+mn-ea"/>
                          <a:ea typeface="+mn-ea"/>
                        </a:rPr>
                        <a:t>.</a:t>
                      </a:r>
                      <a:r>
                        <a:rPr lang="zh-CN" altLang="en-US" sz="1100" b="0" i="0" u="none" strike="noStrike" dirty="0">
                          <a:solidFill>
                            <a:srgbClr val="000000"/>
                          </a:solidFill>
                          <a:latin typeface="+mn-ea"/>
                          <a:ea typeface="+mn-ea"/>
                        </a:rPr>
                        <a:t>标配</a:t>
                      </a:r>
                      <a:r>
                        <a:rPr lang="en-US" altLang="zh-CN" sz="1100" b="0" i="0" u="none" strike="noStrike" dirty="0">
                          <a:solidFill>
                            <a:srgbClr val="000000"/>
                          </a:solidFill>
                          <a:latin typeface="+mn-ea"/>
                          <a:ea typeface="+mn-ea"/>
                        </a:rPr>
                        <a:t>RS485</a:t>
                      </a:r>
                      <a:r>
                        <a:rPr lang="zh-CN" altLang="en-US" sz="1100" b="0" i="0" u="none" strike="noStrike" dirty="0">
                          <a:solidFill>
                            <a:srgbClr val="000000"/>
                          </a:solidFill>
                          <a:latin typeface="+mn-ea"/>
                          <a:ea typeface="+mn-ea"/>
                        </a:rPr>
                        <a:t>接口，提供</a:t>
                      </a:r>
                      <a:r>
                        <a:rPr lang="en-US" altLang="zh-CN" sz="1100" b="0" i="0" u="none" strike="noStrike" dirty="0" err="1">
                          <a:solidFill>
                            <a:srgbClr val="000000"/>
                          </a:solidFill>
                          <a:latin typeface="+mn-ea"/>
                          <a:ea typeface="+mn-ea"/>
                        </a:rPr>
                        <a:t>ModBus</a:t>
                      </a:r>
                      <a:r>
                        <a:rPr lang="zh-CN" altLang="en-US" sz="1100" b="0" i="0" u="none" strike="noStrike" dirty="0">
                          <a:solidFill>
                            <a:srgbClr val="000000"/>
                          </a:solidFill>
                          <a:latin typeface="+mn-ea"/>
                          <a:ea typeface="+mn-ea"/>
                        </a:rPr>
                        <a:t>协议</a:t>
                      </a:r>
                      <a:endParaRPr lang="zh-CN" altLang="en-US" sz="1100" b="0" i="0" u="none" strike="noStrike" dirty="0">
                        <a:solidFill>
                          <a:srgbClr val="000000"/>
                        </a:solidFill>
                        <a:latin typeface="+mn-ea"/>
                        <a:ea typeface="+mn-ea"/>
                      </a:endParaRPr>
                    </a:p>
                  </a:txBody>
                  <a:tcPr marL="3711" marR="3711" marT="37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5"/>
          <p:cNvSpPr/>
          <p:nvPr>
            <p:custDataLst>
              <p:tags r:id="rId1"/>
            </p:custDataLst>
          </p:nvPr>
        </p:nvSpPr>
        <p:spPr bwMode="auto">
          <a:xfrm>
            <a:off x="1141730" y="2170430"/>
            <a:ext cx="6784340" cy="915670"/>
          </a:xfrm>
          <a:custGeom>
            <a:avLst/>
            <a:gdLst>
              <a:gd name="T0" fmla="*/ 0 w 3456384"/>
              <a:gd name="T1" fmla="*/ 23 h 3882329"/>
              <a:gd name="T2" fmla="*/ 4209859 w 3456384"/>
              <a:gd name="T3" fmla="*/ 23 h 3882329"/>
              <a:gd name="T4" fmla="*/ 0 w 3456384"/>
              <a:gd name="T5" fmla="*/ 23 h 3882329"/>
              <a:gd name="T6" fmla="*/ 0 w 3456384"/>
              <a:gd name="T7" fmla="*/ 0 h 3882329"/>
              <a:gd name="T8" fmla="*/ 420985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defRPr/>
            </a:pPr>
            <a:r>
              <a:rPr lang="zh-CN" altLang="en-US" sz="3000" b="1" dirty="0">
                <a:solidFill>
                  <a:schemeClr val="tx1"/>
                </a:solidFill>
                <a:latin typeface="+mn-lt"/>
                <a:ea typeface="+mn-ea"/>
              </a:rPr>
              <a:t>中小型机房空调</a:t>
            </a:r>
            <a:endParaRPr lang="zh-CN" altLang="en-US" sz="3000" b="1" dirty="0">
              <a:solidFill>
                <a:schemeClr val="tx1"/>
              </a:solidFill>
              <a:latin typeface="+mn-lt"/>
              <a:ea typeface="+mn-ea"/>
            </a:endParaRPr>
          </a:p>
          <a:p>
            <a:pPr algn="ctr" eaLnBrk="1" hangingPunct="1">
              <a:lnSpc>
                <a:spcPct val="110000"/>
              </a:lnSpc>
              <a:spcBef>
                <a:spcPct val="0"/>
              </a:spcBef>
              <a:buFont typeface="Arial" panose="020B0604020202020204" pitchFamily="34" charset="0"/>
              <a:buNone/>
              <a:defRPr/>
            </a:pPr>
            <a:r>
              <a:rPr lang="zh-CN" altLang="en-US" sz="3000" b="1" dirty="0">
                <a:solidFill>
                  <a:schemeClr val="tx1"/>
                </a:solidFill>
                <a:latin typeface="+mn-lt"/>
                <a:ea typeface="+mn-ea"/>
              </a:rPr>
              <a:t>Cabinet Type Precision Air Condition</a:t>
            </a:r>
            <a:r>
              <a:rPr lang="en-US" altLang="zh-CN" sz="3000" b="1" dirty="0">
                <a:solidFill>
                  <a:schemeClr val="tx1"/>
                </a:solidFill>
                <a:latin typeface="+mn-lt"/>
                <a:ea typeface="+mn-ea"/>
              </a:rPr>
              <a:t>i</a:t>
            </a:r>
            <a:r>
              <a:rPr lang="zh-CN" altLang="en-US" sz="3000" b="1" dirty="0">
                <a:solidFill>
                  <a:schemeClr val="tx1"/>
                </a:solidFill>
                <a:latin typeface="+mn-lt"/>
                <a:ea typeface="+mn-ea"/>
              </a:rPr>
              <a:t>ng</a:t>
            </a:r>
            <a:endParaRPr lang="zh-CN" altLang="en-US" sz="3000" b="1" dirty="0">
              <a:solidFill>
                <a:schemeClr val="tx1"/>
              </a:solidFill>
              <a:latin typeface="+mn-lt"/>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0064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竞品对比</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Comparison of competitors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pic>
        <p:nvPicPr>
          <p:cNvPr id="4" name="图片 3"/>
          <p:cNvPicPr>
            <a:picLocks noChangeAspect="1"/>
          </p:cNvPicPr>
          <p:nvPr>
            <p:custDataLst>
              <p:tags r:id="rId1"/>
            </p:custDataLst>
          </p:nvPr>
        </p:nvPicPr>
        <p:blipFill>
          <a:blip r:embed="rId2"/>
          <a:stretch>
            <a:fillRect/>
          </a:stretch>
        </p:blipFill>
        <p:spPr>
          <a:xfrm>
            <a:off x="326390" y="1059815"/>
            <a:ext cx="8653780" cy="292989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5"/>
          <p:cNvSpPr/>
          <p:nvPr>
            <p:custDataLst>
              <p:tags r:id="rId1"/>
            </p:custDataLst>
          </p:nvPr>
        </p:nvSpPr>
        <p:spPr bwMode="auto">
          <a:xfrm>
            <a:off x="2786063" y="2170510"/>
            <a:ext cx="3571875" cy="915590"/>
          </a:xfrm>
          <a:custGeom>
            <a:avLst/>
            <a:gdLst>
              <a:gd name="T0" fmla="*/ 0 w 3456384"/>
              <a:gd name="T1" fmla="*/ 23 h 3882329"/>
              <a:gd name="T2" fmla="*/ 4209859 w 3456384"/>
              <a:gd name="T3" fmla="*/ 23 h 3882329"/>
              <a:gd name="T4" fmla="*/ 0 w 3456384"/>
              <a:gd name="T5" fmla="*/ 23 h 3882329"/>
              <a:gd name="T6" fmla="*/ 0 w 3456384"/>
              <a:gd name="T7" fmla="*/ 0 h 3882329"/>
              <a:gd name="T8" fmla="*/ 420985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defRPr/>
            </a:pPr>
            <a:r>
              <a:rPr lang="zh-CN" altLang="en-US" sz="3000" b="1" dirty="0">
                <a:solidFill>
                  <a:schemeClr val="tx1"/>
                </a:solidFill>
                <a:latin typeface="+mn-lt"/>
                <a:ea typeface="+mn-ea"/>
              </a:rPr>
              <a:t>列间级机房空调</a:t>
            </a:r>
            <a:endParaRPr lang="zh-CN" altLang="en-US" sz="3000" b="1" dirty="0">
              <a:solidFill>
                <a:schemeClr val="tx1"/>
              </a:solidFill>
              <a:latin typeface="+mn-lt"/>
              <a:ea typeface="+mn-ea"/>
            </a:endParaRPr>
          </a:p>
        </p:txBody>
      </p:sp>
      <p:sp>
        <p:nvSpPr>
          <p:cNvPr id="2" name="文本框 1"/>
          <p:cNvSpPr txBox="1"/>
          <p:nvPr/>
        </p:nvSpPr>
        <p:spPr>
          <a:xfrm>
            <a:off x="2286000" y="2110740"/>
            <a:ext cx="5132705" cy="368300"/>
          </a:xfrm>
          <a:prstGeom prst="rect">
            <a:avLst/>
          </a:prstGeom>
          <a:noFill/>
        </p:spPr>
        <p:txBody>
          <a:bodyPr wrap="square" rtlCol="0" anchor="t">
            <a:spAutoFit/>
          </a:bodyPr>
          <a:p>
            <a:r>
              <a:rPr lang="zh-CN" altLang="en-US"/>
              <a:t>Air conditioning in inter-row equipment room</a:t>
            </a: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8149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中小型数据中心现状</a:t>
            </a:r>
            <a:r>
              <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/Status of small and medium-sized data centers</a:t>
            </a: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aphicFrame>
        <p:nvGraphicFramePr>
          <p:cNvPr id="10" name="图示 9"/>
          <p:cNvGraphicFramePr/>
          <p:nvPr>
            <p:custDataLst>
              <p:tags r:id="rId1"/>
            </p:custDataLst>
          </p:nvPr>
        </p:nvGraphicFramePr>
        <p:xfrm>
          <a:off x="296334" y="931334"/>
          <a:ext cx="6485467" cy="250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p:cNvPicPr preferRelativeResize="0">
            <a:picLocks noChangeArrowheads="1"/>
          </p:cNvPicPr>
          <p:nvPr>
            <p:custDataLst>
              <p:tags r:id="rId7"/>
            </p:custDataLst>
          </p:nvPr>
        </p:nvPicPr>
        <p:blipFill>
          <a:blip r:embed="rId8" cstate="print"/>
          <a:srcRect/>
          <a:stretch>
            <a:fillRect/>
          </a:stretch>
        </p:blipFill>
        <p:spPr bwMode="auto">
          <a:xfrm>
            <a:off x="783622" y="3318261"/>
            <a:ext cx="2700000" cy="1350000"/>
          </a:xfrm>
          <a:prstGeom prst="rect">
            <a:avLst/>
          </a:prstGeom>
          <a:noFill/>
          <a:ln w="9525">
            <a:noFill/>
            <a:miter lim="800000"/>
            <a:headEnd/>
            <a:tailEnd/>
          </a:ln>
        </p:spPr>
      </p:pic>
      <p:pic>
        <p:nvPicPr>
          <p:cNvPr id="6" name="Picture 6"/>
          <p:cNvPicPr preferRelativeResize="0">
            <a:picLocks noChangeArrowheads="1"/>
          </p:cNvPicPr>
          <p:nvPr>
            <p:custDataLst>
              <p:tags r:id="rId9"/>
            </p:custDataLst>
          </p:nvPr>
        </p:nvPicPr>
        <p:blipFill>
          <a:blip r:embed="rId10" cstate="print"/>
          <a:srcRect/>
          <a:stretch>
            <a:fillRect/>
          </a:stretch>
        </p:blipFill>
        <p:spPr bwMode="auto">
          <a:xfrm>
            <a:off x="3401467" y="3288142"/>
            <a:ext cx="5400000" cy="1350000"/>
          </a:xfrm>
          <a:prstGeom prst="rect">
            <a:avLst/>
          </a:prstGeom>
          <a:noFill/>
          <a:ln w="9525">
            <a:noFill/>
            <a:miter lim="800000"/>
            <a:headEnd/>
            <a:tailEnd/>
          </a:ln>
        </p:spPr>
      </p:pic>
      <p:sp>
        <p:nvSpPr>
          <p:cNvPr id="3" name="文本框 2"/>
          <p:cNvSpPr txBox="1"/>
          <p:nvPr/>
        </p:nvSpPr>
        <p:spPr>
          <a:xfrm>
            <a:off x="4725670" y="950595"/>
            <a:ext cx="4572000" cy="2245360"/>
          </a:xfrm>
          <a:prstGeom prst="rect">
            <a:avLst/>
          </a:prstGeom>
          <a:noFill/>
        </p:spPr>
        <p:txBody>
          <a:bodyPr wrap="square" rtlCol="0" anchor="t">
            <a:spAutoFit/>
          </a:bodyPr>
          <a:p>
            <a:r>
              <a:rPr lang="zh-CN" altLang="en-US" sz="1000"/>
              <a:t>Far from the heat source, low heat exchange efficiency, and high power consumption cost</a:t>
            </a:r>
            <a:endParaRPr lang="zh-CN" altLang="en-US" sz="1000"/>
          </a:p>
          <a:p>
            <a:endParaRPr lang="zh-CN" altLang="en-US" sz="1000"/>
          </a:p>
          <a:p>
            <a:endParaRPr lang="zh-CN" altLang="en-US" sz="1000"/>
          </a:p>
          <a:p>
            <a:r>
              <a:rPr lang="zh-CN" altLang="en-US" sz="1000"/>
              <a:t>There are many areas where cold and hot air mix, and there are many hot spots</a:t>
            </a:r>
            <a:endParaRPr lang="zh-CN" altLang="en-US" sz="1000"/>
          </a:p>
          <a:p>
            <a:endParaRPr lang="zh-CN" altLang="en-US" sz="1000"/>
          </a:p>
          <a:p>
            <a:endParaRPr lang="zh-CN" altLang="en-US" sz="1000"/>
          </a:p>
          <a:p>
            <a:r>
              <a:rPr lang="zh-CN" altLang="en-US" sz="1000"/>
              <a:t>The computer room serves as a hot channel, and the environmental temperature for later maintenance and repair is relatively high</a:t>
            </a:r>
            <a:endParaRPr lang="zh-CN" altLang="en-US" sz="1000"/>
          </a:p>
          <a:p>
            <a:endParaRPr lang="zh-CN" altLang="en-US" sz="1000"/>
          </a:p>
          <a:p>
            <a:endParaRPr lang="zh-CN" altLang="en-US" sz="1000"/>
          </a:p>
          <a:p>
            <a:r>
              <a:rPr lang="zh-CN" altLang="en-US" sz="1000"/>
              <a:t>The unit size is large and requires a large space to be reserved, resulting in poor aesthetics</a:t>
            </a:r>
            <a:endParaRPr lang="zh-CN" altLang="en-US" sz="1000"/>
          </a:p>
        </p:txBody>
      </p:sp>
      <p:sp>
        <p:nvSpPr>
          <p:cNvPr id="4" name="文本框 3"/>
          <p:cNvSpPr txBox="1"/>
          <p:nvPr/>
        </p:nvSpPr>
        <p:spPr>
          <a:xfrm>
            <a:off x="768985" y="3187065"/>
            <a:ext cx="8557260" cy="245110"/>
          </a:xfrm>
          <a:prstGeom prst="rect">
            <a:avLst/>
          </a:prstGeom>
          <a:noFill/>
        </p:spPr>
        <p:txBody>
          <a:bodyPr wrap="square" rtlCol="0" anchor="t">
            <a:spAutoFit/>
          </a:bodyPr>
          <a:p>
            <a:r>
              <a:rPr lang="en-US" altLang="zh-CN" sz="1000"/>
              <a:t>    </a:t>
            </a:r>
            <a:r>
              <a:rPr lang="zh-CN" altLang="en-US" sz="1000"/>
              <a:t>Horizontal air supply </a:t>
            </a:r>
            <a:r>
              <a:rPr lang="en-US" altLang="zh-CN" sz="1000"/>
              <a:t>                                </a:t>
            </a:r>
            <a:r>
              <a:rPr lang="zh-CN" altLang="en-US" sz="1000"/>
              <a:t>from the top Anti-static floor air supply </a:t>
            </a:r>
            <a:r>
              <a:rPr lang="en-US" altLang="zh-CN" sz="1000"/>
              <a:t>             </a:t>
            </a:r>
            <a:r>
              <a:rPr lang="zh-CN" altLang="en-US" sz="1000"/>
              <a:t>from the bottom of the pipe air supply</a:t>
            </a:r>
            <a:endParaRPr lang="zh-CN"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3811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机房空调设计趋势</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/Air conditioner design trends in the equipment room</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8" name="组合 7"/>
          <p:cNvGrpSpPr/>
          <p:nvPr/>
        </p:nvGrpSpPr>
        <p:grpSpPr>
          <a:xfrm>
            <a:off x="3648075" y="1543686"/>
            <a:ext cx="1905000" cy="2598420"/>
            <a:chOff x="5745" y="2431"/>
            <a:chExt cx="3000" cy="4092"/>
          </a:xfrm>
        </p:grpSpPr>
        <p:grpSp>
          <p:nvGrpSpPr>
            <p:cNvPr id="7" name="组合 6"/>
            <p:cNvGrpSpPr/>
            <p:nvPr/>
          </p:nvGrpSpPr>
          <p:grpSpPr>
            <a:xfrm>
              <a:off x="6165" y="2431"/>
              <a:ext cx="2070" cy="2038"/>
              <a:chOff x="6165" y="2431"/>
              <a:chExt cx="2070" cy="2038"/>
            </a:xfrm>
          </p:grpSpPr>
          <p:grpSp>
            <p:nvGrpSpPr>
              <p:cNvPr id="3" name="组合 23"/>
              <p:cNvGrpSpPr/>
              <p:nvPr/>
            </p:nvGrpSpPr>
            <p:grpSpPr>
              <a:xfrm>
                <a:off x="6772" y="3034"/>
                <a:ext cx="856" cy="841"/>
                <a:chOff x="6262688" y="5170488"/>
                <a:chExt cx="1697038" cy="1693863"/>
              </a:xfrm>
              <a:solidFill>
                <a:schemeClr val="accent1"/>
              </a:solidFill>
            </p:grpSpPr>
            <p:sp>
              <p:nvSpPr>
                <p:cNvPr id="17" name="Freeform 19"/>
                <p:cNvSpPr>
                  <a:spLocks noEditPoints="1"/>
                </p:cNvSpPr>
                <p:nvPr>
                  <p:custDataLst>
                    <p:tags r:id="rId1"/>
                  </p:custDataLst>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189023" tIns="94511" rIns="189023" bIns="94511" numCol="1" anchor="t" anchorCtr="0" compatLnSpc="1"/>
                <a:p>
                  <a:endParaRPr lang="zh-CN" altLang="en-US" sz="3400" dirty="0">
                    <a:latin typeface="Arial Unicode MS" panose="020B0604020202020204" charset="-122"/>
                    <a:ea typeface="微软雅黑" panose="020B0503020204020204" pitchFamily="34" charset="-122"/>
                    <a:sym typeface="Arial Unicode MS" panose="020B0604020202020204" charset="-122"/>
                  </a:endParaRPr>
                </a:p>
              </p:txBody>
            </p:sp>
            <p:sp>
              <p:nvSpPr>
                <p:cNvPr id="18" name="Freeform 20"/>
                <p:cNvSpPr/>
                <p:nvPr>
                  <p:custDataLst>
                    <p:tags r:id="rId2"/>
                  </p:custDataLst>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189023" tIns="94511" rIns="189023" bIns="94511" numCol="1" anchor="t" anchorCtr="0" compatLnSpc="1"/>
                <a:p>
                  <a:endParaRPr lang="zh-CN" altLang="en-US" sz="3400" dirty="0">
                    <a:latin typeface="Arial Unicode MS" panose="020B0604020202020204" charset="-122"/>
                    <a:ea typeface="微软雅黑" panose="020B0503020204020204" pitchFamily="34" charset="-122"/>
                    <a:sym typeface="Arial Unicode MS" panose="020B0604020202020204" charset="-122"/>
                  </a:endParaRPr>
                </a:p>
              </p:txBody>
            </p:sp>
          </p:grpSp>
          <p:sp>
            <p:nvSpPr>
              <p:cNvPr id="20" name="Oval 19"/>
              <p:cNvSpPr/>
              <p:nvPr>
                <p:custDataLst>
                  <p:tags r:id="rId3"/>
                </p:custDataLst>
              </p:nvPr>
            </p:nvSpPr>
            <p:spPr>
              <a:xfrm>
                <a:off x="6165" y="2431"/>
                <a:ext cx="2070" cy="203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2979" tIns="16489" rIns="32979" bIns="16489" rtlCol="0" anchor="ctr"/>
              <a:p>
                <a:pPr algn="ctr">
                  <a:lnSpc>
                    <a:spcPct val="130000"/>
                  </a:lnSpc>
                </a:pPr>
                <a:endParaRPr lang="en-US" sz="800" dirty="0">
                  <a:latin typeface="Arial Unicode MS" panose="020B0604020202020204" charset="-122"/>
                  <a:ea typeface="微软雅黑" panose="020B0503020204020204" pitchFamily="34" charset="-122"/>
                  <a:sym typeface="Arial Unicode MS" panose="020B0604020202020204" charset="-122"/>
                </a:endParaRPr>
              </a:p>
            </p:txBody>
          </p:sp>
        </p:grpSp>
        <p:sp>
          <p:nvSpPr>
            <p:cNvPr id="26" name="矩形 16"/>
            <p:cNvSpPr/>
            <p:nvPr>
              <p:custDataLst>
                <p:tags r:id="rId4"/>
              </p:custDataLst>
            </p:nvPr>
          </p:nvSpPr>
          <p:spPr>
            <a:xfrm>
              <a:off x="5745" y="5336"/>
              <a:ext cx="3000" cy="1187"/>
            </a:xfrm>
            <a:prstGeom prst="rect">
              <a:avLst/>
            </a:prstGeom>
          </p:spPr>
          <p:txBody>
            <a:bodyPr wrap="square" lIns="32979" tIns="16489" rIns="32979" bIns="16489">
              <a:spAutoFit/>
            </a:bodyPr>
            <a:p>
              <a:pPr lvl="0" algn="l">
                <a:lnSpc>
                  <a:spcPct val="130000"/>
                </a:lnSpc>
              </a:pPr>
              <a:r>
                <a:rPr lang="zh-CN" altLang="en-US" sz="1200" b="1" dirty="0">
                  <a:solidFill>
                    <a:schemeClr val="bg1">
                      <a:lumMod val="50000"/>
                    </a:schemeClr>
                  </a:solidFill>
                  <a:latin typeface="Arial Unicode MS" panose="020B0604020202020204" charset="-122"/>
                  <a:ea typeface="微软雅黑" panose="020B0503020204020204" pitchFamily="34" charset="-122"/>
                  <a:sym typeface="Arial Unicode MS" panose="020B0604020202020204" charset="-122"/>
                </a:rPr>
                <a:t>运行维护方便，可统一平台管理，实现故障自预警功能，可实现无人值守</a:t>
              </a:r>
              <a:endParaRPr lang="zh-CN" altLang="en-US" sz="1200" b="1" dirty="0">
                <a:solidFill>
                  <a:schemeClr val="bg1">
                    <a:lumMod val="50000"/>
                  </a:schemeClr>
                </a:solidFill>
                <a:latin typeface="Arial Unicode MS" panose="020B0604020202020204" charset="-122"/>
                <a:ea typeface="微软雅黑" panose="020B0503020204020204" pitchFamily="34" charset="-122"/>
                <a:sym typeface="Arial Unicode MS" panose="020B0604020202020204" charset="-122"/>
              </a:endParaRPr>
            </a:p>
          </p:txBody>
        </p:sp>
        <p:sp>
          <p:nvSpPr>
            <p:cNvPr id="27" name="矩形 17"/>
            <p:cNvSpPr/>
            <p:nvPr>
              <p:custDataLst>
                <p:tags r:id="rId5"/>
              </p:custDataLst>
            </p:nvPr>
          </p:nvSpPr>
          <p:spPr>
            <a:xfrm>
              <a:off x="6438" y="4810"/>
              <a:ext cx="1721" cy="557"/>
            </a:xfrm>
            <a:prstGeom prst="rect">
              <a:avLst/>
            </a:prstGeom>
          </p:spPr>
          <p:txBody>
            <a:bodyPr wrap="none" lIns="32979" tIns="16489" rIns="32979" bIns="16489">
              <a:spAutoFit/>
            </a:bodyPr>
            <a:p>
              <a:pPr algn="ctr" defTabSz="329565">
                <a:lnSpc>
                  <a:spcPct val="130000"/>
                </a:lnSpc>
                <a:defRPr/>
              </a:pPr>
              <a:r>
                <a:rPr lang="zh-CN" altLang="en-US" sz="1600" b="1" kern="0" dirty="0">
                  <a:solidFill>
                    <a:schemeClr val="accent1">
                      <a:lumMod val="75000"/>
                    </a:schemeClr>
                  </a:solidFill>
                  <a:latin typeface="Arial Unicode MS" panose="020B0604020202020204" charset="-122"/>
                  <a:ea typeface="微软雅黑" panose="020B0503020204020204" pitchFamily="34" charset="-122"/>
                  <a:sym typeface="Arial Unicode MS" panose="020B0604020202020204" charset="-122"/>
                </a:rPr>
                <a:t>运维标准化</a:t>
              </a:r>
              <a:endParaRPr lang="zh-CN" altLang="en-US" sz="1600" b="1" kern="0" dirty="0">
                <a:solidFill>
                  <a:schemeClr val="accent1">
                    <a:lumMod val="75000"/>
                  </a:schemeClr>
                </a:solidFill>
                <a:latin typeface="Arial Unicode MS" panose="020B0604020202020204" charset="-122"/>
                <a:ea typeface="微软雅黑" panose="020B0503020204020204" pitchFamily="34" charset="-122"/>
                <a:sym typeface="Arial Unicode MS" panose="020B0604020202020204" charset="-122"/>
              </a:endParaRPr>
            </a:p>
          </p:txBody>
        </p:sp>
      </p:grpSp>
      <p:grpSp>
        <p:nvGrpSpPr>
          <p:cNvPr id="6" name="组合 5"/>
          <p:cNvGrpSpPr/>
          <p:nvPr/>
        </p:nvGrpSpPr>
        <p:grpSpPr>
          <a:xfrm>
            <a:off x="6527800" y="1543686"/>
            <a:ext cx="1905000" cy="2358390"/>
            <a:chOff x="9149" y="2431"/>
            <a:chExt cx="3000" cy="3714"/>
          </a:xfrm>
        </p:grpSpPr>
        <p:sp>
          <p:nvSpPr>
            <p:cNvPr id="28" name="矩形 16"/>
            <p:cNvSpPr/>
            <p:nvPr>
              <p:custDataLst>
                <p:tags r:id="rId6"/>
              </p:custDataLst>
            </p:nvPr>
          </p:nvSpPr>
          <p:spPr>
            <a:xfrm>
              <a:off x="9149" y="5336"/>
              <a:ext cx="3000" cy="809"/>
            </a:xfrm>
            <a:prstGeom prst="rect">
              <a:avLst/>
            </a:prstGeom>
          </p:spPr>
          <p:txBody>
            <a:bodyPr wrap="square" lIns="32979" tIns="16489" rIns="32979" bIns="16489">
              <a:spAutoFit/>
            </a:bodyPr>
            <a:p>
              <a:pPr lvl="0" algn="l">
                <a:lnSpc>
                  <a:spcPct val="130000"/>
                </a:lnSpc>
              </a:pPr>
              <a:r>
                <a:rPr lang="zh-CN" altLang="en-US" sz="1200" b="1" dirty="0">
                  <a:solidFill>
                    <a:schemeClr val="bg1">
                      <a:lumMod val="50000"/>
                    </a:schemeClr>
                  </a:solidFill>
                  <a:latin typeface="Arial Unicode MS" panose="020B0604020202020204" charset="-122"/>
                  <a:ea typeface="微软雅黑" panose="020B0503020204020204" pitchFamily="34" charset="-122"/>
                  <a:sym typeface="Arial Unicode MS" panose="020B0604020202020204" charset="-122"/>
                </a:rPr>
                <a:t>环保冷媒，低ＰＵＥ值，采用节能技术，封闭冷热通道；</a:t>
              </a:r>
              <a:endParaRPr lang="zh-CN" altLang="en-US" sz="1200" b="1" dirty="0">
                <a:solidFill>
                  <a:schemeClr val="bg1">
                    <a:lumMod val="50000"/>
                  </a:schemeClr>
                </a:solidFill>
                <a:latin typeface="Arial Unicode MS" panose="020B0604020202020204" charset="-122"/>
                <a:ea typeface="微软雅黑" panose="020B0503020204020204" pitchFamily="34" charset="-122"/>
                <a:sym typeface="Arial Unicode MS" panose="020B0604020202020204" charset="-122"/>
              </a:endParaRPr>
            </a:p>
          </p:txBody>
        </p:sp>
        <p:sp>
          <p:nvSpPr>
            <p:cNvPr id="29" name="矩形 17"/>
            <p:cNvSpPr/>
            <p:nvPr>
              <p:custDataLst>
                <p:tags r:id="rId7"/>
              </p:custDataLst>
            </p:nvPr>
          </p:nvSpPr>
          <p:spPr>
            <a:xfrm>
              <a:off x="9842" y="4810"/>
              <a:ext cx="1721" cy="557"/>
            </a:xfrm>
            <a:prstGeom prst="rect">
              <a:avLst/>
            </a:prstGeom>
          </p:spPr>
          <p:txBody>
            <a:bodyPr wrap="none" lIns="32979" tIns="16489" rIns="32979" bIns="16489">
              <a:spAutoFit/>
            </a:bodyPr>
            <a:p>
              <a:pPr algn="ctr" defTabSz="329565">
                <a:lnSpc>
                  <a:spcPct val="130000"/>
                </a:lnSpc>
                <a:defRPr/>
              </a:pPr>
              <a:r>
                <a:rPr lang="zh-CN" altLang="en-US" sz="1600" b="1" kern="0" dirty="0">
                  <a:solidFill>
                    <a:schemeClr val="accent1">
                      <a:lumMod val="75000"/>
                    </a:schemeClr>
                  </a:solidFill>
                  <a:latin typeface="Arial Unicode MS" panose="020B0604020202020204" charset="-122"/>
                  <a:ea typeface="微软雅黑" panose="020B0503020204020204" pitchFamily="34" charset="-122"/>
                  <a:sym typeface="Arial Unicode MS" panose="020B0604020202020204" charset="-122"/>
                </a:rPr>
                <a:t>能耗绿色化</a:t>
              </a:r>
              <a:endParaRPr lang="zh-CN" altLang="en-US" sz="1600" b="1" kern="0" dirty="0">
                <a:solidFill>
                  <a:schemeClr val="accent1">
                    <a:lumMod val="75000"/>
                  </a:schemeClr>
                </a:solidFill>
                <a:latin typeface="Arial Unicode MS" panose="020B0604020202020204" charset="-122"/>
                <a:ea typeface="微软雅黑" panose="020B0503020204020204" pitchFamily="34" charset="-122"/>
                <a:sym typeface="Arial Unicode MS" panose="020B0604020202020204" charset="-122"/>
              </a:endParaRPr>
            </a:p>
          </p:txBody>
        </p:sp>
        <p:sp>
          <p:nvSpPr>
            <p:cNvPr id="21" name="Oval 20"/>
            <p:cNvSpPr/>
            <p:nvPr>
              <p:custDataLst>
                <p:tags r:id="rId8"/>
              </p:custDataLst>
            </p:nvPr>
          </p:nvSpPr>
          <p:spPr>
            <a:xfrm>
              <a:off x="9590" y="2431"/>
              <a:ext cx="2070" cy="2038"/>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2979" tIns="16489" rIns="32979" bIns="16489" rtlCol="0" anchor="ctr"/>
            <a:p>
              <a:pPr algn="ctr">
                <a:lnSpc>
                  <a:spcPct val="130000"/>
                </a:lnSpc>
              </a:pPr>
              <a:endParaRPr lang="en-US" sz="800" dirty="0">
                <a:latin typeface="Arial Unicode MS" panose="020B0604020202020204" charset="-122"/>
                <a:ea typeface="微软雅黑" panose="020B0503020204020204" pitchFamily="34" charset="-122"/>
                <a:sym typeface="Arial Unicode MS" panose="020B0604020202020204" charset="-122"/>
              </a:endParaRPr>
            </a:p>
          </p:txBody>
        </p:sp>
      </p:grpSp>
      <p:grpSp>
        <p:nvGrpSpPr>
          <p:cNvPr id="9" name="组合 8"/>
          <p:cNvGrpSpPr/>
          <p:nvPr/>
        </p:nvGrpSpPr>
        <p:grpSpPr>
          <a:xfrm>
            <a:off x="768350" y="1543686"/>
            <a:ext cx="1905000" cy="2358390"/>
            <a:chOff x="2340" y="2431"/>
            <a:chExt cx="3000" cy="3714"/>
          </a:xfrm>
        </p:grpSpPr>
        <p:sp>
          <p:nvSpPr>
            <p:cNvPr id="19" name="Oval 18"/>
            <p:cNvSpPr/>
            <p:nvPr>
              <p:custDataLst>
                <p:tags r:id="rId9"/>
              </p:custDataLst>
            </p:nvPr>
          </p:nvSpPr>
          <p:spPr>
            <a:xfrm>
              <a:off x="2740" y="2431"/>
              <a:ext cx="2070" cy="2038"/>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2979" tIns="16489" rIns="32979" bIns="16489" rtlCol="0" anchor="ctr"/>
            <a:p>
              <a:pPr algn="ctr">
                <a:lnSpc>
                  <a:spcPct val="130000"/>
                </a:lnSpc>
              </a:pPr>
              <a:endParaRPr lang="en-US" sz="800" dirty="0">
                <a:latin typeface="Arial Unicode MS" panose="020B0604020202020204" charset="-122"/>
                <a:ea typeface="微软雅黑" panose="020B0503020204020204" pitchFamily="34" charset="-122"/>
                <a:sym typeface="Arial Unicode MS" panose="020B0604020202020204" charset="-122"/>
              </a:endParaRPr>
            </a:p>
          </p:txBody>
        </p:sp>
        <p:sp>
          <p:nvSpPr>
            <p:cNvPr id="22" name="矩形 16"/>
            <p:cNvSpPr/>
            <p:nvPr>
              <p:custDataLst>
                <p:tags r:id="rId10"/>
              </p:custDataLst>
            </p:nvPr>
          </p:nvSpPr>
          <p:spPr>
            <a:xfrm>
              <a:off x="2340" y="5336"/>
              <a:ext cx="3000" cy="809"/>
            </a:xfrm>
            <a:prstGeom prst="rect">
              <a:avLst/>
            </a:prstGeom>
          </p:spPr>
          <p:txBody>
            <a:bodyPr wrap="square" lIns="32979" tIns="16489" rIns="32979" bIns="16489">
              <a:spAutoFit/>
            </a:bodyPr>
            <a:p>
              <a:pPr lvl="0" algn="l">
                <a:lnSpc>
                  <a:spcPct val="130000"/>
                </a:lnSpc>
              </a:pPr>
              <a:r>
                <a:rPr lang="zh-CN" altLang="en-US" sz="1200" b="1" dirty="0">
                  <a:solidFill>
                    <a:schemeClr val="bg1">
                      <a:lumMod val="50000"/>
                    </a:schemeClr>
                  </a:solidFill>
                  <a:latin typeface="Arial Unicode MS" panose="020B0604020202020204" charset="-122"/>
                  <a:ea typeface="微软雅黑" panose="020B0503020204020204" pitchFamily="34" charset="-122"/>
                  <a:sym typeface="Arial Unicode MS" panose="020B0604020202020204" charset="-122"/>
                </a:rPr>
                <a:t>模块化设计，备用性强，匹配于服务器机柜，整洁美观</a:t>
              </a:r>
              <a:endParaRPr lang="zh-CN" altLang="en-US" sz="1200" b="1" dirty="0">
                <a:solidFill>
                  <a:schemeClr val="bg1">
                    <a:lumMod val="50000"/>
                  </a:schemeClr>
                </a:solidFill>
                <a:latin typeface="Arial Unicode MS" panose="020B0604020202020204" charset="-122"/>
                <a:ea typeface="微软雅黑" panose="020B0503020204020204" pitchFamily="34" charset="-122"/>
                <a:sym typeface="Arial Unicode MS" panose="020B0604020202020204" charset="-122"/>
              </a:endParaRPr>
            </a:p>
          </p:txBody>
        </p:sp>
        <p:sp>
          <p:nvSpPr>
            <p:cNvPr id="23" name="矩形 17"/>
            <p:cNvSpPr/>
            <p:nvPr>
              <p:custDataLst>
                <p:tags r:id="rId11"/>
              </p:custDataLst>
            </p:nvPr>
          </p:nvSpPr>
          <p:spPr>
            <a:xfrm>
              <a:off x="3033" y="4810"/>
              <a:ext cx="1721" cy="557"/>
            </a:xfrm>
            <a:prstGeom prst="rect">
              <a:avLst/>
            </a:prstGeom>
          </p:spPr>
          <p:txBody>
            <a:bodyPr wrap="none" lIns="32979" tIns="16489" rIns="32979" bIns="16489">
              <a:spAutoFit/>
            </a:bodyPr>
            <a:p>
              <a:pPr algn="ctr" defTabSz="329565">
                <a:lnSpc>
                  <a:spcPct val="130000"/>
                </a:lnSpc>
                <a:defRPr/>
              </a:pPr>
              <a:r>
                <a:rPr lang="zh-CN" altLang="en-US" sz="1600" b="1" kern="0" dirty="0">
                  <a:solidFill>
                    <a:schemeClr val="accent1">
                      <a:lumMod val="75000"/>
                    </a:schemeClr>
                  </a:solidFill>
                  <a:latin typeface="Arial Unicode MS" panose="020B0604020202020204" charset="-122"/>
                  <a:ea typeface="微软雅黑" panose="020B0503020204020204" pitchFamily="34" charset="-122"/>
                  <a:sym typeface="Arial Unicode MS" panose="020B0604020202020204" charset="-122"/>
                </a:rPr>
                <a:t>模块一体化</a:t>
              </a:r>
              <a:endParaRPr lang="zh-CN" altLang="en-US" sz="1600" b="1" kern="0" dirty="0">
                <a:solidFill>
                  <a:schemeClr val="accent1">
                    <a:lumMod val="75000"/>
                  </a:schemeClr>
                </a:solidFill>
                <a:latin typeface="Arial Unicode MS" panose="020B0604020202020204" charset="-122"/>
                <a:ea typeface="微软雅黑" panose="020B0503020204020204" pitchFamily="34" charset="-122"/>
                <a:sym typeface="Arial Unicode MS" panose="020B0604020202020204" charset="-122"/>
              </a:endParaRPr>
            </a:p>
          </p:txBody>
        </p:sp>
        <p:pic>
          <p:nvPicPr>
            <p:cNvPr id="36" name="图片 35" descr="searchq=%E6%A8%A1%E5%9D%97%E5%8C%96"/>
            <p:cNvPicPr>
              <a:picLocks noChangeAspect="1"/>
            </p:cNvPicPr>
            <p:nvPr>
              <p:custDataLst>
                <p:tags r:id="rId12"/>
              </p:custDataLst>
            </p:nvPr>
          </p:nvPicPr>
          <p:blipFill>
            <a:blip r:embed="rId13" cstate="print"/>
            <a:stretch>
              <a:fillRect/>
            </a:stretch>
          </p:blipFill>
          <p:spPr>
            <a:xfrm>
              <a:off x="3236" y="2808"/>
              <a:ext cx="1304" cy="1284"/>
            </a:xfrm>
            <a:prstGeom prst="rect">
              <a:avLst/>
            </a:prstGeom>
          </p:spPr>
        </p:pic>
      </p:grpSp>
      <p:pic>
        <p:nvPicPr>
          <p:cNvPr id="4" name="图片 3" descr="节能标准"/>
          <p:cNvPicPr>
            <a:picLocks noChangeAspect="1"/>
          </p:cNvPicPr>
          <p:nvPr>
            <p:custDataLst>
              <p:tags r:id="rId14"/>
            </p:custDataLst>
          </p:nvPr>
        </p:nvPicPr>
        <p:blipFill>
          <a:blip r:embed="rId15" cstate="print"/>
          <a:stretch>
            <a:fillRect/>
          </a:stretch>
        </p:blipFill>
        <p:spPr>
          <a:xfrm>
            <a:off x="7093744" y="1855470"/>
            <a:ext cx="742950" cy="742950"/>
          </a:xfrm>
          <a:prstGeom prst="rect">
            <a:avLst/>
          </a:prstGeom>
        </p:spPr>
      </p:pic>
      <p:sp>
        <p:nvSpPr>
          <p:cNvPr id="5" name="文本框 4"/>
          <p:cNvSpPr txBox="1"/>
          <p:nvPr/>
        </p:nvSpPr>
        <p:spPr>
          <a:xfrm>
            <a:off x="827405" y="727710"/>
            <a:ext cx="2186940" cy="1014730"/>
          </a:xfrm>
          <a:prstGeom prst="rect">
            <a:avLst/>
          </a:prstGeom>
          <a:noFill/>
        </p:spPr>
        <p:txBody>
          <a:bodyPr wrap="square" rtlCol="0" anchor="t">
            <a:spAutoFit/>
          </a:bodyPr>
          <a:p>
            <a:r>
              <a:rPr lang="zh-CN" altLang="en-US" sz="1200"/>
              <a:t>Modular integration</a:t>
            </a:r>
            <a:endParaRPr lang="zh-CN" altLang="en-US" sz="1200"/>
          </a:p>
          <a:p>
            <a:endParaRPr lang="zh-CN" altLang="en-US" sz="1200"/>
          </a:p>
          <a:p>
            <a:r>
              <a:rPr lang="zh-CN" altLang="en-US" sz="1200"/>
              <a:t>Modular design, strong reserve, match the server cabinet, clean and beautiful</a:t>
            </a:r>
            <a:endParaRPr lang="zh-CN" altLang="en-US" sz="1200"/>
          </a:p>
        </p:txBody>
      </p:sp>
      <p:sp>
        <p:nvSpPr>
          <p:cNvPr id="10" name="文本框 9"/>
          <p:cNvSpPr txBox="1"/>
          <p:nvPr/>
        </p:nvSpPr>
        <p:spPr>
          <a:xfrm>
            <a:off x="3636010" y="540385"/>
            <a:ext cx="2251075" cy="1383665"/>
          </a:xfrm>
          <a:prstGeom prst="rect">
            <a:avLst/>
          </a:prstGeom>
          <a:noFill/>
        </p:spPr>
        <p:txBody>
          <a:bodyPr wrap="square" rtlCol="0" anchor="t">
            <a:spAutoFit/>
          </a:bodyPr>
          <a:p>
            <a:r>
              <a:rPr lang="zh-CN" altLang="en-US" sz="1200"/>
              <a:t>Operation and maintenance standardization</a:t>
            </a:r>
            <a:endParaRPr lang="zh-CN" altLang="en-US" sz="1200"/>
          </a:p>
          <a:p>
            <a:endParaRPr lang="zh-CN" altLang="en-US" sz="1200"/>
          </a:p>
          <a:p>
            <a:r>
              <a:rPr lang="zh-CN" altLang="en-US" sz="1200"/>
              <a:t>Easy operation and maintenance, unified platform management, fault self-warning function, unattended</a:t>
            </a:r>
            <a:endParaRPr lang="zh-CN" altLang="en-US" sz="1200"/>
          </a:p>
        </p:txBody>
      </p:sp>
      <p:sp>
        <p:nvSpPr>
          <p:cNvPr id="11" name="文本框 10"/>
          <p:cNvSpPr txBox="1"/>
          <p:nvPr/>
        </p:nvSpPr>
        <p:spPr>
          <a:xfrm>
            <a:off x="6541135" y="584200"/>
            <a:ext cx="2237740" cy="1198880"/>
          </a:xfrm>
          <a:prstGeom prst="rect">
            <a:avLst/>
          </a:prstGeom>
          <a:noFill/>
        </p:spPr>
        <p:txBody>
          <a:bodyPr wrap="square" rtlCol="0" anchor="t">
            <a:spAutoFit/>
          </a:bodyPr>
          <a:p>
            <a:r>
              <a:rPr lang="zh-CN" altLang="en-US" sz="1200"/>
              <a:t>Green energy consumption</a:t>
            </a:r>
            <a:endParaRPr lang="zh-CN" altLang="en-US" sz="1200"/>
          </a:p>
          <a:p>
            <a:endParaRPr lang="zh-CN" altLang="en-US" sz="1200"/>
          </a:p>
          <a:p>
            <a:r>
              <a:rPr lang="zh-CN" altLang="en-US" sz="1200"/>
              <a:t>Environmentally friendly refrigerant, low PUE value, energy-saving technology, closed cold and hot channels;</a:t>
            </a:r>
            <a:endParaRPr lang="zh-CN" alt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8028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列间级机房空调应用场合</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/Application scenarios of air conditioning in an inter-column equipment room</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10" name="文本占位符 9"/>
          <p:cNvSpPr>
            <a:spLocks noGrp="1"/>
          </p:cNvSpPr>
          <p:nvPr>
            <p:custDataLst>
              <p:tags r:id="rId1"/>
            </p:custDataLst>
          </p:nvPr>
        </p:nvSpPr>
        <p:spPr>
          <a:xfrm>
            <a:off x="611312" y="772056"/>
            <a:ext cx="4032694" cy="360362"/>
          </a:xfrm>
          <a:prstGeom prst="rect">
            <a:avLst/>
          </a:prstGeom>
          <a:effectLst>
            <a:glow rad="127000">
              <a:srgbClr val="0099FF"/>
            </a:glow>
          </a:effectLst>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solidFill>
                  <a:schemeClr val="tx2">
                    <a:lumMod val="60000"/>
                    <a:lumOff val="40000"/>
                  </a:schemeClr>
                </a:solidFill>
              </a:rPr>
              <a:t>应用场景</a:t>
            </a:r>
            <a:r>
              <a:rPr lang="en-US" altLang="zh-CN" sz="2400" dirty="0">
                <a:solidFill>
                  <a:schemeClr val="tx2">
                    <a:lumMod val="60000"/>
                    <a:lumOff val="40000"/>
                  </a:schemeClr>
                </a:solidFill>
              </a:rPr>
              <a:t>/Application scenario</a:t>
            </a:r>
            <a:endParaRPr lang="en-US" altLang="zh-CN" sz="2400" dirty="0">
              <a:solidFill>
                <a:schemeClr val="tx2">
                  <a:lumMod val="60000"/>
                  <a:lumOff val="40000"/>
                </a:schemeClr>
              </a:solidFill>
            </a:endParaRPr>
          </a:p>
          <a:p>
            <a:endParaRPr lang="en-US" altLang="zh-CN" sz="2400" dirty="0">
              <a:solidFill>
                <a:schemeClr val="tx2">
                  <a:lumMod val="60000"/>
                  <a:lumOff val="40000"/>
                </a:schemeClr>
              </a:solidFill>
            </a:endParaRPr>
          </a:p>
          <a:p>
            <a:endParaRPr lang="en-US" altLang="zh-CN" sz="2400" dirty="0">
              <a:solidFill>
                <a:schemeClr val="tx2">
                  <a:lumMod val="60000"/>
                  <a:lumOff val="40000"/>
                </a:schemeClr>
              </a:solidFill>
            </a:endParaRPr>
          </a:p>
        </p:txBody>
      </p:sp>
      <p:pic>
        <p:nvPicPr>
          <p:cNvPr id="1026" name="Picture 2"/>
          <p:cNvPicPr>
            <a:picLocks noChangeAspect="1" noChangeArrowheads="1"/>
          </p:cNvPicPr>
          <p:nvPr>
            <p:custDataLst>
              <p:tags r:id="rId2"/>
            </p:custDataLst>
          </p:nvPr>
        </p:nvPicPr>
        <p:blipFill>
          <a:blip r:embed="rId3" cstate="print"/>
          <a:srcRect/>
          <a:stretch>
            <a:fillRect/>
          </a:stretch>
        </p:blipFill>
        <p:spPr bwMode="auto">
          <a:xfrm>
            <a:off x="4788024" y="1437865"/>
            <a:ext cx="3996676" cy="2042987"/>
          </a:xfrm>
          <a:prstGeom prst="rect">
            <a:avLst/>
          </a:prstGeom>
          <a:noFill/>
          <a:ln w="9525">
            <a:noFill/>
            <a:miter lim="800000"/>
            <a:headEnd/>
            <a:tailEnd/>
          </a:ln>
        </p:spPr>
      </p:pic>
      <p:sp>
        <p:nvSpPr>
          <p:cNvPr id="9" name="TextBox 8"/>
          <p:cNvSpPr txBox="1"/>
          <p:nvPr>
            <p:custDataLst>
              <p:tags r:id="rId4"/>
            </p:custDataLst>
          </p:nvPr>
        </p:nvSpPr>
        <p:spPr>
          <a:xfrm>
            <a:off x="5052060" y="3557270"/>
            <a:ext cx="3754120" cy="361315"/>
          </a:xfrm>
          <a:prstGeom prst="rect">
            <a:avLst/>
          </a:prstGeom>
          <a:noFill/>
        </p:spPr>
        <p:txBody>
          <a:bodyPr wrap="square" rtlCol="0">
            <a:spAutoFit/>
          </a:bodyPr>
          <a:lstStyle/>
          <a:p>
            <a:pPr algn="ctr">
              <a:lnSpc>
                <a:spcPct val="130000"/>
              </a:lnSpc>
            </a:pPr>
            <a:r>
              <a:rPr lang="zh-CN" altLang="en-US" sz="135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微模块数据中心</a:t>
            </a:r>
            <a:r>
              <a:rPr lang="en-US" altLang="zh-CN" sz="135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/Micro-module data center</a:t>
            </a:r>
            <a:endParaRPr lang="en-US" altLang="zh-CN" sz="135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p:txBody>
      </p:sp>
      <p:pic>
        <p:nvPicPr>
          <p:cNvPr id="8" name="图片 7"/>
          <p:cNvPicPr>
            <a:picLocks noChangeAspect="1"/>
          </p:cNvPicPr>
          <p:nvPr>
            <p:custDataLst>
              <p:tags r:id="rId5"/>
            </p:custDataLst>
          </p:nvPr>
        </p:nvPicPr>
        <p:blipFill>
          <a:blip r:embed="rId6"/>
          <a:stretch>
            <a:fillRect/>
          </a:stretch>
        </p:blipFill>
        <p:spPr>
          <a:xfrm>
            <a:off x="221553" y="1204104"/>
            <a:ext cx="4308508" cy="3384376"/>
          </a:xfrm>
          <a:prstGeom prst="rect">
            <a:avLst/>
          </a:prstGeom>
        </p:spPr>
      </p:pic>
      <p:sp>
        <p:nvSpPr>
          <p:cNvPr id="3" name="文本框 2"/>
          <p:cNvSpPr txBox="1"/>
          <p:nvPr/>
        </p:nvSpPr>
        <p:spPr>
          <a:xfrm>
            <a:off x="3995420" y="4011930"/>
            <a:ext cx="4572000" cy="553085"/>
          </a:xfrm>
          <a:prstGeom prst="rect">
            <a:avLst/>
          </a:prstGeom>
          <a:noFill/>
        </p:spPr>
        <p:txBody>
          <a:bodyPr wrap="square" rtlCol="0" anchor="t">
            <a:spAutoFit/>
          </a:bodyPr>
          <a:p>
            <a:r>
              <a:rPr lang="zh-CN" altLang="en-US" sz="1000"/>
              <a:t>1 End door </a:t>
            </a:r>
            <a:r>
              <a:rPr lang="en-US" altLang="zh-CN" sz="1000"/>
              <a:t>                   </a:t>
            </a:r>
            <a:r>
              <a:rPr lang="zh-CN" altLang="en-US" sz="1000"/>
              <a:t>2 PDF PDC </a:t>
            </a:r>
            <a:r>
              <a:rPr lang="en-US" altLang="zh-CN" sz="1000"/>
              <a:t>                          </a:t>
            </a:r>
            <a:r>
              <a:rPr lang="zh-CN" altLang="en-US" sz="1000"/>
              <a:t>3 Server Cabinet </a:t>
            </a:r>
            <a:endParaRPr lang="zh-CN" altLang="en-US" sz="1000"/>
          </a:p>
          <a:p>
            <a:r>
              <a:rPr lang="zh-CN" altLang="en-US" sz="1000"/>
              <a:t>4 Air conditioner</a:t>
            </a:r>
            <a:r>
              <a:rPr lang="en-US" altLang="zh-CN" sz="1000"/>
              <a:t>   </a:t>
            </a:r>
            <a:r>
              <a:rPr lang="zh-CN" altLang="en-US" sz="1000"/>
              <a:t> </a:t>
            </a:r>
            <a:r>
              <a:rPr lang="en-US" altLang="zh-CN" sz="1000"/>
              <a:t>       </a:t>
            </a:r>
            <a:r>
              <a:rPr lang="zh-CN" altLang="en-US" sz="1000"/>
              <a:t>5 General Cabling Cabinet </a:t>
            </a:r>
            <a:r>
              <a:rPr lang="en-US" altLang="zh-CN" sz="1000"/>
              <a:t>    </a:t>
            </a:r>
            <a:r>
              <a:rPr lang="zh-CN" altLang="en-US" sz="1000"/>
              <a:t>6 Power cable trough</a:t>
            </a:r>
            <a:endParaRPr lang="zh-CN" altLang="en-US" sz="1000"/>
          </a:p>
          <a:p>
            <a:r>
              <a:rPr lang="zh-CN" altLang="en-US" sz="1000"/>
              <a:t>7 Signal cable trough </a:t>
            </a:r>
            <a:r>
              <a:rPr lang="en-US" altLang="zh-CN" sz="1000"/>
              <a:t>  </a:t>
            </a:r>
            <a:r>
              <a:rPr lang="zh-CN" altLang="en-US" sz="1000"/>
              <a:t>8 Skylight</a:t>
            </a:r>
            <a:r>
              <a:rPr lang="en-US" altLang="zh-CN" sz="1000"/>
              <a:t> </a:t>
            </a:r>
            <a:endParaRPr lang="en-US" altLang="zh-CN" sz="1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9526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列间级机房空调应用场合</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/Application scenarios of air conditioning in an inter-column equipment room</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8" name="文本占位符 7"/>
          <p:cNvSpPr>
            <a:spLocks noGrp="1"/>
          </p:cNvSpPr>
          <p:nvPr>
            <p:custDataLst>
              <p:tags r:id="rId1"/>
            </p:custDataLst>
          </p:nvPr>
        </p:nvSpPr>
        <p:spPr>
          <a:xfrm>
            <a:off x="611505" y="915670"/>
            <a:ext cx="8172450" cy="36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smtClean="0"/>
              <a:t>传统房间级空调到微模块的演变</a:t>
            </a:r>
            <a:endParaRPr lang="zh-CN" altLang="en-US" sz="1200" dirty="0" smtClean="0"/>
          </a:p>
          <a:p>
            <a:r>
              <a:rPr lang="en-US" altLang="zh-CN" sz="1200" dirty="0" smtClean="0"/>
              <a:t>/· Evolution from traditional room-level air conditioning to micro-modules</a:t>
            </a:r>
            <a:endParaRPr lang="en-US" altLang="zh-CN" sz="1200" dirty="0" smtClean="0"/>
          </a:p>
          <a:p>
            <a:endParaRPr lang="en-US" altLang="zh-CN" sz="1200" dirty="0" smtClean="0"/>
          </a:p>
        </p:txBody>
      </p:sp>
      <p:pic>
        <p:nvPicPr>
          <p:cNvPr id="6" name="图片 5"/>
          <p:cNvPicPr>
            <a:picLocks noChangeAspect="1"/>
          </p:cNvPicPr>
          <p:nvPr>
            <p:custDataLst>
              <p:tags r:id="rId2"/>
            </p:custDataLst>
          </p:nvPr>
        </p:nvPicPr>
        <p:blipFill>
          <a:blip r:embed="rId3"/>
          <a:stretch>
            <a:fillRect/>
          </a:stretch>
        </p:blipFill>
        <p:spPr>
          <a:xfrm>
            <a:off x="251519" y="1563638"/>
            <a:ext cx="3750193" cy="2880320"/>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4860032" y="1607655"/>
            <a:ext cx="3973463" cy="2836303"/>
          </a:xfrm>
          <a:prstGeom prst="rect">
            <a:avLst/>
          </a:prstGeom>
        </p:spPr>
      </p:pic>
      <p:cxnSp>
        <p:nvCxnSpPr>
          <p:cNvPr id="12" name="直接箭头连接符 11"/>
          <p:cNvCxnSpPr/>
          <p:nvPr>
            <p:custDataLst>
              <p:tags r:id="rId6"/>
            </p:custDataLst>
          </p:nvPr>
        </p:nvCxnSpPr>
        <p:spPr>
          <a:xfrm>
            <a:off x="4067944" y="2715766"/>
            <a:ext cx="7200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40205" y="1531620"/>
            <a:ext cx="1918970" cy="460375"/>
          </a:xfrm>
          <a:prstGeom prst="rect">
            <a:avLst/>
          </a:prstGeom>
          <a:noFill/>
        </p:spPr>
        <p:txBody>
          <a:bodyPr wrap="square" rtlCol="0" anchor="t">
            <a:spAutoFit/>
          </a:bodyPr>
          <a:p>
            <a:r>
              <a:rPr lang="zh-CN" altLang="en-US" sz="1200"/>
              <a:t>Traditional machine room</a:t>
            </a:r>
            <a:endParaRPr lang="zh-CN" altLang="en-US" sz="1200"/>
          </a:p>
          <a:p>
            <a:endParaRPr lang="zh-CN" altLang="en-US" sz="1200"/>
          </a:p>
        </p:txBody>
      </p:sp>
      <p:sp>
        <p:nvSpPr>
          <p:cNvPr id="4" name="文本框 3"/>
          <p:cNvSpPr txBox="1"/>
          <p:nvPr/>
        </p:nvSpPr>
        <p:spPr>
          <a:xfrm>
            <a:off x="5730240" y="1675130"/>
            <a:ext cx="4572000" cy="460375"/>
          </a:xfrm>
          <a:prstGeom prst="rect">
            <a:avLst/>
          </a:prstGeom>
          <a:noFill/>
        </p:spPr>
        <p:txBody>
          <a:bodyPr wrap="square" rtlCol="0" anchor="t">
            <a:spAutoFit/>
          </a:bodyPr>
          <a:p>
            <a:r>
              <a:rPr lang="zh-CN" altLang="en-US" sz="1200"/>
              <a:t>Main machine room</a:t>
            </a:r>
            <a:endParaRPr lang="zh-CN" altLang="en-US" sz="1200"/>
          </a:p>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628840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产品特点</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/.Product Features</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aphicFrame>
        <p:nvGraphicFramePr>
          <p:cNvPr id="20" name="图示 19"/>
          <p:cNvGraphicFramePr/>
          <p:nvPr>
            <p:custDataLst>
              <p:tags r:id="rId1"/>
            </p:custDataLst>
          </p:nvPr>
        </p:nvGraphicFramePr>
        <p:xfrm>
          <a:off x="4047066" y="615316"/>
          <a:ext cx="4629390" cy="2822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fangwj\Desktop\YE培训资料\timg.jpg"/>
          <p:cNvPicPr>
            <a:picLocks noChangeAspect="1" noChangeArrowheads="1"/>
          </p:cNvPicPr>
          <p:nvPr>
            <p:custDataLst>
              <p:tags r:id="rId7"/>
            </p:custDataLst>
          </p:nvPr>
        </p:nvPicPr>
        <p:blipFill>
          <a:blip r:embed="rId8" cstate="print"/>
          <a:srcRect/>
          <a:stretch>
            <a:fillRect/>
          </a:stretch>
        </p:blipFill>
        <p:spPr bwMode="auto">
          <a:xfrm>
            <a:off x="323528" y="2931790"/>
            <a:ext cx="3118570" cy="1941873"/>
          </a:xfrm>
          <a:prstGeom prst="rect">
            <a:avLst/>
          </a:prstGeom>
          <a:noFill/>
          <a:effectLst>
            <a:outerShdw blurRad="76200" dir="18900000" sy="23000" kx="-1200000" algn="bl" rotWithShape="0">
              <a:prstClr val="black">
                <a:alpha val="20000"/>
              </a:prstClr>
            </a:outerShdw>
          </a:effectLst>
        </p:spPr>
      </p:pic>
      <p:pic>
        <p:nvPicPr>
          <p:cNvPr id="6" name="图片 5"/>
          <p:cNvPicPr>
            <a:picLocks noChangeAspect="1"/>
          </p:cNvPicPr>
          <p:nvPr>
            <p:custDataLst>
              <p:tags r:id="rId9"/>
            </p:custDataLst>
          </p:nvPr>
        </p:nvPicPr>
        <p:blipFill>
          <a:blip r:embed="rId10" cstate="print"/>
          <a:stretch>
            <a:fillRect/>
          </a:stretch>
        </p:blipFill>
        <p:spPr>
          <a:xfrm>
            <a:off x="182028" y="1034465"/>
            <a:ext cx="3401570" cy="1778426"/>
          </a:xfrm>
          <a:prstGeom prst="rect">
            <a:avLst/>
          </a:prstGeom>
          <a:noFill/>
          <a:effectLst>
            <a:outerShdw blurRad="76200" dir="18900000" sy="23000" kx="-1200000" algn="bl" rotWithShape="0">
              <a:prstClr val="black">
                <a:alpha val="20000"/>
              </a:prstClr>
            </a:outerShdw>
          </a:effectLst>
        </p:spPr>
      </p:pic>
      <p:sp>
        <p:nvSpPr>
          <p:cNvPr id="3" name="文本框 2"/>
          <p:cNvSpPr txBox="1"/>
          <p:nvPr/>
        </p:nvSpPr>
        <p:spPr>
          <a:xfrm>
            <a:off x="3936365" y="3447415"/>
            <a:ext cx="5065395" cy="1168400"/>
          </a:xfrm>
          <a:prstGeom prst="rect">
            <a:avLst/>
          </a:prstGeom>
          <a:noFill/>
        </p:spPr>
        <p:txBody>
          <a:bodyPr wrap="square" rtlCol="0" anchor="t">
            <a:spAutoFit/>
          </a:bodyPr>
          <a:p>
            <a:r>
              <a:rPr lang="zh-CN" altLang="en-US" sz="1000"/>
              <a:t>Close to the heat source, high return air temperature, high heat exchange efficiency</a:t>
            </a:r>
            <a:endParaRPr lang="zh-CN" altLang="en-US" sz="1000"/>
          </a:p>
          <a:p>
            <a:endParaRPr lang="zh-CN" altLang="en-US" sz="1000"/>
          </a:p>
          <a:p>
            <a:r>
              <a:rPr lang="zh-CN" altLang="en-US" sz="1000"/>
              <a:t>Modular design, match the server cabinet, good appearance</a:t>
            </a:r>
            <a:endParaRPr lang="zh-CN" altLang="en-US" sz="1000"/>
          </a:p>
          <a:p>
            <a:endParaRPr lang="zh-CN" altLang="en-US" sz="1000"/>
          </a:p>
          <a:p>
            <a:r>
              <a:rPr lang="zh-CN" altLang="en-US" sz="1000"/>
              <a:t>Closed cold channel, excellent air flow organization, better reduce hot spot generation</a:t>
            </a:r>
            <a:endParaRPr lang="zh-CN" altLang="en-US" sz="1000"/>
          </a:p>
          <a:p>
            <a:endParaRPr lang="zh-CN" altLang="en-US" sz="1000"/>
          </a:p>
          <a:p>
            <a:r>
              <a:rPr lang="zh-CN" altLang="en-US" sz="1000"/>
              <a:t>Easy operation and maintenance, unified platform management</a:t>
            </a:r>
            <a:endParaRPr lang="zh-CN"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88035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列间级机房空调</a:t>
            </a:r>
            <a:r>
              <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/Air conditioning in inter-row equipment room</a:t>
            </a: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 name="文本框 5"/>
          <p:cNvSpPr txBox="1"/>
          <p:nvPr>
            <p:custDataLst>
              <p:tags r:id="rId1"/>
            </p:custDataLst>
          </p:nvPr>
        </p:nvSpPr>
        <p:spPr>
          <a:xfrm>
            <a:off x="633095" y="865505"/>
            <a:ext cx="5419090" cy="2922905"/>
          </a:xfrm>
          <a:prstGeom prst="rect">
            <a:avLst/>
          </a:prstGeom>
          <a:noFill/>
        </p:spPr>
        <p:txBody>
          <a:bodyPr wrap="square" rtlCol="0">
            <a:noAutofit/>
          </a:bodyPr>
          <a:p>
            <a:pPr algn="l"/>
            <a:r>
              <a:rPr lang="zh-CN" altLang="en-US" sz="1400" b="1" dirty="0">
                <a:solidFill>
                  <a:srgbClr val="17375E"/>
                </a:solidFill>
                <a:latin typeface="+mn-ea"/>
              </a:rPr>
              <a:t>列间机房空调</a:t>
            </a:r>
            <a:r>
              <a:rPr lang="en-US" altLang="zh-CN" sz="1400" b="1" dirty="0">
                <a:solidFill>
                  <a:srgbClr val="17375E"/>
                </a:solidFill>
                <a:latin typeface="+mn-ea"/>
              </a:rPr>
              <a:t>/</a:t>
            </a:r>
            <a:r>
              <a:rPr lang="en-US" altLang="zh-CN" sz="1400" b="1" dirty="0">
                <a:solidFill>
                  <a:srgbClr val="17375E"/>
                </a:solidFill>
                <a:latin typeface="Calibri" panose="020F0502020204030204" charset="0"/>
                <a:cs typeface="Calibri" panose="020F0502020204030204" charset="0"/>
              </a:rPr>
              <a:t>Train room air conditioning</a:t>
            </a:r>
            <a:endParaRPr lang="en-US" altLang="zh-CN" sz="1400" b="1" dirty="0">
              <a:solidFill>
                <a:srgbClr val="17375E"/>
              </a:solidFill>
              <a:latin typeface="Calibri" panose="020F0502020204030204" charset="0"/>
              <a:cs typeface="Calibri" panose="020F0502020204030204" charset="0"/>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冷量范围：冷冻水</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25-70kW </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；风冷</a:t>
            </a:r>
            <a:r>
              <a:rPr lang="en-US" altLang="zh-CN" sz="1000" b="1" dirty="0" smtClean="0">
                <a:solidFill>
                  <a:schemeClr val="tx2">
                    <a:lumMod val="75000"/>
                  </a:schemeClr>
                </a:solidFill>
                <a:latin typeface="微软雅黑" panose="020B0503020204020204" pitchFamily="34" charset="-122"/>
                <a:ea typeface="微软雅黑" panose="020B0503020204020204" pitchFamily="34" charset="-122"/>
                <a:sym typeface="+mn-ea"/>
              </a:rPr>
              <a:t>25-60kW /Cooling capacity range: chilled water 25-70kW; Air cooled 25-60kW</a:t>
            </a:r>
            <a:endParaRPr lang="en-US" altLang="zh-CN" sz="1000" b="1" dirty="0" smtClean="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机组型式：单冷型</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恒温恒湿</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/Unit type: single cooling type; Constant temperature and humidity</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冷却形式：冷冻水；风冷</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/Cooling form: chilled water; Air-cooled</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压缩机形式：变频压缩机</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/Compressor type: variable frequency compressor</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送风方式：水平前送风</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/Air supply method: Horizontal front air supply</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 </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机组尺寸：</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300/600 * 1100/1200 * 2000/2200/2500mm</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 Unit size:               </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（宽</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深</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a:t>
            </a: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高）(width * depth * height)</a:t>
            </a:r>
            <a:endPar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r>
              <a:rPr lang="zh-CN" altLang="en-US" sz="1000" b="1" dirty="0">
                <a:solidFill>
                  <a:schemeClr val="tx2">
                    <a:lumMod val="75000"/>
                  </a:schemeClr>
                </a:solidFill>
                <a:latin typeface="微软雅黑" panose="020B0503020204020204" pitchFamily="34" charset="-122"/>
                <a:ea typeface="微软雅黑" panose="020B0503020204020204" pitchFamily="34" charset="-122"/>
                <a:sym typeface="+mn-ea"/>
              </a:rPr>
              <a:t>适用场合：  中高密度机房、微模块数据中心等</a:t>
            </a:r>
            <a:r>
              <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rPr>
              <a:t>/Applicable occasions: medium to high density computer rooms, micro module data centers, etc</a:t>
            </a: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endParaRPr lang="en-US" altLang="zh-CN" sz="10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50000"/>
              </a:lnSpc>
              <a:spcBef>
                <a:spcPct val="0"/>
              </a:spcBef>
            </a:pPr>
            <a:endParaRPr lang="zh-CN" altLang="en-US" sz="1000" dirty="0"/>
          </a:p>
          <a:p>
            <a:r>
              <a:rPr lang="zh-CN" altLang="en-US" sz="1200" b="1" dirty="0">
                <a:solidFill>
                  <a:schemeClr val="accent1"/>
                </a:solidFill>
              </a:rPr>
              <a:t>优势特点</a:t>
            </a:r>
            <a:r>
              <a:rPr lang="zh-CN" altLang="en-US" sz="1200" b="1" dirty="0" smtClean="0">
                <a:solidFill>
                  <a:schemeClr val="accent1"/>
                </a:solidFill>
              </a:rPr>
              <a:t>：</a:t>
            </a:r>
            <a:endParaRPr lang="zh-CN" altLang="en-US" sz="1200" b="1" dirty="0" smtClean="0">
              <a:solidFill>
                <a:schemeClr val="accent1"/>
              </a:solidFill>
            </a:endParaRPr>
          </a:p>
          <a:p>
            <a:r>
              <a:rPr lang="zh-CN" altLang="en-US" sz="1000" dirty="0"/>
              <a:t>Advantages and characteristics:</a:t>
            </a:r>
            <a:endParaRPr lang="zh-CN" altLang="en-US" sz="1000" dirty="0"/>
          </a:p>
          <a:p>
            <a:endParaRPr lang="zh-CN" altLang="en-US" sz="1000" dirty="0"/>
          </a:p>
          <a:p>
            <a:endParaRPr lang="zh-CN" altLang="en-US" sz="1000" dirty="0"/>
          </a:p>
        </p:txBody>
      </p:sp>
      <p:sp>
        <p:nvSpPr>
          <p:cNvPr id="22" name="矩形 8"/>
          <p:cNvSpPr>
            <a:spLocks noChangeArrowheads="1"/>
          </p:cNvSpPr>
          <p:nvPr>
            <p:custDataLst>
              <p:tags r:id="rId2"/>
            </p:custDataLst>
          </p:nvPr>
        </p:nvSpPr>
        <p:spPr bwMode="auto">
          <a:xfrm>
            <a:off x="2692877" y="3727530"/>
            <a:ext cx="1443533"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zh-CN" sz="1400" b="1" dirty="0">
                <a:solidFill>
                  <a:schemeClr val="bg1"/>
                </a:solidFill>
                <a:latin typeface="微软雅黑" panose="020B0503020204020204" pitchFamily="34" charset="-122"/>
                <a:ea typeface="微软雅黑" panose="020B0503020204020204" pitchFamily="34" charset="-122"/>
              </a:rPr>
              <a:t>高静压</a:t>
            </a:r>
            <a:r>
              <a:rPr lang="en-US" altLang="zh-CN" sz="1400" b="1" dirty="0">
                <a:solidFill>
                  <a:schemeClr val="bg1"/>
                </a:solidFill>
                <a:latin typeface="微软雅黑" panose="020B0503020204020204" pitchFamily="34" charset="-122"/>
                <a:ea typeface="微软雅黑" panose="020B0503020204020204" pitchFamily="34" charset="-122"/>
              </a:rPr>
              <a:t>EC</a:t>
            </a:r>
            <a:r>
              <a:rPr lang="zh-CN" altLang="zh-CN" sz="1400" b="1" dirty="0">
                <a:solidFill>
                  <a:schemeClr val="bg1"/>
                </a:solidFill>
                <a:latin typeface="微软雅黑" panose="020B0503020204020204" pitchFamily="34" charset="-122"/>
                <a:ea typeface="微软雅黑" panose="020B0503020204020204" pitchFamily="34" charset="-122"/>
              </a:rPr>
              <a:t>风机</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23" name="矩形 9"/>
          <p:cNvSpPr>
            <a:spLocks noChangeArrowheads="1"/>
          </p:cNvSpPr>
          <p:nvPr>
            <p:custDataLst>
              <p:tags r:id="rId3"/>
            </p:custDataLst>
          </p:nvPr>
        </p:nvSpPr>
        <p:spPr bwMode="auto">
          <a:xfrm>
            <a:off x="4213608" y="3727530"/>
            <a:ext cx="1290042"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a:solidFill>
                  <a:schemeClr val="bg1"/>
                </a:solidFill>
                <a:latin typeface="微软雅黑" panose="020B0503020204020204" pitchFamily="34" charset="-122"/>
                <a:ea typeface="微软雅黑" panose="020B0503020204020204" pitchFamily="34" charset="-122"/>
              </a:rPr>
              <a:t>全显热设计</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4" name="矩形 10"/>
          <p:cNvSpPr>
            <a:spLocks noChangeArrowheads="1"/>
          </p:cNvSpPr>
          <p:nvPr>
            <p:custDataLst>
              <p:tags r:id="rId4"/>
            </p:custDataLst>
          </p:nvPr>
        </p:nvSpPr>
        <p:spPr bwMode="auto">
          <a:xfrm>
            <a:off x="5595174" y="3727530"/>
            <a:ext cx="1493564"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rPr>
              <a:t>紧靠热源设计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矩形 13"/>
          <p:cNvSpPr>
            <a:spLocks noChangeArrowheads="1"/>
          </p:cNvSpPr>
          <p:nvPr>
            <p:custDataLst>
              <p:tags r:id="rId5"/>
            </p:custDataLst>
          </p:nvPr>
        </p:nvSpPr>
        <p:spPr bwMode="auto">
          <a:xfrm>
            <a:off x="4213607" y="4093696"/>
            <a:ext cx="1290955"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a:solidFill>
                  <a:schemeClr val="bg1"/>
                </a:solidFill>
                <a:latin typeface="微软雅黑" panose="020B0503020204020204" pitchFamily="34" charset="-122"/>
                <a:ea typeface="微软雅黑" panose="020B0503020204020204" pitchFamily="34" charset="-122"/>
              </a:rPr>
              <a:t>风机热拔插</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6" name="矩形 14"/>
          <p:cNvSpPr>
            <a:spLocks noChangeArrowheads="1"/>
          </p:cNvSpPr>
          <p:nvPr>
            <p:custDataLst>
              <p:tags r:id="rId6"/>
            </p:custDataLst>
          </p:nvPr>
        </p:nvSpPr>
        <p:spPr bwMode="auto">
          <a:xfrm>
            <a:off x="2692877" y="4084171"/>
            <a:ext cx="1443533"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a:solidFill>
                  <a:schemeClr val="bg1"/>
                </a:solidFill>
                <a:latin typeface="微软雅黑" panose="020B0503020204020204" pitchFamily="34" charset="-122"/>
                <a:ea typeface="微软雅黑" panose="020B0503020204020204" pitchFamily="34" charset="-122"/>
              </a:rPr>
              <a:t>高效亲水铝箔膜 </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7" name="矩形 15"/>
          <p:cNvSpPr>
            <a:spLocks noChangeArrowheads="1"/>
          </p:cNvSpPr>
          <p:nvPr>
            <p:custDataLst>
              <p:tags r:id="rId7"/>
            </p:custDataLst>
          </p:nvPr>
        </p:nvSpPr>
        <p:spPr bwMode="auto">
          <a:xfrm>
            <a:off x="5595174" y="4093696"/>
            <a:ext cx="1493564"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smtClean="0">
                <a:solidFill>
                  <a:schemeClr val="bg1"/>
                </a:solidFill>
                <a:latin typeface="微软雅黑" panose="020B0503020204020204" pitchFamily="34" charset="-122"/>
                <a:ea typeface="微软雅黑" panose="020B0503020204020204" pitchFamily="34" charset="-122"/>
              </a:rPr>
              <a:t>可选双</a:t>
            </a:r>
            <a:r>
              <a:rPr lang="zh-CN" altLang="en-US" sz="1400" b="1" dirty="0">
                <a:solidFill>
                  <a:schemeClr val="bg1"/>
                </a:solidFill>
                <a:latin typeface="微软雅黑" panose="020B0503020204020204" pitchFamily="34" charset="-122"/>
                <a:ea typeface="微软雅黑" panose="020B0503020204020204" pitchFamily="34" charset="-122"/>
              </a:rPr>
              <a:t>电源配置</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8"/>
            </p:custDataLst>
          </p:nvPr>
        </p:nvPicPr>
        <p:blipFill>
          <a:blip r:embed="rId9"/>
          <a:stretch>
            <a:fillRect/>
          </a:stretch>
        </p:blipFill>
        <p:spPr>
          <a:xfrm>
            <a:off x="5940152" y="946675"/>
            <a:ext cx="851535" cy="2808605"/>
          </a:xfrm>
          <a:prstGeom prst="rect">
            <a:avLst/>
          </a:prstGeom>
        </p:spPr>
      </p:pic>
      <p:pic>
        <p:nvPicPr>
          <p:cNvPr id="4" name="图片 3"/>
          <p:cNvPicPr>
            <a:picLocks noChangeAspect="1"/>
          </p:cNvPicPr>
          <p:nvPr>
            <p:custDataLst>
              <p:tags r:id="rId10"/>
            </p:custDataLst>
          </p:nvPr>
        </p:nvPicPr>
        <p:blipFill>
          <a:blip r:embed="rId11"/>
          <a:stretch>
            <a:fillRect/>
          </a:stretch>
        </p:blipFill>
        <p:spPr>
          <a:xfrm>
            <a:off x="7138533" y="915566"/>
            <a:ext cx="1024890" cy="2815590"/>
          </a:xfrm>
          <a:prstGeom prst="rect">
            <a:avLst/>
          </a:prstGeom>
        </p:spPr>
      </p:pic>
      <p:sp>
        <p:nvSpPr>
          <p:cNvPr id="5" name="文本框 4"/>
          <p:cNvSpPr txBox="1"/>
          <p:nvPr/>
        </p:nvSpPr>
        <p:spPr>
          <a:xfrm>
            <a:off x="2340610" y="4443095"/>
            <a:ext cx="6732905" cy="381635"/>
          </a:xfrm>
          <a:prstGeom prst="rect">
            <a:avLst/>
          </a:prstGeom>
          <a:noFill/>
        </p:spPr>
        <p:txBody>
          <a:bodyPr wrap="square" rtlCol="0" anchor="t">
            <a:spAutoFit/>
          </a:bodyPr>
          <a:p>
            <a:pPr>
              <a:lnSpc>
                <a:spcPct val="70000"/>
              </a:lnSpc>
            </a:pPr>
            <a:r>
              <a:rPr lang="zh-CN" altLang="en-US" sz="900"/>
              <a:t>High static pressure EC fan</a:t>
            </a:r>
            <a:r>
              <a:rPr lang="en-US" altLang="zh-CN" sz="900"/>
              <a:t>     </a:t>
            </a:r>
            <a:r>
              <a:rPr lang="zh-CN" altLang="en-US" sz="900"/>
              <a:t>Full sensible heat design</a:t>
            </a:r>
            <a:r>
              <a:rPr lang="en-US" altLang="zh-CN" sz="900"/>
              <a:t>    </a:t>
            </a:r>
            <a:r>
              <a:rPr lang="zh-CN" altLang="en-US" sz="900"/>
              <a:t>Designed close to heat source</a:t>
            </a:r>
            <a:endParaRPr lang="zh-CN" altLang="en-US" sz="900"/>
          </a:p>
          <a:p>
            <a:pPr>
              <a:lnSpc>
                <a:spcPct val="70000"/>
              </a:lnSpc>
            </a:pPr>
            <a:endParaRPr lang="zh-CN" altLang="en-US" sz="900"/>
          </a:p>
          <a:p>
            <a:pPr>
              <a:lnSpc>
                <a:spcPct val="70000"/>
              </a:lnSpc>
            </a:pPr>
            <a:r>
              <a:rPr lang="zh-CN" altLang="en-US" sz="900"/>
              <a:t>High efficiency hydrophilic aluminum foil film</a:t>
            </a:r>
            <a:r>
              <a:rPr lang="en-US" altLang="zh-CN" sz="900"/>
              <a:t>     </a:t>
            </a:r>
            <a:r>
              <a:rPr lang="zh-CN" altLang="en-US" sz="900"/>
              <a:t>The fan is hot removed and inserted</a:t>
            </a:r>
            <a:r>
              <a:rPr lang="en-US" altLang="zh-CN" sz="900"/>
              <a:t>    </a:t>
            </a:r>
            <a:r>
              <a:rPr lang="zh-CN" altLang="en-US" sz="900"/>
              <a:t>Optional dual power supply configuration</a:t>
            </a:r>
            <a:endParaRPr lang="zh-CN" altLang="en-US" sz="9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80415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列间级机房空调特点</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/Features of air conditioning in the inter-row equipment room</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3" name="圆角矩形 2"/>
          <p:cNvSpPr/>
          <p:nvPr>
            <p:custDataLst>
              <p:tags r:id="rId1"/>
            </p:custDataLst>
          </p:nvPr>
        </p:nvSpPr>
        <p:spPr>
          <a:xfrm>
            <a:off x="550829" y="3291493"/>
            <a:ext cx="1036988" cy="92127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a:outerShdw blurRad="76200" dir="18900000" sy="23000" kx="-1200000" algn="bl"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a:solidFill>
                  <a:schemeClr val="bg1"/>
                </a:solidFill>
                <a:cs typeface="+mn-ea"/>
                <a:sym typeface="+mn-lt"/>
              </a:rPr>
              <a:t>德国品牌风机</a:t>
            </a:r>
            <a:r>
              <a:rPr lang="en-US" altLang="zh-CN" sz="1350" b="1" dirty="0">
                <a:solidFill>
                  <a:schemeClr val="bg1"/>
                </a:solidFill>
                <a:cs typeface="+mn-ea"/>
                <a:sym typeface="+mn-lt"/>
              </a:rPr>
              <a:t>EBM</a:t>
            </a:r>
            <a:r>
              <a:rPr lang="zh-CN" altLang="en-US" sz="1350" b="1" dirty="0">
                <a:solidFill>
                  <a:schemeClr val="bg1"/>
                </a:solidFill>
                <a:cs typeface="+mn-ea"/>
                <a:sym typeface="+mn-lt"/>
              </a:rPr>
              <a:t>，安全可靠</a:t>
            </a:r>
            <a:endParaRPr lang="zh-CN" altLang="en-US" sz="1350" b="1" dirty="0">
              <a:solidFill>
                <a:schemeClr val="bg1"/>
              </a:solidFill>
              <a:cs typeface="+mn-ea"/>
              <a:sym typeface="+mn-lt"/>
            </a:endParaRPr>
          </a:p>
        </p:txBody>
      </p:sp>
      <p:sp>
        <p:nvSpPr>
          <p:cNvPr id="4" name="圆角矩形 3"/>
          <p:cNvSpPr/>
          <p:nvPr>
            <p:custDataLst>
              <p:tags r:id="rId2"/>
            </p:custDataLst>
          </p:nvPr>
        </p:nvSpPr>
        <p:spPr>
          <a:xfrm>
            <a:off x="2306943" y="3292485"/>
            <a:ext cx="1197304" cy="93518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a:outerShdw blurRad="76200" dir="18900000" sy="23000" kx="-1200000" algn="bl"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根据环境温度调整负载，</a:t>
            </a:r>
            <a:endParaRPr lang="en-US" altLang="zh-CN" sz="1350" b="1" dirty="0">
              <a:solidFill>
                <a:schemeClr val="bg1"/>
              </a:solidFill>
              <a:cs typeface="+mn-ea"/>
              <a:sym typeface="+mn-lt"/>
            </a:endParaRPr>
          </a:p>
          <a:p>
            <a:pPr>
              <a:defRPr/>
            </a:pPr>
            <a:r>
              <a:rPr lang="zh-CN" altLang="en-US" sz="1350" b="1" dirty="0">
                <a:solidFill>
                  <a:schemeClr val="bg1"/>
                </a:solidFill>
                <a:cs typeface="+mn-ea"/>
                <a:sym typeface="+mn-lt"/>
              </a:rPr>
              <a:t>高效节能</a:t>
            </a:r>
            <a:endParaRPr lang="zh-CN" altLang="en-US" sz="1350" b="1" dirty="0">
              <a:solidFill>
                <a:schemeClr val="bg1"/>
              </a:solidFill>
              <a:cs typeface="+mn-ea"/>
              <a:sym typeface="+mn-lt"/>
            </a:endParaRPr>
          </a:p>
        </p:txBody>
      </p:sp>
      <p:sp>
        <p:nvSpPr>
          <p:cNvPr id="6" name="Rectangle 5"/>
          <p:cNvSpPr>
            <a:spLocks noChangeArrowheads="1"/>
          </p:cNvSpPr>
          <p:nvPr>
            <p:custDataLst>
              <p:tags r:id="rId3"/>
            </p:custDataLst>
          </p:nvPr>
        </p:nvSpPr>
        <p:spPr bwMode="auto">
          <a:xfrm>
            <a:off x="501225" y="2854099"/>
            <a:ext cx="11489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30000"/>
              </a:spcBef>
              <a:spcAft>
                <a:spcPct val="30000"/>
              </a:spcAft>
              <a:buClr>
                <a:schemeClr val="bg2"/>
              </a:buClr>
              <a:buSzPct val="60000"/>
              <a:buFont typeface="Wingdings" panose="05000000000000000000" pitchFamily="2" charset="2"/>
              <a:buNone/>
            </a:pPr>
            <a:r>
              <a:rPr lang="en-US" altLang="zh-CN" sz="1500" b="1" dirty="0">
                <a:solidFill>
                  <a:srgbClr val="0070C0"/>
                </a:solidFill>
              </a:rPr>
              <a:t>EC</a:t>
            </a:r>
            <a:r>
              <a:rPr lang="zh-CN" altLang="en-US" sz="1500" b="1" dirty="0">
                <a:solidFill>
                  <a:srgbClr val="0070C0"/>
                </a:solidFill>
              </a:rPr>
              <a:t>风机</a:t>
            </a:r>
            <a:endParaRPr lang="en-US" altLang="zh-CN" sz="1500" b="1" dirty="0">
              <a:solidFill>
                <a:srgbClr val="FF0000"/>
              </a:solidFill>
            </a:endParaRPr>
          </a:p>
        </p:txBody>
      </p:sp>
      <p:pic>
        <p:nvPicPr>
          <p:cNvPr id="7" name="Picture 2"/>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68192" y="1522120"/>
            <a:ext cx="1203260" cy="11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1"/>
          <p:cNvSpPr txBox="1"/>
          <p:nvPr>
            <p:custDataLst>
              <p:tags r:id="rId6"/>
            </p:custDataLst>
          </p:nvPr>
        </p:nvSpPr>
        <p:spPr bwMode="auto">
          <a:xfrm>
            <a:off x="734060" y="882650"/>
            <a:ext cx="48247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spcBef>
                <a:spcPct val="0"/>
              </a:spcBef>
              <a:buFontTx/>
              <a:buNone/>
            </a:pPr>
            <a:r>
              <a:rPr lang="zh-CN" altLang="en-US" sz="2100" b="1" i="1" dirty="0">
                <a:solidFill>
                  <a:srgbClr val="FF9900"/>
                </a:solidFill>
                <a:latin typeface="+mn-lt"/>
                <a:ea typeface="+mn-ea"/>
                <a:cs typeface="+mn-ea"/>
                <a:sym typeface="+mn-lt"/>
              </a:rPr>
              <a:t>节能高效</a:t>
            </a:r>
            <a:r>
              <a:rPr lang="en-US" altLang="zh-CN" sz="2100" b="1" i="1" dirty="0">
                <a:solidFill>
                  <a:srgbClr val="FF9900"/>
                </a:solidFill>
                <a:latin typeface="+mn-lt"/>
                <a:ea typeface="+mn-ea"/>
                <a:cs typeface="+mn-ea"/>
                <a:sym typeface="+mn-lt"/>
              </a:rPr>
              <a:t>/Energy-saving and efficient</a:t>
            </a:r>
            <a:endParaRPr lang="en-US" altLang="zh-CN" sz="2100" b="1" i="1" dirty="0">
              <a:solidFill>
                <a:srgbClr val="FF9900"/>
              </a:solidFill>
              <a:latin typeface="+mn-lt"/>
              <a:ea typeface="+mn-ea"/>
              <a:cs typeface="+mn-ea"/>
              <a:sym typeface="+mn-lt"/>
            </a:endParaRPr>
          </a:p>
          <a:p>
            <a:pPr>
              <a:spcBef>
                <a:spcPct val="0"/>
              </a:spcBef>
              <a:buFontTx/>
              <a:buNone/>
            </a:pPr>
            <a:endParaRPr lang="en-US" altLang="zh-CN" sz="2100" b="1" i="1" dirty="0">
              <a:solidFill>
                <a:srgbClr val="FF9900"/>
              </a:solidFill>
              <a:latin typeface="+mn-lt"/>
              <a:ea typeface="+mn-ea"/>
              <a:cs typeface="+mn-ea"/>
              <a:sym typeface="+mn-lt"/>
            </a:endParaRPr>
          </a:p>
        </p:txBody>
      </p:sp>
      <p:pic>
        <p:nvPicPr>
          <p:cNvPr id="3074" name="Picture 2"/>
          <p:cNvPicPr>
            <a:picLocks noChangeAspect="1" noChangeArrowheads="1"/>
          </p:cNvPicPr>
          <p:nvPr>
            <p:custDataLst>
              <p:tags r:id="rId7"/>
            </p:custDataLst>
          </p:nvPr>
        </p:nvPicPr>
        <p:blipFill>
          <a:blip r:embed="rId8" cstate="print"/>
          <a:srcRect/>
          <a:stretch>
            <a:fillRect/>
          </a:stretch>
        </p:blipFill>
        <p:spPr bwMode="auto">
          <a:xfrm>
            <a:off x="2408629" y="1403654"/>
            <a:ext cx="867131" cy="1412741"/>
          </a:xfrm>
          <a:prstGeom prst="rect">
            <a:avLst/>
          </a:prstGeom>
          <a:noFill/>
          <a:ln w="9525">
            <a:noFill/>
            <a:miter lim="800000"/>
            <a:headEnd/>
            <a:tailEnd/>
          </a:ln>
        </p:spPr>
      </p:pic>
      <p:pic>
        <p:nvPicPr>
          <p:cNvPr id="16" name="图片 15"/>
          <p:cNvPicPr/>
          <p:nvPr>
            <p:custDataLst>
              <p:tags r:id="rId9"/>
            </p:custDataLst>
          </p:nvPr>
        </p:nvPicPr>
        <p:blipFill>
          <a:blip r:embed="rId10"/>
          <a:srcRect/>
          <a:stretch>
            <a:fillRect/>
          </a:stretch>
        </p:blipFill>
        <p:spPr bwMode="auto">
          <a:xfrm>
            <a:off x="6324579" y="1462783"/>
            <a:ext cx="1690370" cy="1334770"/>
          </a:xfrm>
          <a:prstGeom prst="rect">
            <a:avLst/>
          </a:prstGeom>
          <a:ln>
            <a:noFill/>
          </a:ln>
        </p:spPr>
        <p:style>
          <a:lnRef idx="1">
            <a:schemeClr val="accent2"/>
          </a:lnRef>
          <a:fillRef idx="3">
            <a:schemeClr val="accent2"/>
          </a:fillRef>
          <a:effectRef idx="2">
            <a:schemeClr val="accent2"/>
          </a:effectRef>
          <a:fontRef idx="minor">
            <a:schemeClr val="lt1"/>
          </a:fontRef>
        </p:style>
      </p:pic>
      <p:pic>
        <p:nvPicPr>
          <p:cNvPr id="17" name="Picture 2"/>
          <p:cNvPicPr>
            <a:picLocks noChangeAspect="1" noChangeArrowheads="1"/>
          </p:cNvPicPr>
          <p:nvPr>
            <p:custDataLst>
              <p:tags r:id="rId11"/>
            </p:custDataLst>
          </p:nvPr>
        </p:nvPicPr>
        <p:blipFill>
          <a:blip r:embed="rId12" cstate="print"/>
          <a:srcRect/>
          <a:stretch>
            <a:fillRect/>
          </a:stretch>
        </p:blipFill>
        <p:spPr bwMode="auto">
          <a:xfrm>
            <a:off x="4327695" y="1542232"/>
            <a:ext cx="1079207" cy="1227689"/>
          </a:xfrm>
          <a:prstGeom prst="rect">
            <a:avLst/>
          </a:prstGeom>
          <a:noFill/>
          <a:ln w="9525">
            <a:noFill/>
            <a:miter lim="800000"/>
            <a:headEnd/>
            <a:tailEnd/>
          </a:ln>
        </p:spPr>
      </p:pic>
      <p:sp>
        <p:nvSpPr>
          <p:cNvPr id="29" name="Rectangle 5"/>
          <p:cNvSpPr>
            <a:spLocks noChangeArrowheads="1"/>
          </p:cNvSpPr>
          <p:nvPr>
            <p:custDataLst>
              <p:tags r:id="rId13"/>
            </p:custDataLst>
          </p:nvPr>
        </p:nvSpPr>
        <p:spPr bwMode="auto">
          <a:xfrm>
            <a:off x="2272295" y="2854099"/>
            <a:ext cx="11489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30000"/>
              </a:spcBef>
              <a:spcAft>
                <a:spcPct val="30000"/>
              </a:spcAft>
              <a:buClr>
                <a:schemeClr val="bg2"/>
              </a:buClr>
              <a:buSzPct val="60000"/>
            </a:pPr>
            <a:r>
              <a:rPr lang="zh-CN" altLang="en-US" sz="1500" b="1" dirty="0">
                <a:solidFill>
                  <a:srgbClr val="0070C0"/>
                </a:solidFill>
              </a:rPr>
              <a:t>变频压缩机</a:t>
            </a:r>
            <a:endParaRPr lang="en-US" altLang="zh-CN" sz="1500" b="1" dirty="0">
              <a:solidFill>
                <a:srgbClr val="0070C0"/>
              </a:solidFill>
            </a:endParaRPr>
          </a:p>
        </p:txBody>
      </p:sp>
      <p:sp>
        <p:nvSpPr>
          <p:cNvPr id="30" name="Rectangle 5"/>
          <p:cNvSpPr>
            <a:spLocks noChangeArrowheads="1"/>
          </p:cNvSpPr>
          <p:nvPr>
            <p:custDataLst>
              <p:tags r:id="rId14"/>
            </p:custDataLst>
          </p:nvPr>
        </p:nvSpPr>
        <p:spPr bwMode="auto">
          <a:xfrm>
            <a:off x="4409924" y="2854099"/>
            <a:ext cx="11489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30000"/>
              </a:spcBef>
              <a:spcAft>
                <a:spcPct val="30000"/>
              </a:spcAft>
              <a:buClr>
                <a:schemeClr val="bg2"/>
              </a:buClr>
              <a:buSzPct val="60000"/>
            </a:pPr>
            <a:r>
              <a:rPr lang="zh-CN" altLang="en-US" sz="1500" b="1" dirty="0">
                <a:solidFill>
                  <a:srgbClr val="0070C0"/>
                </a:solidFill>
              </a:rPr>
              <a:t>电子膨胀阀</a:t>
            </a:r>
            <a:endParaRPr lang="en-US" altLang="zh-CN" sz="1500" b="1" dirty="0">
              <a:solidFill>
                <a:srgbClr val="0070C0"/>
              </a:solidFill>
            </a:endParaRPr>
          </a:p>
        </p:txBody>
      </p:sp>
      <p:sp>
        <p:nvSpPr>
          <p:cNvPr id="31" name="Rectangle 5"/>
          <p:cNvSpPr>
            <a:spLocks noChangeArrowheads="1"/>
          </p:cNvSpPr>
          <p:nvPr>
            <p:custDataLst>
              <p:tags r:id="rId15"/>
            </p:custDataLst>
          </p:nvPr>
        </p:nvSpPr>
        <p:spPr bwMode="auto">
          <a:xfrm>
            <a:off x="6287416" y="2854099"/>
            <a:ext cx="18258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30000"/>
              </a:spcBef>
              <a:spcAft>
                <a:spcPct val="30000"/>
              </a:spcAft>
              <a:buClr>
                <a:schemeClr val="bg2"/>
              </a:buClr>
              <a:buSzPct val="60000"/>
            </a:pPr>
            <a:r>
              <a:rPr lang="zh-CN" altLang="en-US" sz="1500" b="1" dirty="0">
                <a:solidFill>
                  <a:srgbClr val="0070C0"/>
                </a:solidFill>
              </a:rPr>
              <a:t>无级调节室外机</a:t>
            </a:r>
            <a:endParaRPr lang="en-US" altLang="zh-CN" sz="1500" b="1" dirty="0">
              <a:solidFill>
                <a:srgbClr val="0070C0"/>
              </a:solidFill>
            </a:endParaRPr>
          </a:p>
        </p:txBody>
      </p:sp>
      <p:sp>
        <p:nvSpPr>
          <p:cNvPr id="32" name="圆角矩形 31"/>
          <p:cNvSpPr/>
          <p:nvPr>
            <p:custDataLst>
              <p:tags r:id="rId16"/>
            </p:custDataLst>
          </p:nvPr>
        </p:nvSpPr>
        <p:spPr>
          <a:xfrm>
            <a:off x="4313107" y="3324017"/>
            <a:ext cx="1433429" cy="93518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a:outerShdw blurRad="76200" dir="18900000" sy="23000" kx="-1200000" algn="bl"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世界知名品牌：丹佛斯</a:t>
            </a:r>
            <a:endParaRPr lang="en-US" altLang="zh-CN" sz="1350" b="1" dirty="0">
              <a:solidFill>
                <a:schemeClr val="bg1"/>
              </a:solidFill>
              <a:cs typeface="+mn-ea"/>
              <a:sym typeface="+mn-lt"/>
            </a:endParaRPr>
          </a:p>
          <a:p>
            <a:pPr>
              <a:defRPr/>
            </a:pPr>
            <a:r>
              <a:rPr lang="zh-CN" altLang="en-US" sz="1350" b="1" dirty="0">
                <a:solidFill>
                  <a:schemeClr val="bg1"/>
                </a:solidFill>
                <a:cs typeface="+mn-ea"/>
                <a:sym typeface="+mn-lt"/>
              </a:rPr>
              <a:t>反应速度快，</a:t>
            </a:r>
            <a:endParaRPr lang="en-US" altLang="zh-CN" sz="1350" b="1" dirty="0">
              <a:solidFill>
                <a:schemeClr val="bg1"/>
              </a:solidFill>
              <a:cs typeface="+mn-ea"/>
              <a:sym typeface="+mn-lt"/>
            </a:endParaRPr>
          </a:p>
          <a:p>
            <a:pPr>
              <a:defRPr/>
            </a:pPr>
            <a:r>
              <a:rPr lang="zh-CN" altLang="en-US" sz="1350" b="1" dirty="0">
                <a:solidFill>
                  <a:schemeClr val="bg1"/>
                </a:solidFill>
                <a:cs typeface="+mn-ea"/>
                <a:sym typeface="+mn-lt"/>
              </a:rPr>
              <a:t>调节精度高</a:t>
            </a:r>
            <a:endParaRPr lang="zh-CN" altLang="en-US" sz="1350" b="1" dirty="0">
              <a:solidFill>
                <a:schemeClr val="bg1"/>
              </a:solidFill>
              <a:cs typeface="+mn-ea"/>
              <a:sym typeface="+mn-lt"/>
            </a:endParaRPr>
          </a:p>
        </p:txBody>
      </p:sp>
      <p:sp>
        <p:nvSpPr>
          <p:cNvPr id="33" name="圆角矩形 32"/>
          <p:cNvSpPr/>
          <p:nvPr>
            <p:custDataLst>
              <p:tags r:id="rId17"/>
            </p:custDataLst>
          </p:nvPr>
        </p:nvSpPr>
        <p:spPr>
          <a:xfrm>
            <a:off x="6493713" y="3349252"/>
            <a:ext cx="1433429" cy="93518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a:outerShdw blurRad="76200" dir="18900000" sy="23000" kx="-1200000" algn="bl"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defRPr/>
            </a:pPr>
            <a:r>
              <a:rPr lang="zh-CN" altLang="en-US" sz="1350" b="1" dirty="0">
                <a:solidFill>
                  <a:schemeClr val="bg1"/>
                </a:solidFill>
                <a:cs typeface="+mn-ea"/>
                <a:sym typeface="+mn-lt"/>
              </a:rPr>
              <a:t>变频调速控制，节能降噪</a:t>
            </a:r>
            <a:endParaRPr lang="zh-CN" altLang="en-US" sz="1350" b="1" dirty="0">
              <a:solidFill>
                <a:schemeClr val="bg1"/>
              </a:solidFill>
              <a:cs typeface="+mn-ea"/>
              <a:sym typeface="+mn-lt"/>
            </a:endParaRPr>
          </a:p>
        </p:txBody>
      </p:sp>
      <p:sp>
        <p:nvSpPr>
          <p:cNvPr id="5" name="文本框 4"/>
          <p:cNvSpPr txBox="1"/>
          <p:nvPr/>
        </p:nvSpPr>
        <p:spPr>
          <a:xfrm>
            <a:off x="550545" y="2643505"/>
            <a:ext cx="8430895" cy="275590"/>
          </a:xfrm>
          <a:prstGeom prst="rect">
            <a:avLst/>
          </a:prstGeom>
          <a:noFill/>
        </p:spPr>
        <p:txBody>
          <a:bodyPr wrap="square" rtlCol="0" anchor="t">
            <a:spAutoFit/>
          </a:bodyPr>
          <a:p>
            <a:r>
              <a:rPr lang="en-US" altLang="zh-CN" sz="1200">
                <a:solidFill>
                  <a:schemeClr val="tx2">
                    <a:lumMod val="60000"/>
                    <a:lumOff val="40000"/>
                  </a:schemeClr>
                </a:solidFill>
              </a:rPr>
              <a:t>    </a:t>
            </a:r>
            <a:r>
              <a:rPr lang="zh-CN" altLang="en-US" sz="1200">
                <a:solidFill>
                  <a:schemeClr val="tx2">
                    <a:lumMod val="60000"/>
                    <a:lumOff val="40000"/>
                  </a:schemeClr>
                </a:solidFill>
              </a:rPr>
              <a:t>EC fan</a:t>
            </a:r>
            <a:r>
              <a:rPr lang="en-US" altLang="zh-CN" sz="1200">
                <a:solidFill>
                  <a:schemeClr val="tx2">
                    <a:lumMod val="60000"/>
                    <a:lumOff val="40000"/>
                  </a:schemeClr>
                </a:solidFill>
              </a:rPr>
              <a:t>              </a:t>
            </a:r>
            <a:r>
              <a:rPr lang="zh-CN" altLang="en-US" sz="1200">
                <a:solidFill>
                  <a:schemeClr val="tx2">
                    <a:lumMod val="60000"/>
                    <a:lumOff val="40000"/>
                  </a:schemeClr>
                </a:solidFill>
              </a:rPr>
              <a:t>Variable frequency compressor</a:t>
            </a:r>
            <a:r>
              <a:rPr lang="en-US" altLang="zh-CN" sz="1200">
                <a:solidFill>
                  <a:schemeClr val="tx2">
                    <a:lumMod val="60000"/>
                    <a:lumOff val="40000"/>
                  </a:schemeClr>
                </a:solidFill>
              </a:rPr>
              <a:t>     </a:t>
            </a:r>
            <a:r>
              <a:rPr lang="zh-CN" altLang="en-US" sz="1200">
                <a:solidFill>
                  <a:schemeClr val="tx2">
                    <a:lumMod val="60000"/>
                    <a:lumOff val="40000"/>
                  </a:schemeClr>
                </a:solidFill>
              </a:rPr>
              <a:t>Electronic expansion valve</a:t>
            </a:r>
            <a:r>
              <a:rPr lang="en-US" altLang="zh-CN" sz="1200">
                <a:solidFill>
                  <a:schemeClr val="tx2">
                    <a:lumMod val="60000"/>
                    <a:lumOff val="40000"/>
                  </a:schemeClr>
                </a:solidFill>
              </a:rPr>
              <a:t>    </a:t>
            </a:r>
            <a:r>
              <a:rPr lang="zh-CN" altLang="en-US" sz="1200">
                <a:solidFill>
                  <a:schemeClr val="tx2">
                    <a:lumMod val="60000"/>
                    <a:lumOff val="40000"/>
                  </a:schemeClr>
                </a:solidFill>
              </a:rPr>
              <a:t>Stepless adjustment of outdoor units</a:t>
            </a:r>
            <a:endParaRPr lang="zh-CN" altLang="en-US" sz="1200">
              <a:solidFill>
                <a:schemeClr val="tx2">
                  <a:lumMod val="60000"/>
                  <a:lumOff val="40000"/>
                </a:schemeClr>
              </a:solidFill>
            </a:endParaRPr>
          </a:p>
        </p:txBody>
      </p:sp>
      <p:sp>
        <p:nvSpPr>
          <p:cNvPr id="8" name="文本框 7"/>
          <p:cNvSpPr txBox="1"/>
          <p:nvPr/>
        </p:nvSpPr>
        <p:spPr>
          <a:xfrm>
            <a:off x="395605" y="4012565"/>
            <a:ext cx="1578610" cy="829945"/>
          </a:xfrm>
          <a:prstGeom prst="rect">
            <a:avLst/>
          </a:prstGeom>
          <a:noFill/>
        </p:spPr>
        <p:txBody>
          <a:bodyPr wrap="square" rtlCol="0" anchor="t">
            <a:spAutoFit/>
          </a:bodyPr>
          <a:p>
            <a:r>
              <a:rPr lang="zh-CN" altLang="en-US" sz="1200"/>
              <a:t>German brand fan EBM, safe and reliable</a:t>
            </a:r>
            <a:endParaRPr lang="zh-CN" altLang="en-US" sz="1200"/>
          </a:p>
          <a:p>
            <a:endParaRPr lang="zh-CN" altLang="en-US" sz="1200"/>
          </a:p>
        </p:txBody>
      </p:sp>
      <p:sp>
        <p:nvSpPr>
          <p:cNvPr id="9" name="文本框 8"/>
          <p:cNvSpPr txBox="1"/>
          <p:nvPr/>
        </p:nvSpPr>
        <p:spPr>
          <a:xfrm>
            <a:off x="2195830" y="4175125"/>
            <a:ext cx="1414780" cy="1014730"/>
          </a:xfrm>
          <a:prstGeom prst="rect">
            <a:avLst/>
          </a:prstGeom>
          <a:noFill/>
        </p:spPr>
        <p:txBody>
          <a:bodyPr wrap="square" rtlCol="0" anchor="t">
            <a:spAutoFit/>
          </a:bodyPr>
          <a:p>
            <a:r>
              <a:rPr lang="zh-CN" altLang="en-US" sz="1000"/>
              <a:t>Adjust the load according to the ambient temperature, high efficiency and energy saving</a:t>
            </a:r>
            <a:endParaRPr lang="zh-CN" altLang="en-US" sz="1000"/>
          </a:p>
          <a:p>
            <a:endParaRPr lang="zh-CN" altLang="en-US" sz="1000"/>
          </a:p>
        </p:txBody>
      </p:sp>
      <p:sp>
        <p:nvSpPr>
          <p:cNvPr id="10" name="文本框 9"/>
          <p:cNvSpPr txBox="1"/>
          <p:nvPr/>
        </p:nvSpPr>
        <p:spPr>
          <a:xfrm>
            <a:off x="4211955" y="4284345"/>
            <a:ext cx="1818005" cy="860425"/>
          </a:xfrm>
          <a:prstGeom prst="rect">
            <a:avLst/>
          </a:prstGeom>
          <a:noFill/>
        </p:spPr>
        <p:txBody>
          <a:bodyPr wrap="square" rtlCol="0" anchor="t">
            <a:spAutoFit/>
          </a:bodyPr>
          <a:p>
            <a:r>
              <a:rPr lang="zh-CN" altLang="en-US" sz="1000"/>
              <a:t>World famous brand: Danfoss has fast reaction speed and high adjustment accuracy</a:t>
            </a:r>
            <a:endParaRPr lang="zh-CN" altLang="en-US" sz="1000"/>
          </a:p>
          <a:p>
            <a:endParaRPr lang="zh-CN" altLang="en-US" sz="1000"/>
          </a:p>
        </p:txBody>
      </p:sp>
      <p:sp>
        <p:nvSpPr>
          <p:cNvPr id="11" name="文本框 10"/>
          <p:cNvSpPr txBox="1"/>
          <p:nvPr/>
        </p:nvSpPr>
        <p:spPr>
          <a:xfrm>
            <a:off x="6443345" y="4238625"/>
            <a:ext cx="1688465" cy="860425"/>
          </a:xfrm>
          <a:prstGeom prst="rect">
            <a:avLst/>
          </a:prstGeom>
          <a:noFill/>
        </p:spPr>
        <p:txBody>
          <a:bodyPr wrap="square" rtlCol="0" anchor="t">
            <a:spAutoFit/>
          </a:bodyPr>
          <a:p>
            <a:r>
              <a:rPr lang="zh-CN" altLang="en-US" sz="1000"/>
              <a:t>Frequency conversion speed control, energy saving and noise reduction</a:t>
            </a:r>
            <a:endParaRPr lang="zh-CN" altLang="en-US" sz="1000"/>
          </a:p>
          <a:p>
            <a:endParaRPr lang="zh-CN"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diamond(in)">
                                      <p:cBhvr>
                                        <p:cTn id="24" dur="1000"/>
                                        <p:tgtEl>
                                          <p:spTgt spid="307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1000"/>
                                        <p:tgtEl>
                                          <p:spTgt spid="2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amond(in)">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amond(in)">
                                      <p:cBhvr>
                                        <p:cTn id="35" dur="1000"/>
                                        <p:tgtEl>
                                          <p:spTgt spid="17"/>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amond(in)">
                                      <p:cBhvr>
                                        <p:cTn id="38" dur="1000"/>
                                        <p:tgtEl>
                                          <p:spTgt spid="3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amond(in)">
                                      <p:cBhvr>
                                        <p:cTn id="41" dur="10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amond(in)">
                                      <p:cBhvr>
                                        <p:cTn id="46" dur="1000"/>
                                        <p:tgtEl>
                                          <p:spTgt spid="16"/>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amond(in)">
                                      <p:cBhvr>
                                        <p:cTn id="49" dur="1000"/>
                                        <p:tgtEl>
                                          <p:spTgt spid="3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amond(in)">
                                      <p:cBhvr>
                                        <p:cTn id="5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p:bldP spid="14" grpId="0"/>
      <p:bldP spid="29" grpId="0"/>
      <p:bldP spid="30" grpId="0"/>
      <p:bldP spid="31" grpId="0"/>
      <p:bldP spid="32" grpId="0" bldLvl="0" animBg="1"/>
      <p:bldP spid="3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406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列间级机房空调特点</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/Air conditioning features of the inter-row equipment room</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a:p>
            <a:pPr eaLnBrk="1" hangingPunct="1">
              <a:lnSpc>
                <a:spcPct val="150000"/>
              </a:lnSpc>
              <a:buFont typeface="Arial" panose="020B0604020202020204" pitchFamily="34" charset="0"/>
              <a:buNone/>
            </a:pP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3" name="标题 1"/>
          <p:cNvSpPr txBox="1"/>
          <p:nvPr>
            <p:custDataLst>
              <p:tags r:id="rId1"/>
            </p:custDataLst>
          </p:nvPr>
        </p:nvSpPr>
        <p:spPr bwMode="auto">
          <a:xfrm>
            <a:off x="382981" y="1153391"/>
            <a:ext cx="2395847" cy="4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2100" b="1" i="1" dirty="0">
                <a:solidFill>
                  <a:srgbClr val="FF9900"/>
                </a:solidFill>
                <a:latin typeface="+mn-lt"/>
                <a:ea typeface="+mn-ea"/>
                <a:cs typeface="+mn-ea"/>
                <a:sym typeface="+mn-lt"/>
              </a:rPr>
              <a:t>低温组件（选配）</a:t>
            </a:r>
            <a:endParaRPr lang="zh-CN" altLang="en-US" sz="2100" b="1" i="1" dirty="0">
              <a:solidFill>
                <a:srgbClr val="FF9900"/>
              </a:solidFill>
              <a:latin typeface="+mn-lt"/>
              <a:ea typeface="+mn-ea"/>
              <a:cs typeface="+mn-ea"/>
              <a:sym typeface="+mn-lt"/>
            </a:endParaRPr>
          </a:p>
        </p:txBody>
      </p:sp>
      <p:pic>
        <p:nvPicPr>
          <p:cNvPr id="4" name="Picture 4"/>
          <p:cNvPicPr>
            <a:picLocks noChangeAspect="1" noChangeArrowheads="1"/>
          </p:cNvPicPr>
          <p:nvPr>
            <p:custDataLst>
              <p:tags r:id="rId2"/>
            </p:custDataLst>
          </p:nvPr>
        </p:nvPicPr>
        <p:blipFill>
          <a:blip r:embed="rId3" cstate="print"/>
          <a:srcRect/>
          <a:stretch>
            <a:fillRect/>
          </a:stretch>
        </p:blipFill>
        <p:spPr bwMode="auto">
          <a:xfrm>
            <a:off x="1057847" y="1703366"/>
            <a:ext cx="754676" cy="1574223"/>
          </a:xfrm>
          <a:prstGeom prst="rect">
            <a:avLst/>
          </a:prstGeom>
          <a:noFill/>
          <a:ln w="9525">
            <a:noFill/>
            <a:miter lim="800000"/>
            <a:headEnd/>
            <a:tailEnd/>
          </a:ln>
        </p:spPr>
      </p:pic>
      <p:sp>
        <p:nvSpPr>
          <p:cNvPr id="5" name="标题 1"/>
          <p:cNvSpPr txBox="1"/>
          <p:nvPr>
            <p:custDataLst>
              <p:tags r:id="rId4"/>
            </p:custDataLst>
          </p:nvPr>
        </p:nvSpPr>
        <p:spPr bwMode="auto">
          <a:xfrm>
            <a:off x="2872676" y="1171204"/>
            <a:ext cx="2293094" cy="45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259" tIns="35129" rIns="70259" bIns="35129" anchor="ctr"/>
          <a:lstStyle>
            <a:lvl1pPr defTabSz="936625" eaLnBrk="0" hangingPunct="0">
              <a:spcBef>
                <a:spcPct val="20000"/>
              </a:spcBef>
              <a:buChar char="•"/>
              <a:defRPr sz="3200">
                <a:solidFill>
                  <a:schemeClr val="tx1"/>
                </a:solidFill>
                <a:latin typeface="华文中宋" panose="02010600040101010101" charset="-122"/>
                <a:ea typeface="华文中宋" panose="02010600040101010101" charset="-122"/>
              </a:defRPr>
            </a:lvl1pPr>
            <a:lvl2pPr marL="742950" indent="-285750" defTabSz="936625" eaLnBrk="0" hangingPunct="0">
              <a:spcBef>
                <a:spcPct val="20000"/>
              </a:spcBef>
              <a:buChar char="–"/>
              <a:defRPr sz="2700">
                <a:solidFill>
                  <a:schemeClr val="tx1"/>
                </a:solidFill>
                <a:latin typeface="华文中宋" panose="02010600040101010101" charset="-122"/>
                <a:ea typeface="华文中宋" panose="02010600040101010101" charset="-122"/>
              </a:defRPr>
            </a:lvl2pPr>
            <a:lvl3pPr marL="1143000" indent="-228600" defTabSz="936625" eaLnBrk="0" hangingPunct="0">
              <a:spcBef>
                <a:spcPct val="20000"/>
              </a:spcBef>
              <a:buChar char="•"/>
              <a:defRPr sz="2300">
                <a:solidFill>
                  <a:schemeClr val="tx1"/>
                </a:solidFill>
                <a:latin typeface="华文中宋" panose="02010600040101010101" charset="-122"/>
                <a:ea typeface="华文中宋" panose="02010600040101010101" charset="-122"/>
              </a:defRPr>
            </a:lvl3pPr>
            <a:lvl4pPr marL="16002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4pPr>
            <a:lvl5pPr marL="2057400" indent="-228600" defTabSz="936625" eaLnBrk="0" hangingPunct="0">
              <a:spcBef>
                <a:spcPct val="20000"/>
              </a:spcBef>
              <a:buChar char="»"/>
              <a:defRPr sz="1900">
                <a:solidFill>
                  <a:schemeClr val="tx1"/>
                </a:solidFill>
                <a:latin typeface="华文中宋" panose="02010600040101010101" charset="-122"/>
                <a:ea typeface="华文中宋" panose="02010600040101010101" charset="-122"/>
              </a:defRPr>
            </a:lvl5pPr>
            <a:lvl6pPr marL="25146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6pPr>
            <a:lvl7pPr marL="29718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7pPr>
            <a:lvl8pPr marL="34290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8pPr>
            <a:lvl9pPr marL="3886200" indent="-228600" defTabSz="936625" eaLnBrk="0" fontAlgn="base" hangingPunct="0">
              <a:spcBef>
                <a:spcPct val="20000"/>
              </a:spcBef>
              <a:spcAft>
                <a:spcPct val="0"/>
              </a:spcAft>
              <a:buChar char="»"/>
              <a:defRPr sz="1900">
                <a:solidFill>
                  <a:schemeClr val="tx1"/>
                </a:solidFill>
                <a:latin typeface="华文中宋" panose="02010600040101010101" charset="-122"/>
                <a:ea typeface="华文中宋" panose="02010600040101010101" charset="-122"/>
              </a:defRPr>
            </a:lvl9pPr>
          </a:lstStyle>
          <a:p>
            <a:pPr algn="ctr">
              <a:spcBef>
                <a:spcPct val="0"/>
              </a:spcBef>
              <a:buFontTx/>
              <a:buNone/>
            </a:pPr>
            <a:r>
              <a:rPr lang="zh-CN" altLang="en-US" sz="2100" b="1" i="1" dirty="0">
                <a:solidFill>
                  <a:srgbClr val="FF9900"/>
                </a:solidFill>
                <a:latin typeface="+mn-lt"/>
                <a:ea typeface="+mn-ea"/>
                <a:cs typeface="+mn-ea"/>
                <a:sym typeface="+mn-lt"/>
              </a:rPr>
              <a:t>延长组件（选配）</a:t>
            </a:r>
            <a:endParaRPr lang="zh-CN" altLang="en-US" sz="2100" b="1" i="1" dirty="0">
              <a:solidFill>
                <a:srgbClr val="FF9900"/>
              </a:solidFill>
              <a:latin typeface="+mn-lt"/>
              <a:ea typeface="+mn-ea"/>
              <a:cs typeface="+mn-ea"/>
              <a:sym typeface="+mn-lt"/>
            </a:endParaRPr>
          </a:p>
        </p:txBody>
      </p:sp>
      <p:pic>
        <p:nvPicPr>
          <p:cNvPr id="6" name="Picture 2"/>
          <p:cNvPicPr>
            <a:picLocks noChangeAspect="1" noChangeArrowheads="1"/>
          </p:cNvPicPr>
          <p:nvPr>
            <p:custDataLst>
              <p:tags r:id="rId5"/>
            </p:custDataLst>
          </p:nvPr>
        </p:nvPicPr>
        <p:blipFill>
          <a:blip r:embed="rId6" cstate="print"/>
          <a:srcRect/>
          <a:stretch>
            <a:fillRect/>
          </a:stretch>
        </p:blipFill>
        <p:spPr bwMode="auto">
          <a:xfrm>
            <a:off x="3322063" y="1741560"/>
            <a:ext cx="1243013" cy="1450181"/>
          </a:xfrm>
          <a:prstGeom prst="rect">
            <a:avLst/>
          </a:prstGeom>
          <a:noFill/>
          <a:ln w="9525">
            <a:noFill/>
            <a:miter lim="800000"/>
            <a:headEnd/>
            <a:tailEnd/>
          </a:ln>
        </p:spPr>
      </p:pic>
      <p:sp>
        <p:nvSpPr>
          <p:cNvPr id="7" name="圆角矩形 6"/>
          <p:cNvSpPr/>
          <p:nvPr>
            <p:custDataLst>
              <p:tags r:id="rId7"/>
            </p:custDataLst>
          </p:nvPr>
        </p:nvSpPr>
        <p:spPr>
          <a:xfrm>
            <a:off x="535298" y="3237067"/>
            <a:ext cx="1869455" cy="965148"/>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a:solidFill>
                  <a:schemeClr val="bg1"/>
                </a:solidFill>
                <a:cs typeface="+mn-ea"/>
                <a:sym typeface="+mn-lt"/>
              </a:rPr>
              <a:t>室外温度</a:t>
            </a:r>
            <a:r>
              <a:rPr lang="en-US" altLang="zh-CN" sz="1350" b="1" dirty="0">
                <a:solidFill>
                  <a:schemeClr val="bg1"/>
                </a:solidFill>
                <a:cs typeface="+mn-ea"/>
                <a:sym typeface="+mn-lt"/>
              </a:rPr>
              <a:t>-15</a:t>
            </a:r>
            <a:r>
              <a:rPr lang="zh-CN" altLang="en-US" sz="1350" b="1" dirty="0">
                <a:solidFill>
                  <a:schemeClr val="bg1"/>
                </a:solidFill>
                <a:cs typeface="+mn-ea"/>
                <a:sym typeface="+mn-lt"/>
              </a:rPr>
              <a:t>℃时需选配，最低能满足</a:t>
            </a:r>
            <a:r>
              <a:rPr lang="en-US" altLang="zh-CN" sz="1350" b="1" dirty="0">
                <a:solidFill>
                  <a:schemeClr val="bg1"/>
                </a:solidFill>
                <a:cs typeface="+mn-ea"/>
                <a:sym typeface="+mn-lt"/>
              </a:rPr>
              <a:t>-40</a:t>
            </a:r>
            <a:r>
              <a:rPr lang="zh-CN" altLang="en-US" sz="1350" b="1" dirty="0">
                <a:solidFill>
                  <a:schemeClr val="bg1"/>
                </a:solidFill>
                <a:cs typeface="+mn-ea"/>
                <a:sym typeface="+mn-lt"/>
              </a:rPr>
              <a:t>℃的环境下机组正常运行</a:t>
            </a:r>
            <a:endParaRPr lang="zh-CN" altLang="en-US" sz="1350" b="1" dirty="0">
              <a:solidFill>
                <a:schemeClr val="bg1"/>
              </a:solidFill>
              <a:cs typeface="+mn-ea"/>
              <a:sym typeface="+mn-lt"/>
            </a:endParaRPr>
          </a:p>
        </p:txBody>
      </p:sp>
      <p:sp>
        <p:nvSpPr>
          <p:cNvPr id="8" name="圆角矩形 7"/>
          <p:cNvSpPr/>
          <p:nvPr>
            <p:custDataLst>
              <p:tags r:id="rId8"/>
            </p:custDataLst>
          </p:nvPr>
        </p:nvSpPr>
        <p:spPr>
          <a:xfrm>
            <a:off x="3072745" y="3248354"/>
            <a:ext cx="1701140" cy="952996"/>
          </a:xfrm>
          <a:prstGeom prst="roundRect">
            <a:avLst>
              <a:gd name="adj" fmla="val 8256"/>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a:solidFill>
                  <a:schemeClr val="bg1"/>
                </a:solidFill>
                <a:cs typeface="+mn-ea"/>
                <a:sym typeface="+mn-lt"/>
              </a:rPr>
              <a:t>内外机之间等效连管长度＞</a:t>
            </a:r>
            <a:r>
              <a:rPr lang="en-US" altLang="zh-CN" sz="1350" b="1" dirty="0">
                <a:solidFill>
                  <a:schemeClr val="bg1"/>
                </a:solidFill>
                <a:cs typeface="+mn-ea"/>
                <a:sym typeface="+mn-lt"/>
              </a:rPr>
              <a:t>30m</a:t>
            </a:r>
            <a:r>
              <a:rPr lang="zh-CN" altLang="en-US" sz="1350" b="1" dirty="0">
                <a:solidFill>
                  <a:schemeClr val="bg1"/>
                </a:solidFill>
                <a:cs typeface="+mn-ea"/>
                <a:sym typeface="+mn-lt"/>
              </a:rPr>
              <a:t>时需选配，最大可满足</a:t>
            </a:r>
            <a:r>
              <a:rPr lang="en-US" altLang="zh-CN" sz="1350" b="1" dirty="0">
                <a:solidFill>
                  <a:schemeClr val="bg1"/>
                </a:solidFill>
                <a:cs typeface="+mn-ea"/>
                <a:sym typeface="+mn-lt"/>
              </a:rPr>
              <a:t>50m</a:t>
            </a:r>
            <a:endParaRPr lang="zh-CN" altLang="en-US" sz="1350" b="1" dirty="0">
              <a:solidFill>
                <a:schemeClr val="bg1"/>
              </a:solidFill>
              <a:cs typeface="+mn-ea"/>
              <a:sym typeface="+mn-lt"/>
            </a:endParaRPr>
          </a:p>
        </p:txBody>
      </p:sp>
      <p:sp>
        <p:nvSpPr>
          <p:cNvPr id="9" name="圆角矩形 8"/>
          <p:cNvSpPr/>
          <p:nvPr>
            <p:custDataLst>
              <p:tags r:id="rId9"/>
            </p:custDataLst>
          </p:nvPr>
        </p:nvSpPr>
        <p:spPr>
          <a:xfrm>
            <a:off x="5627424" y="1601542"/>
            <a:ext cx="3190005" cy="610168"/>
          </a:xfrm>
          <a:prstGeom prst="roundRect">
            <a:avLst>
              <a:gd name="adj" fmla="val 8256"/>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smtClean="0">
                <a:solidFill>
                  <a:schemeClr val="bg1"/>
                </a:solidFill>
                <a:cs typeface="+mn-ea"/>
                <a:sym typeface="+mn-lt"/>
              </a:rPr>
              <a:t>项目需求机组宽度是</a:t>
            </a:r>
            <a:r>
              <a:rPr lang="en-US" altLang="zh-CN" sz="1350" b="1" dirty="0" smtClean="0">
                <a:solidFill>
                  <a:schemeClr val="bg1"/>
                </a:solidFill>
                <a:cs typeface="+mn-ea"/>
                <a:sym typeface="+mn-lt"/>
              </a:rPr>
              <a:t>300mm</a:t>
            </a:r>
            <a:r>
              <a:rPr lang="zh-CN" altLang="en-US" sz="1350" b="1" dirty="0" smtClean="0">
                <a:solidFill>
                  <a:schemeClr val="bg1"/>
                </a:solidFill>
                <a:cs typeface="+mn-ea"/>
                <a:sym typeface="+mn-lt"/>
              </a:rPr>
              <a:t>还是</a:t>
            </a:r>
            <a:r>
              <a:rPr lang="en-US" altLang="zh-CN" sz="1350" b="1" dirty="0" smtClean="0">
                <a:solidFill>
                  <a:schemeClr val="bg1"/>
                </a:solidFill>
                <a:cs typeface="+mn-ea"/>
                <a:sym typeface="+mn-lt"/>
              </a:rPr>
              <a:t>600mm</a:t>
            </a:r>
            <a:r>
              <a:rPr lang="zh-CN" altLang="en-US" sz="1350" b="1" dirty="0" smtClean="0">
                <a:solidFill>
                  <a:schemeClr val="bg1"/>
                </a:solidFill>
                <a:cs typeface="+mn-ea"/>
                <a:sym typeface="+mn-lt"/>
              </a:rPr>
              <a:t>？是否应用于微模块里？</a:t>
            </a:r>
            <a:endParaRPr lang="zh-CN" altLang="en-US" sz="1350" b="1" dirty="0">
              <a:solidFill>
                <a:schemeClr val="bg1"/>
              </a:solidFill>
              <a:cs typeface="+mn-ea"/>
              <a:sym typeface="+mn-lt"/>
            </a:endParaRPr>
          </a:p>
        </p:txBody>
      </p:sp>
      <p:sp>
        <p:nvSpPr>
          <p:cNvPr id="10" name="圆角矩形 9"/>
          <p:cNvSpPr/>
          <p:nvPr>
            <p:custDataLst>
              <p:tags r:id="rId10"/>
            </p:custDataLst>
          </p:nvPr>
        </p:nvSpPr>
        <p:spPr>
          <a:xfrm>
            <a:off x="5625939" y="2606632"/>
            <a:ext cx="3190005" cy="412669"/>
          </a:xfrm>
          <a:prstGeom prst="roundRect">
            <a:avLst>
              <a:gd name="adj" fmla="val 8256"/>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a:solidFill>
                  <a:schemeClr val="bg1"/>
                </a:solidFill>
                <a:cs typeface="+mn-ea"/>
                <a:sym typeface="+mn-lt"/>
              </a:rPr>
              <a:t>需注意项目是需要上走管还是下走管</a:t>
            </a:r>
            <a:endParaRPr lang="zh-CN" altLang="en-US" sz="1350" b="1" dirty="0">
              <a:solidFill>
                <a:schemeClr val="bg1"/>
              </a:solidFill>
              <a:cs typeface="+mn-ea"/>
              <a:sym typeface="+mn-lt"/>
            </a:endParaRPr>
          </a:p>
        </p:txBody>
      </p:sp>
      <p:sp>
        <p:nvSpPr>
          <p:cNvPr id="11" name="圆角矩形 10"/>
          <p:cNvSpPr/>
          <p:nvPr>
            <p:custDataLst>
              <p:tags r:id="rId11"/>
            </p:custDataLst>
          </p:nvPr>
        </p:nvSpPr>
        <p:spPr>
          <a:xfrm>
            <a:off x="5633362" y="3469078"/>
            <a:ext cx="3190005" cy="449780"/>
          </a:xfrm>
          <a:prstGeom prst="roundRect">
            <a:avLst>
              <a:gd name="adj" fmla="val 8256"/>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a:buFont typeface="Arial" panose="020B0604020202020204" pitchFamily="34" charset="0"/>
              <a:buNone/>
              <a:defRPr/>
            </a:pPr>
            <a:r>
              <a:rPr lang="zh-CN" altLang="en-US" sz="1350" b="1" dirty="0">
                <a:solidFill>
                  <a:schemeClr val="bg1"/>
                </a:solidFill>
                <a:cs typeface="+mn-ea"/>
                <a:sym typeface="+mn-lt"/>
              </a:rPr>
              <a:t>选型时需注意微模块里是否有漏水检测</a:t>
            </a:r>
            <a:endParaRPr lang="zh-CN" altLang="en-US" sz="1350" b="1" dirty="0">
              <a:solidFill>
                <a:schemeClr val="bg1"/>
              </a:solidFill>
              <a:cs typeface="+mn-ea"/>
              <a:sym typeface="+mn-lt"/>
            </a:endParaRPr>
          </a:p>
        </p:txBody>
      </p:sp>
      <p:sp>
        <p:nvSpPr>
          <p:cNvPr id="12" name="文本框 11"/>
          <p:cNvSpPr txBox="1"/>
          <p:nvPr/>
        </p:nvSpPr>
        <p:spPr>
          <a:xfrm>
            <a:off x="535305" y="986155"/>
            <a:ext cx="7091680" cy="398780"/>
          </a:xfrm>
          <a:prstGeom prst="rect">
            <a:avLst/>
          </a:prstGeom>
          <a:noFill/>
        </p:spPr>
        <p:txBody>
          <a:bodyPr wrap="square" rtlCol="0" anchor="t">
            <a:spAutoFit/>
          </a:bodyPr>
          <a:p>
            <a:r>
              <a:rPr lang="zh-CN" altLang="en-US" sz="1000">
                <a:solidFill>
                  <a:schemeClr val="accent6"/>
                </a:solidFill>
              </a:rPr>
              <a:t>Low temperature component (optional) </a:t>
            </a:r>
            <a:r>
              <a:rPr lang="en-US" altLang="zh-CN" sz="1000">
                <a:solidFill>
                  <a:schemeClr val="accent6"/>
                </a:solidFill>
              </a:rPr>
              <a:t>            </a:t>
            </a:r>
            <a:r>
              <a:rPr lang="zh-CN" altLang="en-US" sz="1000">
                <a:solidFill>
                  <a:schemeClr val="accent6"/>
                </a:solidFill>
              </a:rPr>
              <a:t>Extension Component (optional)</a:t>
            </a:r>
            <a:endParaRPr lang="zh-CN" altLang="en-US" sz="1000">
              <a:solidFill>
                <a:schemeClr val="accent6"/>
              </a:solidFill>
            </a:endParaRPr>
          </a:p>
          <a:p>
            <a:endParaRPr lang="zh-CN" altLang="en-US" sz="1000">
              <a:solidFill>
                <a:schemeClr val="accent6"/>
              </a:solidFill>
            </a:endParaRPr>
          </a:p>
        </p:txBody>
      </p:sp>
      <p:sp>
        <p:nvSpPr>
          <p:cNvPr id="13" name="文本框 12"/>
          <p:cNvSpPr txBox="1"/>
          <p:nvPr/>
        </p:nvSpPr>
        <p:spPr>
          <a:xfrm>
            <a:off x="5290820" y="2176145"/>
            <a:ext cx="4056380" cy="645160"/>
          </a:xfrm>
          <a:prstGeom prst="rect">
            <a:avLst/>
          </a:prstGeom>
          <a:noFill/>
        </p:spPr>
        <p:txBody>
          <a:bodyPr wrap="square" rtlCol="0" anchor="t">
            <a:spAutoFit/>
          </a:bodyPr>
          <a:p>
            <a:r>
              <a:rPr lang="zh-CN" altLang="en-US" sz="1200"/>
              <a:t>Is the width of the unit 300mm or 600mm? Is it used in micromodules?</a:t>
            </a:r>
            <a:endParaRPr lang="zh-CN" altLang="en-US" sz="1200"/>
          </a:p>
          <a:p>
            <a:endParaRPr lang="zh-CN" altLang="en-US" sz="1200"/>
          </a:p>
        </p:txBody>
      </p:sp>
      <p:sp>
        <p:nvSpPr>
          <p:cNvPr id="14" name="文本框 13"/>
          <p:cNvSpPr txBox="1"/>
          <p:nvPr/>
        </p:nvSpPr>
        <p:spPr>
          <a:xfrm>
            <a:off x="5292090" y="2971800"/>
            <a:ext cx="3923665" cy="645160"/>
          </a:xfrm>
          <a:prstGeom prst="rect">
            <a:avLst/>
          </a:prstGeom>
          <a:noFill/>
        </p:spPr>
        <p:txBody>
          <a:bodyPr wrap="square" rtlCol="0" anchor="t">
            <a:spAutoFit/>
          </a:bodyPr>
          <a:p>
            <a:r>
              <a:rPr lang="zh-CN" altLang="en-US" sz="1200"/>
              <a:t>Pay attention to whether the project needs to be routed up or down</a:t>
            </a:r>
            <a:endParaRPr lang="zh-CN" altLang="en-US" sz="1200"/>
          </a:p>
          <a:p>
            <a:endParaRPr lang="zh-CN" altLang="en-US" sz="1200"/>
          </a:p>
        </p:txBody>
      </p:sp>
      <p:sp>
        <p:nvSpPr>
          <p:cNvPr id="15" name="文本框 14"/>
          <p:cNvSpPr txBox="1"/>
          <p:nvPr/>
        </p:nvSpPr>
        <p:spPr>
          <a:xfrm>
            <a:off x="5299710" y="3909695"/>
            <a:ext cx="3916045" cy="645160"/>
          </a:xfrm>
          <a:prstGeom prst="rect">
            <a:avLst/>
          </a:prstGeom>
          <a:noFill/>
        </p:spPr>
        <p:txBody>
          <a:bodyPr wrap="square" rtlCol="0" anchor="t">
            <a:spAutoFit/>
          </a:bodyPr>
          <a:p>
            <a:r>
              <a:rPr lang="zh-CN" altLang="en-US" sz="1200"/>
              <a:t>When selecting, pay attention to whether there is water leakage detection in the micro-module</a:t>
            </a:r>
            <a:endParaRPr lang="zh-CN" altLang="en-US" sz="1200"/>
          </a:p>
          <a:p>
            <a:endParaRPr lang="zh-CN" altLang="en-US" sz="1200"/>
          </a:p>
        </p:txBody>
      </p:sp>
      <p:sp>
        <p:nvSpPr>
          <p:cNvPr id="16" name="文本框 15"/>
          <p:cNvSpPr txBox="1"/>
          <p:nvPr/>
        </p:nvSpPr>
        <p:spPr>
          <a:xfrm>
            <a:off x="539750" y="4156075"/>
            <a:ext cx="2187575" cy="860425"/>
          </a:xfrm>
          <a:prstGeom prst="rect">
            <a:avLst/>
          </a:prstGeom>
          <a:noFill/>
        </p:spPr>
        <p:txBody>
          <a:bodyPr wrap="square" rtlCol="0" anchor="t">
            <a:spAutoFit/>
          </a:bodyPr>
          <a:p>
            <a:r>
              <a:rPr lang="zh-CN" altLang="en-US" sz="1000"/>
              <a:t>Optional when the outdoor temperature is -15 ° C, it can meet the normal operation of the unit under the minimum environment of </a:t>
            </a:r>
            <a:r>
              <a:rPr lang="en-US" altLang="zh-CN" sz="1000"/>
              <a:t>40</a:t>
            </a:r>
            <a:r>
              <a:rPr lang="zh-CN" altLang="en-US" sz="1000"/>
              <a:t> ° C</a:t>
            </a:r>
            <a:endParaRPr lang="zh-CN" altLang="en-US" sz="1000"/>
          </a:p>
        </p:txBody>
      </p:sp>
      <p:sp>
        <p:nvSpPr>
          <p:cNvPr id="17" name="文本框 16"/>
          <p:cNvSpPr txBox="1"/>
          <p:nvPr/>
        </p:nvSpPr>
        <p:spPr>
          <a:xfrm>
            <a:off x="2844165" y="4300220"/>
            <a:ext cx="2442210" cy="829945"/>
          </a:xfrm>
          <a:prstGeom prst="rect">
            <a:avLst/>
          </a:prstGeom>
          <a:noFill/>
        </p:spPr>
        <p:txBody>
          <a:bodyPr wrap="square" rtlCol="0" anchor="t">
            <a:spAutoFit/>
          </a:bodyPr>
          <a:p>
            <a:r>
              <a:rPr lang="zh-CN" altLang="en-US" sz="1200"/>
              <a:t>Equivalent pipe length between inside and outside machine &amp;gt; The maximum value is 50m</a:t>
            </a:r>
            <a:endParaRPr lang="zh-CN" altLang="en-US" sz="1200"/>
          </a:p>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1000"/>
                                        <p:tgtEl>
                                          <p:spTgt spid="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1000"/>
                                        <p:tgtEl>
                                          <p:spTgt spid="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ldLvl="0" animBg="1"/>
      <p:bldP spid="8" grpId="0" bldLvl="0" animBg="1"/>
      <p:bldP spid="9" grpId="0" bldLvl="0" animBg="1"/>
      <p:bldP spid="10" grpId="0" bldLvl="0" animBg="1"/>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79195" y="65405"/>
            <a:ext cx="772477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ClrTx/>
              <a:buSzTx/>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中小型机房空调介绍</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Precision Air Conditioning</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8" name="文本框 5"/>
          <p:cNvSpPr txBox="1"/>
          <p:nvPr>
            <p:custDataLst>
              <p:tags r:id="rId1"/>
            </p:custDataLst>
          </p:nvPr>
        </p:nvSpPr>
        <p:spPr>
          <a:xfrm>
            <a:off x="507108" y="628293"/>
            <a:ext cx="7530465" cy="7016115"/>
          </a:xfrm>
          <a:prstGeom prst="rect">
            <a:avLst/>
          </a:prstGeom>
          <a:noFill/>
        </p:spPr>
        <p:txBody>
          <a:bodyPr wrap="square" rtlCol="0">
            <a:spAutoFit/>
          </a:bodyPr>
          <a:p>
            <a:pPr marL="0" indent="0" algn="l" eaLnBrk="1" latinLnBrk="0" hangingPunct="1">
              <a:lnSpc>
                <a:spcPct val="150000"/>
              </a:lnSpc>
            </a:pPr>
            <a:r>
              <a:rPr lang="zh-CN" altLang="en-US" sz="1600" b="1" dirty="0" smtClean="0">
                <a:solidFill>
                  <a:srgbClr val="17375E"/>
                </a:solidFill>
                <a:cs typeface="+mn-ea"/>
                <a:sym typeface="+mn-lt"/>
              </a:rPr>
              <a:t>中小型机房</a:t>
            </a:r>
            <a:r>
              <a:rPr lang="zh-CN" altLang="en-US" sz="1600" b="1" dirty="0">
                <a:solidFill>
                  <a:srgbClr val="17375E"/>
                </a:solidFill>
                <a:cs typeface="+mn-ea"/>
                <a:sym typeface="+mn-lt"/>
              </a:rPr>
              <a:t>空调/Cabinet Type Precision Air Conditioning</a:t>
            </a:r>
            <a:endParaRPr lang="zh-CN" altLang="en-US" sz="1600" b="1" dirty="0">
              <a:solidFill>
                <a:srgbClr val="17375E"/>
              </a:solidFill>
              <a:cs typeface="+mn-ea"/>
              <a:sym typeface="+mn-lt"/>
            </a:endParaRPr>
          </a:p>
          <a:p>
            <a:pPr marL="0" indent="0" eaLnBrk="1" latinLnBrk="0" hangingPunct="1">
              <a:lnSpc>
                <a:spcPct val="150000"/>
              </a:lnSpc>
              <a:spcBef>
                <a:spcPct val="0"/>
              </a:spcBef>
            </a:pP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rPr>
              <a:t>冷量范围：风冷 </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lt"/>
              </a:rPr>
              <a:t>5.6~20kW</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lt"/>
              </a:rPr>
              <a:t>（</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lt"/>
              </a:rPr>
              <a:t>MSHCU06/08/12/16/20</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lt"/>
              </a:rPr>
              <a:t>）</a:t>
            </a:r>
            <a:endPar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lt"/>
              </a:rPr>
              <a:t>Cooling capacity range: Air cooled </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lt"/>
              </a:rPr>
              <a:t>5.6~20kW(MSHCU06/08/12/16/20)</a:t>
            </a:r>
            <a:endPar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rPr>
              <a:t>机组型式：单冷型</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lt"/>
              </a:rPr>
              <a:t>、单电加热型、恒温</a:t>
            </a: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rPr>
              <a:t>恒湿型</a:t>
            </a:r>
            <a:endPar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lt"/>
              </a:rPr>
              <a:t>Model: Only cooling, Only e-heating, Constant temp. and humidity</a:t>
            </a:r>
            <a:endPar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rPr>
              <a:t>送风方式：带风帽前送风、上送风（接风管）  </a:t>
            </a:r>
            <a:endPar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lt"/>
              </a:rPr>
              <a:t>Air supply model: With air hood front supply, Up flow(connect with duct)</a:t>
            </a:r>
            <a:endPar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spcBef>
                <a:spcPct val="0"/>
              </a:spcBef>
            </a:pP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lt"/>
              </a:rPr>
              <a:t>适用场合：小型数据机房、通信基站</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lt"/>
              </a:rPr>
              <a:t>、服务器机房等</a:t>
            </a:r>
            <a:endPar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lt"/>
            </a:endParaRPr>
          </a:p>
          <a:p>
            <a:pPr marL="0" indent="0" eaLnBrk="1" latinLnBrk="0" hangingPunct="1">
              <a:lnSpc>
                <a:spcPct val="150000"/>
              </a:lnSpc>
            </a:pPr>
            <a:endParaRPr lang="zh-CN" altLang="en-US" sz="1200" dirty="0">
              <a:cs typeface="+mn-ea"/>
              <a:sym typeface="+mn-lt"/>
            </a:endParaRPr>
          </a:p>
          <a:p>
            <a:pPr marL="0" indent="0" eaLnBrk="1" latinLnBrk="0" hangingPunct="1">
              <a:lnSpc>
                <a:spcPct val="150000"/>
              </a:lnSpc>
            </a:pPr>
            <a:r>
              <a:rPr lang="zh-CN" altLang="en-US" sz="1400" b="1" dirty="0">
                <a:solidFill>
                  <a:schemeClr val="accent1"/>
                </a:solidFill>
                <a:cs typeface="+mn-ea"/>
                <a:sym typeface="+mn-lt"/>
              </a:rPr>
              <a:t>优势特点：</a:t>
            </a:r>
            <a:r>
              <a:rPr lang="en-US" altLang="zh-CN" sz="1400" b="1" dirty="0">
                <a:solidFill>
                  <a:schemeClr val="accent1"/>
                </a:solidFill>
                <a:cs typeface="+mn-ea"/>
                <a:sym typeface="+mn-lt"/>
              </a:rPr>
              <a:t>/Advantage: high efficiency, intelligent control system, multi protection, R410a refrigerant, 0.9 sensible heat factor, auto re-start after power failure</a:t>
            </a:r>
            <a:endParaRPr lang="zh-CN" altLang="en-US" sz="1400" b="1" dirty="0">
              <a:solidFill>
                <a:schemeClr val="accent1"/>
              </a:solidFill>
              <a:cs typeface="+mn-ea"/>
              <a:sym typeface="+mn-lt"/>
            </a:endParaRPr>
          </a:p>
          <a:p>
            <a:pPr marL="0" indent="0" eaLnBrk="1" latinLnBrk="0" hangingPunct="1">
              <a:lnSpc>
                <a:spcPct val="150000"/>
              </a:lnSpc>
            </a:pPr>
            <a:endParaRPr lang="zh-CN" altLang="en-US" sz="1400" b="1" dirty="0">
              <a:solidFill>
                <a:schemeClr val="accent1"/>
              </a:solidFill>
              <a:cs typeface="+mn-ea"/>
              <a:sym typeface="+mn-lt"/>
            </a:endParaRPr>
          </a:p>
          <a:p>
            <a:pPr marL="0" indent="0" eaLnBrk="1" latinLnBrk="0" hangingPunct="1">
              <a:lnSpc>
                <a:spcPct val="150000"/>
              </a:lnSpc>
            </a:pPr>
            <a:endParaRPr lang="zh-CN" altLang="en-US" sz="1400" b="1" dirty="0">
              <a:solidFill>
                <a:schemeClr val="accent1"/>
              </a:solidFill>
              <a:cs typeface="+mn-ea"/>
              <a:sym typeface="+mn-lt"/>
            </a:endParaRPr>
          </a:p>
          <a:p>
            <a:pPr marL="0" indent="0" eaLnBrk="1" latinLnBrk="0" hangingPunct="1">
              <a:lnSpc>
                <a:spcPct val="150000"/>
              </a:lnSpc>
            </a:pPr>
            <a:endParaRPr lang="zh-CN" altLang="en-US" sz="1400" b="1" dirty="0">
              <a:solidFill>
                <a:schemeClr val="accent1"/>
              </a:solidFill>
              <a:cs typeface="+mn-ea"/>
              <a:sym typeface="+mn-lt"/>
            </a:endParaRPr>
          </a:p>
          <a:p>
            <a:pPr marL="0" indent="0" eaLnBrk="1" latinLnBrk="0" hangingPunct="1">
              <a:lnSpc>
                <a:spcPct val="150000"/>
              </a:lnSpc>
            </a:pPr>
            <a:endParaRPr lang="zh-CN" altLang="en-US" sz="1400" b="1" dirty="0">
              <a:solidFill>
                <a:schemeClr val="accent1"/>
              </a:solidFill>
              <a:cs typeface="+mn-ea"/>
              <a:sym typeface="+mn-lt"/>
            </a:endParaRPr>
          </a:p>
          <a:p>
            <a:pPr marL="0" indent="0" eaLnBrk="1" latinLnBrk="0" hangingPunct="1">
              <a:lnSpc>
                <a:spcPct val="150000"/>
              </a:lnSpc>
            </a:pPr>
            <a:endParaRPr lang="zh-CN" altLang="en-US" sz="1400" b="1" dirty="0">
              <a:solidFill>
                <a:schemeClr val="accent1"/>
              </a:solidFill>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a:p>
            <a:pPr marL="0" indent="0" eaLnBrk="1" latinLnBrk="0" hangingPunct="1">
              <a:lnSpc>
                <a:spcPct val="150000"/>
              </a:lnSpc>
            </a:pPr>
            <a:endParaRPr lang="zh-CN" altLang="en-US" sz="1000" dirty="0">
              <a:cs typeface="+mn-ea"/>
              <a:sym typeface="+mn-lt"/>
            </a:endParaRPr>
          </a:p>
        </p:txBody>
      </p:sp>
      <p:sp>
        <p:nvSpPr>
          <p:cNvPr id="9" name="矩形 8"/>
          <p:cNvSpPr>
            <a:spLocks noChangeArrowheads="1"/>
          </p:cNvSpPr>
          <p:nvPr>
            <p:custDataLst>
              <p:tags r:id="rId2"/>
            </p:custDataLst>
          </p:nvPr>
        </p:nvSpPr>
        <p:spPr bwMode="auto">
          <a:xfrm>
            <a:off x="582772" y="4264993"/>
            <a:ext cx="1757485"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sym typeface="+mn-lt"/>
              </a:rPr>
              <a:t>环保型冷媒</a:t>
            </a:r>
            <a:r>
              <a:rPr lang="en-US" altLang="zh-CN" sz="1400" b="1" dirty="0">
                <a:solidFill>
                  <a:schemeClr val="bg1"/>
                </a:solidFill>
                <a:latin typeface="微软雅黑" panose="020B0503020204020204" pitchFamily="34" charset="-122"/>
                <a:ea typeface="微软雅黑" panose="020B0503020204020204" pitchFamily="34" charset="-122"/>
                <a:sym typeface="+mn-lt"/>
              </a:rPr>
              <a:t>R410A</a:t>
            </a:r>
            <a:endParaRPr lang="en-US" altLang="zh-CN"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10" name="矩形 9"/>
          <p:cNvSpPr>
            <a:spLocks noChangeArrowheads="1"/>
          </p:cNvSpPr>
          <p:nvPr>
            <p:custDataLst>
              <p:tags r:id="rId3"/>
            </p:custDataLst>
          </p:nvPr>
        </p:nvSpPr>
        <p:spPr bwMode="auto">
          <a:xfrm>
            <a:off x="2412266" y="4264993"/>
            <a:ext cx="1718072"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en-US" altLang="zh-CN" sz="1400" b="1" dirty="0">
                <a:solidFill>
                  <a:schemeClr val="bg1"/>
                </a:solidFill>
                <a:latin typeface="微软雅黑" panose="020B0503020204020204" pitchFamily="34" charset="-122"/>
                <a:ea typeface="微软雅黑" panose="020B0503020204020204" pitchFamily="34" charset="-122"/>
                <a:sym typeface="+mn-lt"/>
              </a:rPr>
              <a:t>0.9</a:t>
            </a:r>
            <a:r>
              <a:rPr lang="zh-CN" altLang="en-US" sz="1400" b="1" dirty="0">
                <a:solidFill>
                  <a:schemeClr val="bg1"/>
                </a:solidFill>
                <a:latin typeface="微软雅黑" panose="020B0503020204020204" pitchFamily="34" charset="-122"/>
                <a:ea typeface="微软雅黑" panose="020B0503020204020204" pitchFamily="34" charset="-122"/>
                <a:sym typeface="+mn-lt"/>
              </a:rPr>
              <a:t>以上高显热比</a:t>
            </a:r>
            <a:endParaRPr lang="en-US" altLang="zh-CN"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11" name="矩形 10"/>
          <p:cNvSpPr>
            <a:spLocks noChangeArrowheads="1"/>
          </p:cNvSpPr>
          <p:nvPr>
            <p:custDataLst>
              <p:tags r:id="rId4"/>
            </p:custDataLst>
          </p:nvPr>
        </p:nvSpPr>
        <p:spPr bwMode="auto">
          <a:xfrm>
            <a:off x="4200586" y="4264993"/>
            <a:ext cx="1587103" cy="307777"/>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sym typeface="+mn-lt"/>
              </a:rPr>
              <a:t>来电自启动</a:t>
            </a:r>
            <a:endParaRPr lang="zh-CN" altLang="en-US"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15" name="矩形 14"/>
          <p:cNvSpPr>
            <a:spLocks noChangeArrowheads="1"/>
          </p:cNvSpPr>
          <p:nvPr>
            <p:custDataLst>
              <p:tags r:id="rId5"/>
            </p:custDataLst>
          </p:nvPr>
        </p:nvSpPr>
        <p:spPr bwMode="auto">
          <a:xfrm>
            <a:off x="582772" y="3901223"/>
            <a:ext cx="1757485" cy="306705"/>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smtClean="0">
                <a:solidFill>
                  <a:schemeClr val="bg1"/>
                </a:solidFill>
                <a:latin typeface="微软雅黑" panose="020B0503020204020204" pitchFamily="34" charset="-122"/>
                <a:ea typeface="微软雅黑" panose="020B0503020204020204" pitchFamily="34" charset="-122"/>
                <a:sym typeface="+mn-lt"/>
              </a:rPr>
              <a:t>高效节能</a:t>
            </a:r>
            <a:endParaRPr lang="en-US" altLang="zh-CN" sz="1400" b="1" dirty="0">
              <a:solidFill>
                <a:schemeClr val="bg1"/>
              </a:solidFill>
              <a:latin typeface="微软雅黑" panose="020B0503020204020204" pitchFamily="34" charset="-122"/>
              <a:ea typeface="微软雅黑" panose="020B0503020204020204" pitchFamily="34" charset="-122"/>
              <a:sym typeface="+mn-lt"/>
            </a:endParaRPr>
          </a:p>
        </p:txBody>
      </p:sp>
      <p:pic>
        <p:nvPicPr>
          <p:cNvPr id="4" name="图片 3"/>
          <p:cNvPicPr>
            <a:picLocks noChangeAspect="1"/>
          </p:cNvPicPr>
          <p:nvPr>
            <p:custDataLst>
              <p:tags r:id="rId6"/>
            </p:custDataLst>
          </p:nvPr>
        </p:nvPicPr>
        <p:blipFill>
          <a:blip r:embed="rId7"/>
          <a:stretch>
            <a:fillRect/>
          </a:stretch>
        </p:blipFill>
        <p:spPr>
          <a:xfrm flipH="1">
            <a:off x="6874232" y="1059582"/>
            <a:ext cx="921385" cy="2013585"/>
          </a:xfrm>
          <a:prstGeom prst="rect">
            <a:avLst/>
          </a:prstGeom>
        </p:spPr>
      </p:pic>
      <p:pic>
        <p:nvPicPr>
          <p:cNvPr id="5" name="图片 4"/>
          <p:cNvPicPr>
            <a:picLocks noChangeAspect="1"/>
          </p:cNvPicPr>
          <p:nvPr>
            <p:custDataLst>
              <p:tags r:id="rId8"/>
            </p:custDataLst>
          </p:nvPr>
        </p:nvPicPr>
        <p:blipFill>
          <a:blip r:embed="rId9"/>
          <a:stretch>
            <a:fillRect/>
          </a:stretch>
        </p:blipFill>
        <p:spPr>
          <a:xfrm>
            <a:off x="7739340" y="843558"/>
            <a:ext cx="1233805" cy="2231390"/>
          </a:xfrm>
          <a:prstGeom prst="rect">
            <a:avLst/>
          </a:prstGeom>
        </p:spPr>
      </p:pic>
      <p:sp>
        <p:nvSpPr>
          <p:cNvPr id="16" name="矩形 15"/>
          <p:cNvSpPr>
            <a:spLocks noChangeArrowheads="1"/>
          </p:cNvSpPr>
          <p:nvPr>
            <p:custDataLst>
              <p:tags r:id="rId10"/>
            </p:custDataLst>
          </p:nvPr>
        </p:nvSpPr>
        <p:spPr bwMode="auto">
          <a:xfrm>
            <a:off x="2412266" y="3888591"/>
            <a:ext cx="1718072" cy="306705"/>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sz="1400" b="1" dirty="0" smtClean="0">
                <a:solidFill>
                  <a:schemeClr val="bg1"/>
                </a:solidFill>
                <a:latin typeface="微软雅黑" panose="020B0503020204020204" pitchFamily="34" charset="-122"/>
                <a:ea typeface="微软雅黑" panose="020B0503020204020204" pitchFamily="34" charset="-122"/>
                <a:sym typeface="+mn-lt"/>
              </a:rPr>
              <a:t>智能控制系统</a:t>
            </a:r>
            <a:endParaRPr lang="zh-CN" sz="1400" b="1" dirty="0">
              <a:solidFill>
                <a:schemeClr val="bg1"/>
              </a:solidFill>
              <a:latin typeface="微软雅黑" panose="020B0503020204020204" pitchFamily="34" charset="-122"/>
              <a:ea typeface="微软雅黑" panose="020B0503020204020204" pitchFamily="34" charset="-122"/>
              <a:sym typeface="+mn-lt"/>
            </a:endParaRPr>
          </a:p>
        </p:txBody>
      </p:sp>
      <p:sp>
        <p:nvSpPr>
          <p:cNvPr id="18" name="矩形 17"/>
          <p:cNvSpPr>
            <a:spLocks noChangeArrowheads="1"/>
          </p:cNvSpPr>
          <p:nvPr>
            <p:custDataLst>
              <p:tags r:id="rId11"/>
            </p:custDataLst>
          </p:nvPr>
        </p:nvSpPr>
        <p:spPr bwMode="auto">
          <a:xfrm>
            <a:off x="4210111" y="3888591"/>
            <a:ext cx="1587103" cy="306705"/>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p>
            <a:pPr>
              <a:spcBef>
                <a:spcPct val="0"/>
              </a:spcBef>
            </a:pPr>
            <a:r>
              <a:rPr lang="zh-CN" altLang="en-US" sz="1400" b="1" dirty="0">
                <a:solidFill>
                  <a:schemeClr val="bg1"/>
                </a:solidFill>
                <a:latin typeface="微软雅黑" panose="020B0503020204020204" pitchFamily="34" charset="-122"/>
                <a:ea typeface="微软雅黑" panose="020B0503020204020204" pitchFamily="34" charset="-122"/>
                <a:sym typeface="+mn-lt"/>
              </a:rPr>
              <a:t>多种保护功能</a:t>
            </a:r>
            <a:endParaRPr lang="zh-CN" altLang="en-US" sz="1400" b="1" dirty="0">
              <a:solidFill>
                <a:schemeClr val="bg1"/>
              </a:solidFill>
              <a:latin typeface="微软雅黑" panose="020B0503020204020204" pitchFamily="34" charset="-122"/>
              <a:ea typeface="微软雅黑" panose="020B0503020204020204" pitchFamily="34" charset="-122"/>
              <a:sym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5"/>
          <p:cNvSpPr/>
          <p:nvPr>
            <p:custDataLst>
              <p:tags r:id="rId1"/>
            </p:custDataLst>
          </p:nvPr>
        </p:nvSpPr>
        <p:spPr bwMode="auto">
          <a:xfrm>
            <a:off x="2786380" y="2170430"/>
            <a:ext cx="3884930" cy="915670"/>
          </a:xfrm>
          <a:custGeom>
            <a:avLst/>
            <a:gdLst>
              <a:gd name="T0" fmla="*/ 0 w 3456384"/>
              <a:gd name="T1" fmla="*/ 23 h 3882329"/>
              <a:gd name="T2" fmla="*/ 4209859 w 3456384"/>
              <a:gd name="T3" fmla="*/ 23 h 3882329"/>
              <a:gd name="T4" fmla="*/ 0 w 3456384"/>
              <a:gd name="T5" fmla="*/ 23 h 3882329"/>
              <a:gd name="T6" fmla="*/ 0 w 3456384"/>
              <a:gd name="T7" fmla="*/ 0 h 3882329"/>
              <a:gd name="T8" fmla="*/ 4209859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defRPr/>
            </a:pPr>
            <a:r>
              <a:rPr lang="zh-CN" altLang="en-US" sz="3000" b="1" dirty="0">
                <a:solidFill>
                  <a:schemeClr val="tx1"/>
                </a:solidFill>
                <a:latin typeface="+mn-lt"/>
                <a:ea typeface="+mn-ea"/>
              </a:rPr>
              <a:t>机房空调工程设计选型</a:t>
            </a:r>
            <a:endParaRPr lang="zh-CN" altLang="en-US" sz="3000" b="1" dirty="0">
              <a:solidFill>
                <a:schemeClr val="tx1"/>
              </a:solidFill>
              <a:latin typeface="+mn-lt"/>
              <a:ea typeface="+mn-ea"/>
            </a:endParaRPr>
          </a:p>
        </p:txBody>
      </p:sp>
      <p:sp>
        <p:nvSpPr>
          <p:cNvPr id="2" name="文本框 1"/>
          <p:cNvSpPr txBox="1"/>
          <p:nvPr/>
        </p:nvSpPr>
        <p:spPr>
          <a:xfrm>
            <a:off x="1325245" y="2931795"/>
            <a:ext cx="6742430" cy="645160"/>
          </a:xfrm>
          <a:prstGeom prst="rect">
            <a:avLst/>
          </a:prstGeom>
          <a:noFill/>
        </p:spPr>
        <p:txBody>
          <a:bodyPr wrap="square" rtlCol="0" anchor="t">
            <a:spAutoFit/>
          </a:bodyPr>
          <a:p>
            <a:r>
              <a:rPr lang="zh-CN" altLang="en-US"/>
              <a:t>Machine room air conditioning engineering design and selection</a:t>
            </a:r>
            <a:endParaRPr lang="zh-CN" altLang="en-US"/>
          </a:p>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29690" y="-20320"/>
            <a:ext cx="779018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rPr>
              <a:t>/Design and selection of air conditioning engineering in computer rooms</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50000"/>
              </a:lnSpc>
              <a:buFont typeface="Arial" panose="020B0604020202020204" pitchFamily="34" charset="0"/>
              <a:buNone/>
            </a:pP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3" name="内容占位符 2"/>
          <p:cNvSpPr>
            <a:spLocks noGrp="1"/>
          </p:cNvSpPr>
          <p:nvPr>
            <p:custDataLst>
              <p:tags r:id="rId1"/>
            </p:custDataLst>
          </p:nvPr>
        </p:nvSpPr>
        <p:spPr>
          <a:xfrm>
            <a:off x="936489" y="1333010"/>
            <a:ext cx="4392487" cy="648072"/>
          </a:xfrm>
          <a:prstGeom prst="rect">
            <a:avLst/>
          </a:prstGeom>
        </p:spPr>
        <p:txBody>
          <a:bodyPr lIns="68570" tIns="34286" rIns="68570" bIns="34286"/>
          <a:lstStyle>
            <a:lvl1pPr marL="342900" indent="-342900" algn="l" defTabSz="914400" rtl="0" eaLnBrk="1" latinLnBrk="0" hangingPunct="1">
              <a:spcBef>
                <a:spcPct val="20000"/>
              </a:spcBef>
              <a:buFont typeface="Arial" panose="020B0604020202020204" pitchFamily="34" charset="0"/>
              <a:buNone/>
              <a:defRPr sz="26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1630" indent="-341630" defTabSz="914400" eaLnBrk="0" fontAlgn="base" hangingPunct="0">
              <a:spcAft>
                <a:spcPct val="0"/>
              </a:spcAft>
              <a:buNone/>
              <a:defRPr/>
            </a:pPr>
            <a:r>
              <a:rPr lang="zh-CN" sz="1200" kern="0" dirty="0">
                <a:solidFill>
                  <a:schemeClr val="tx2">
                    <a:lumMod val="75000"/>
                  </a:schemeClr>
                </a:solidFill>
                <a:latin typeface="微软雅黑" panose="020B0503020204020204" pitchFamily="34" charset="-122"/>
                <a:ea typeface="微软雅黑" panose="020B0503020204020204" pitchFamily="34" charset="-122"/>
              </a:rPr>
              <a:t>根据</a:t>
            </a:r>
            <a:r>
              <a:rPr sz="1200" kern="0" dirty="0">
                <a:solidFill>
                  <a:schemeClr val="tx2">
                    <a:lumMod val="75000"/>
                  </a:schemeClr>
                </a:solidFill>
                <a:latin typeface="微软雅黑" panose="020B0503020204020204" pitchFamily="34" charset="-122"/>
                <a:ea typeface="微软雅黑" panose="020B0503020204020204" pitchFamily="34" charset="-122"/>
              </a:rPr>
              <a:t>余热余湿以及状态的变化进行准确计算</a:t>
            </a:r>
            <a:endParaRPr lang="en-US" altLang="zh-CN"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机房内设备的散热</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建筑维护结构得热</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通过外窗进入的太阳辐射热</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人体散热</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照明装置散热</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新风负荷</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伴随各种散湿过程产生的潜热</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人体散湿</a:t>
            </a:r>
            <a:endParaRPr sz="1200" kern="0" dirty="0">
              <a:solidFill>
                <a:schemeClr val="tx2">
                  <a:lumMod val="75000"/>
                </a:schemeClr>
              </a:solidFill>
              <a:latin typeface="微软雅黑" panose="020B0503020204020204" pitchFamily="34" charset="-122"/>
              <a:ea typeface="微软雅黑" panose="020B0503020204020204" pitchFamily="34" charset="-122"/>
            </a:endParaRPr>
          </a:p>
          <a:p>
            <a:pPr marL="341630" indent="-341630" defTabSz="914400" eaLnBrk="0" fontAlgn="base" hangingPunct="0">
              <a:lnSpc>
                <a:spcPts val="2800"/>
              </a:lnSpc>
              <a:spcBef>
                <a:spcPts val="0"/>
              </a:spcBef>
              <a:spcAft>
                <a:spcPct val="0"/>
              </a:spcAft>
              <a:buFont typeface="Wingdings" panose="05000000000000000000" pitchFamily="2" charset="2"/>
              <a:buChar char="Ø"/>
              <a:defRPr/>
            </a:pPr>
            <a:r>
              <a:rPr sz="1200" kern="0" dirty="0">
                <a:solidFill>
                  <a:schemeClr val="tx2">
                    <a:lumMod val="75000"/>
                  </a:schemeClr>
                </a:solidFill>
                <a:latin typeface="微软雅黑" panose="020B0503020204020204" pitchFamily="34" charset="-122"/>
                <a:ea typeface="微软雅黑" panose="020B0503020204020204" pitchFamily="34" charset="-122"/>
              </a:rPr>
              <a:t>新风负荷</a:t>
            </a:r>
            <a:endParaRPr sz="1200" kern="0"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66563" name="图片 4" descr="mf700-00076356.jpg"/>
          <p:cNvPicPr>
            <a:picLocks noChangeAspect="1"/>
          </p:cNvPicPr>
          <p:nvPr>
            <p:custDataLst>
              <p:tags r:id="rId2"/>
            </p:custDataLst>
          </p:nvPr>
        </p:nvPicPr>
        <p:blipFill>
          <a:blip r:embed="rId3" cstate="print"/>
          <a:stretch>
            <a:fillRect/>
          </a:stretch>
        </p:blipFill>
        <p:spPr>
          <a:xfrm>
            <a:off x="6257291" y="1339216"/>
            <a:ext cx="2425700" cy="1393190"/>
          </a:xfrm>
          <a:prstGeom prst="rect">
            <a:avLst/>
          </a:prstGeom>
          <a:noFill/>
          <a:ln w="9525">
            <a:noFill/>
          </a:ln>
        </p:spPr>
      </p:pic>
      <p:pic>
        <p:nvPicPr>
          <p:cNvPr id="66564" name="图片 5" descr="bld012144.jpg"/>
          <p:cNvPicPr>
            <a:picLocks noChangeAspect="1"/>
          </p:cNvPicPr>
          <p:nvPr>
            <p:custDataLst>
              <p:tags r:id="rId4"/>
            </p:custDataLst>
          </p:nvPr>
        </p:nvPicPr>
        <p:blipFill>
          <a:blip r:embed="rId5" cstate="print"/>
          <a:stretch>
            <a:fillRect/>
          </a:stretch>
        </p:blipFill>
        <p:spPr>
          <a:xfrm>
            <a:off x="6257291" y="2963545"/>
            <a:ext cx="2425700" cy="1407160"/>
          </a:xfrm>
          <a:prstGeom prst="rect">
            <a:avLst/>
          </a:prstGeom>
          <a:noFill/>
          <a:ln w="9525">
            <a:noFill/>
          </a:ln>
        </p:spPr>
      </p:pic>
      <p:sp>
        <p:nvSpPr>
          <p:cNvPr id="4" name="文本框 3"/>
          <p:cNvSpPr txBox="1"/>
          <p:nvPr/>
        </p:nvSpPr>
        <p:spPr>
          <a:xfrm>
            <a:off x="1048385" y="986155"/>
            <a:ext cx="4572000" cy="3691890"/>
          </a:xfrm>
          <a:prstGeom prst="rect">
            <a:avLst/>
          </a:prstGeom>
          <a:noFill/>
        </p:spPr>
        <p:txBody>
          <a:bodyPr wrap="square" rtlCol="0" anchor="t">
            <a:spAutoFit/>
          </a:bodyPr>
          <a:p>
            <a:pPr>
              <a:lnSpc>
                <a:spcPct val="90000"/>
              </a:lnSpc>
            </a:pPr>
            <a:r>
              <a:rPr lang="zh-CN" altLang="en-US" sz="1200">
                <a:solidFill>
                  <a:schemeClr val="accent1"/>
                </a:solidFill>
              </a:rPr>
              <a:t>Accurate calculation based on residual heat and humidity, as well as changes in state</a:t>
            </a:r>
            <a:endParaRPr lang="zh-CN" altLang="en-US" sz="1200">
              <a:solidFill>
                <a:schemeClr val="accent1"/>
              </a:solidFill>
            </a:endParaRPr>
          </a:p>
          <a:p>
            <a:pPr>
              <a:lnSpc>
                <a:spcPct val="90000"/>
              </a:lnSpc>
            </a:pPr>
            <a:endParaRPr lang="zh-CN" altLang="en-US" sz="1200">
              <a:solidFill>
                <a:schemeClr val="accent1"/>
              </a:solidFill>
            </a:endParaRPr>
          </a:p>
          <a:p>
            <a:pPr>
              <a:lnSpc>
                <a:spcPct val="90000"/>
              </a:lnSpc>
            </a:pPr>
            <a:r>
              <a:rPr lang="zh-CN" altLang="en-US" sz="1200">
                <a:solidFill>
                  <a:schemeClr val="accent1"/>
                </a:solidFill>
              </a:rPr>
              <a:t>Heat dissipation of equipment in the computer room</a:t>
            </a:r>
            <a:endParaRPr lang="zh-CN" altLang="en-US" sz="1200">
              <a:solidFill>
                <a:schemeClr val="accent1"/>
              </a:solidFill>
            </a:endParaRPr>
          </a:p>
          <a:p>
            <a:pPr>
              <a:lnSpc>
                <a:spcPct val="90000"/>
              </a:lnSpc>
            </a:pPr>
            <a:endParaRPr lang="zh-CN" altLang="en-US" sz="1200">
              <a:solidFill>
                <a:schemeClr val="accent1"/>
              </a:solidFill>
            </a:endParaRPr>
          </a:p>
          <a:p>
            <a:r>
              <a:rPr lang="zh-CN" altLang="en-US" sz="1200">
                <a:solidFill>
                  <a:schemeClr val="accent1"/>
                </a:solidFill>
              </a:rPr>
              <a:t>Building maintenance structure heat gain</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Solar radiation heat entering through external windows</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Human body heat dissipation</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Lighting device heat dissipation</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Fresh air load</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Latent heat generated during various dehumidification processes</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Human body dehumidification</a:t>
            </a:r>
            <a:endParaRPr lang="zh-CN" altLang="en-US" sz="1200">
              <a:solidFill>
                <a:schemeClr val="accent1"/>
              </a:solidFill>
            </a:endParaRPr>
          </a:p>
          <a:p>
            <a:endParaRPr lang="zh-CN" altLang="en-US" sz="1200">
              <a:solidFill>
                <a:schemeClr val="accent1"/>
              </a:solidFill>
            </a:endParaRPr>
          </a:p>
          <a:p>
            <a:r>
              <a:rPr lang="zh-CN" altLang="en-US" sz="1200">
                <a:solidFill>
                  <a:schemeClr val="accent1"/>
                </a:solidFill>
              </a:rPr>
              <a:t>Fresh air load</a:t>
            </a:r>
            <a:endParaRPr lang="zh-CN" altLang="en-US" sz="1200">
              <a:solidFill>
                <a:schemeClr val="accent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74573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7587" name="内容占位符 2"/>
          <p:cNvSpPr>
            <a:spLocks noGrp="1"/>
          </p:cNvSpPr>
          <p:nvPr>
            <p:custDataLst>
              <p:tags r:id="rId2"/>
            </p:custDataLst>
          </p:nvPr>
        </p:nvSpPr>
        <p:spPr>
          <a:xfrm>
            <a:off x="467360" y="1001395"/>
            <a:ext cx="7334885" cy="648335"/>
          </a:xfrm>
          <a:prstGeom prst="rect">
            <a:avLst/>
          </a:prstGeom>
          <a:noFill/>
          <a:ln>
            <a:noFill/>
          </a:ln>
        </p:spPr>
        <p:txBody>
          <a:bodyPr lIns="68579" tIns="34289" rIns="68579" bIns="34289"/>
          <a:lstStyle>
            <a:lvl1pPr marL="342900" indent="-342900" algn="l" defTabSz="914400" rtl="0" eaLnBrk="1" latinLnBrk="0" hangingPunct="1">
              <a:spcBef>
                <a:spcPct val="20000"/>
              </a:spcBef>
              <a:buFont typeface="Arial" panose="020B0604020202020204" pitchFamily="34" charset="0"/>
              <a:buNone/>
              <a:defRPr sz="26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70000"/>
              </a:lnSpc>
              <a:buFont typeface="Wingdings" panose="05000000000000000000" pitchFamily="2" charset="2"/>
              <a:buChar char="ü"/>
            </a:pPr>
            <a:r>
              <a:rPr sz="1400" dirty="0">
                <a:solidFill>
                  <a:schemeClr val="tx2">
                    <a:lumMod val="75000"/>
                  </a:schemeClr>
                </a:solidFill>
                <a:latin typeface="黑体" panose="02010609060101010101" pitchFamily="49" charset="-122"/>
                <a:ea typeface="黑体" panose="02010609060101010101" pitchFamily="49" charset="-122"/>
              </a:rPr>
              <a:t>方法一：功率面积法</a:t>
            </a:r>
            <a:endParaRPr sz="1400" dirty="0">
              <a:solidFill>
                <a:schemeClr val="tx2">
                  <a:lumMod val="75000"/>
                </a:schemeClr>
              </a:solidFill>
              <a:latin typeface="黑体" panose="02010609060101010101" pitchFamily="49" charset="-122"/>
              <a:ea typeface="黑体" panose="02010609060101010101" pitchFamily="49" charset="-122"/>
            </a:endParaRPr>
          </a:p>
          <a:p>
            <a:pPr>
              <a:lnSpc>
                <a:spcPct val="170000"/>
              </a:lnSpc>
              <a:buFont typeface="Wingdings" panose="05000000000000000000" pitchFamily="2" charset="2"/>
              <a:buChar char="ü"/>
            </a:pPr>
            <a:r>
              <a:rPr sz="1400" dirty="0">
                <a:solidFill>
                  <a:schemeClr val="tx2">
                    <a:lumMod val="75000"/>
                  </a:schemeClr>
                </a:solidFill>
                <a:latin typeface="黑体" panose="02010609060101010101" pitchFamily="49" charset="-122"/>
                <a:ea typeface="黑体" panose="02010609060101010101" pitchFamily="49" charset="-122"/>
              </a:rPr>
              <a:t>Method 1: Power area method</a:t>
            </a:r>
            <a:endParaRPr sz="1400" dirty="0">
              <a:solidFill>
                <a:schemeClr val="tx2">
                  <a:lumMod val="75000"/>
                </a:schemeClr>
              </a:solidFill>
              <a:latin typeface="黑体" panose="02010609060101010101" pitchFamily="49" charset="-122"/>
              <a:ea typeface="黑体" panose="02010609060101010101" pitchFamily="49" charset="-122"/>
            </a:endParaRPr>
          </a:p>
          <a:p>
            <a:pPr>
              <a:lnSpc>
                <a:spcPct val="170000"/>
              </a:lnSpc>
              <a:spcBef>
                <a:spcPts val="0"/>
              </a:spcBef>
              <a:buFont typeface="Wingdings" panose="05000000000000000000" pitchFamily="2" charset="2"/>
              <a:buChar char="Ø"/>
            </a:pPr>
            <a:r>
              <a:rPr lang="en-US" altLang="zh-CN" sz="1200" dirty="0">
                <a:solidFill>
                  <a:schemeClr val="tx2">
                    <a:lumMod val="75000"/>
                  </a:schemeClr>
                </a:solidFill>
                <a:latin typeface="黑体" panose="02010609060101010101" pitchFamily="49" charset="-122"/>
                <a:ea typeface="黑体" panose="02010609060101010101" pitchFamily="49" charset="-122"/>
              </a:rPr>
              <a:t>Qt=Q1+Q2</a:t>
            </a:r>
            <a:endParaRPr lang="en-US" altLang="zh-CN" sz="1200" dirty="0">
              <a:solidFill>
                <a:schemeClr val="tx2">
                  <a:lumMod val="75000"/>
                </a:schemeClr>
              </a:solidFill>
              <a:latin typeface="黑体" panose="02010609060101010101" pitchFamily="49" charset="-122"/>
              <a:ea typeface="黑体" panose="02010609060101010101" pitchFamily="49" charset="-122"/>
            </a:endParaRPr>
          </a:p>
          <a:p>
            <a:pPr>
              <a:lnSpc>
                <a:spcPct val="170000"/>
              </a:lnSpc>
              <a:spcBef>
                <a:spcPts val="0"/>
              </a:spcBef>
              <a:buFont typeface="Wingdings" panose="05000000000000000000" pitchFamily="2" charset="2"/>
              <a:buChar char="Ø"/>
            </a:pPr>
            <a:r>
              <a:rPr lang="en-US" altLang="zh-CN" sz="1200" dirty="0" err="1" smtClean="0">
                <a:solidFill>
                  <a:schemeClr val="tx2">
                    <a:lumMod val="75000"/>
                  </a:schemeClr>
                </a:solidFill>
                <a:latin typeface="黑体" panose="02010609060101010101" pitchFamily="49" charset="-122"/>
                <a:ea typeface="黑体" panose="02010609060101010101" pitchFamily="49" charset="-122"/>
              </a:rPr>
              <a:t>Qt</a:t>
            </a:r>
            <a:r>
              <a:rPr lang="en-US" altLang="zh-CN" sz="1200" dirty="0" smtClean="0">
                <a:solidFill>
                  <a:schemeClr val="tx2">
                    <a:lumMod val="75000"/>
                  </a:schemeClr>
                </a:solidFill>
                <a:latin typeface="黑体" panose="02010609060101010101" pitchFamily="49" charset="-122"/>
                <a:ea typeface="黑体" panose="02010609060101010101" pitchFamily="49" charset="-122"/>
              </a:rPr>
              <a:t> </a:t>
            </a:r>
            <a:r>
              <a:rPr sz="1200" dirty="0" smtClean="0">
                <a:solidFill>
                  <a:schemeClr val="tx2">
                    <a:lumMod val="75000"/>
                  </a:schemeClr>
                </a:solidFill>
                <a:latin typeface="黑体" panose="02010609060101010101" pitchFamily="49" charset="-122"/>
                <a:ea typeface="黑体" panose="02010609060101010101" pitchFamily="49" charset="-122"/>
              </a:rPr>
              <a:t>总</a:t>
            </a:r>
            <a:r>
              <a:rPr lang="zh-CN" altLang="en-US" sz="1200" dirty="0" smtClean="0">
                <a:solidFill>
                  <a:schemeClr val="tx2">
                    <a:lumMod val="75000"/>
                  </a:schemeClr>
                </a:solidFill>
                <a:latin typeface="黑体" panose="02010609060101010101" pitchFamily="49" charset="-122"/>
                <a:ea typeface="黑体" panose="02010609060101010101" pitchFamily="49" charset="-122"/>
              </a:rPr>
              <a:t>冷负荷</a:t>
            </a:r>
            <a:r>
              <a:rPr sz="1200" dirty="0" smtClean="0">
                <a:solidFill>
                  <a:schemeClr val="tx2">
                    <a:lumMod val="75000"/>
                  </a:schemeClr>
                </a:solidFill>
                <a:latin typeface="黑体" panose="02010609060101010101" pitchFamily="49" charset="-122"/>
                <a:ea typeface="黑体" panose="02010609060101010101" pitchFamily="49" charset="-122"/>
              </a:rPr>
              <a:t>（</a:t>
            </a:r>
            <a:r>
              <a:rPr lang="en-US" altLang="zh-CN" sz="1200" dirty="0" smtClean="0">
                <a:solidFill>
                  <a:schemeClr val="tx2">
                    <a:lumMod val="75000"/>
                  </a:schemeClr>
                </a:solidFill>
                <a:latin typeface="黑体" panose="02010609060101010101" pitchFamily="49" charset="-122"/>
                <a:ea typeface="黑体" panose="02010609060101010101" pitchFamily="49" charset="-122"/>
              </a:rPr>
              <a:t>kW</a:t>
            </a:r>
            <a:r>
              <a:rPr sz="1200" dirty="0" smtClean="0">
                <a:solidFill>
                  <a:schemeClr val="tx2">
                    <a:lumMod val="75000"/>
                  </a:schemeClr>
                </a:solidFill>
                <a:latin typeface="黑体" panose="02010609060101010101" pitchFamily="49" charset="-122"/>
                <a:ea typeface="黑体" panose="02010609060101010101" pitchFamily="49" charset="-122"/>
              </a:rPr>
              <a:t>）</a:t>
            </a:r>
            <a:r>
              <a:rPr lang="en-US" sz="1200" dirty="0" smtClean="0">
                <a:solidFill>
                  <a:schemeClr val="tx2">
                    <a:lumMod val="75000"/>
                  </a:schemeClr>
                </a:solidFill>
                <a:latin typeface="黑体" panose="02010609060101010101" pitchFamily="49" charset="-122"/>
                <a:ea typeface="黑体" panose="02010609060101010101" pitchFamily="49" charset="-122"/>
              </a:rPr>
              <a:t>/</a:t>
            </a:r>
            <a:r>
              <a:rPr sz="1200" dirty="0" smtClean="0">
                <a:solidFill>
                  <a:schemeClr val="tx2">
                    <a:lumMod val="75000"/>
                  </a:schemeClr>
                </a:solidFill>
                <a:latin typeface="黑体" panose="02010609060101010101" pitchFamily="49" charset="-122"/>
                <a:ea typeface="黑体" panose="02010609060101010101" pitchFamily="49" charset="-122"/>
              </a:rPr>
              <a:t>total cooling load (kW)</a:t>
            </a:r>
            <a:endParaRPr sz="1200" dirty="0" smtClean="0">
              <a:solidFill>
                <a:schemeClr val="tx2">
                  <a:lumMod val="75000"/>
                </a:schemeClr>
              </a:solidFill>
              <a:latin typeface="黑体" panose="02010609060101010101" pitchFamily="49" charset="-122"/>
              <a:ea typeface="黑体" panose="02010609060101010101" pitchFamily="49" charset="-122"/>
            </a:endParaRPr>
          </a:p>
          <a:p>
            <a:pPr>
              <a:lnSpc>
                <a:spcPct val="170000"/>
              </a:lnSpc>
              <a:spcBef>
                <a:spcPts val="0"/>
              </a:spcBef>
              <a:buFont typeface="Wingdings" panose="05000000000000000000" pitchFamily="2" charset="2"/>
              <a:buChar char="Ø"/>
            </a:pPr>
            <a:r>
              <a:rPr lang="en-US" altLang="zh-CN" sz="1200" dirty="0" smtClean="0">
                <a:solidFill>
                  <a:schemeClr val="tx2">
                    <a:lumMod val="75000"/>
                  </a:schemeClr>
                </a:solidFill>
                <a:latin typeface="黑体" panose="02010609060101010101" pitchFamily="49" charset="-122"/>
                <a:ea typeface="黑体" panose="02010609060101010101" pitchFamily="49" charset="-122"/>
              </a:rPr>
              <a:t>Q1 </a:t>
            </a:r>
            <a:r>
              <a:rPr sz="1200" dirty="0" err="1" smtClean="0">
                <a:solidFill>
                  <a:schemeClr val="tx2">
                    <a:lumMod val="75000"/>
                  </a:schemeClr>
                </a:solidFill>
                <a:latin typeface="黑体" panose="02010609060101010101" pitchFamily="49" charset="-122"/>
                <a:ea typeface="黑体" panose="02010609060101010101" pitchFamily="49" charset="-122"/>
              </a:rPr>
              <a:t>室内设备</a:t>
            </a:r>
            <a:r>
              <a:rPr lang="zh-CN" altLang="en-US" sz="1200" dirty="0" smtClean="0">
                <a:solidFill>
                  <a:schemeClr val="tx2">
                    <a:lumMod val="75000"/>
                  </a:schemeClr>
                </a:solidFill>
                <a:latin typeface="黑体" panose="02010609060101010101" pitchFamily="49" charset="-122"/>
                <a:ea typeface="黑体" panose="02010609060101010101" pitchFamily="49" charset="-122"/>
              </a:rPr>
              <a:t>冷</a:t>
            </a:r>
            <a:r>
              <a:rPr sz="1200" dirty="0" err="1" smtClean="0">
                <a:solidFill>
                  <a:schemeClr val="tx2">
                    <a:lumMod val="75000"/>
                  </a:schemeClr>
                </a:solidFill>
                <a:latin typeface="黑体" panose="02010609060101010101" pitchFamily="49" charset="-122"/>
                <a:ea typeface="黑体" panose="02010609060101010101" pitchFamily="49" charset="-122"/>
              </a:rPr>
              <a:t>负荷</a:t>
            </a:r>
            <a:r>
              <a:rPr sz="1200" dirty="0">
                <a:solidFill>
                  <a:schemeClr val="tx2">
                    <a:lumMod val="75000"/>
                  </a:schemeClr>
                </a:solidFill>
                <a:latin typeface="黑体" panose="02010609060101010101" pitchFamily="49" charset="-122"/>
                <a:ea typeface="黑体" panose="02010609060101010101" pitchFamily="49" charset="-122"/>
              </a:rPr>
              <a:t>（</a:t>
            </a:r>
            <a:r>
              <a:rPr lang="en-US" altLang="zh-CN" sz="1200" dirty="0">
                <a:solidFill>
                  <a:schemeClr val="tx2">
                    <a:lumMod val="75000"/>
                  </a:schemeClr>
                </a:solidFill>
                <a:latin typeface="黑体" panose="02010609060101010101" pitchFamily="49" charset="-122"/>
                <a:ea typeface="黑体" panose="02010609060101010101" pitchFamily="49" charset="-122"/>
              </a:rPr>
              <a:t>=</a:t>
            </a:r>
            <a:r>
              <a:rPr sz="1200" dirty="0" err="1">
                <a:solidFill>
                  <a:schemeClr val="tx2">
                    <a:lumMod val="75000"/>
                  </a:schemeClr>
                </a:solidFill>
                <a:latin typeface="黑体" panose="02010609060101010101" pitchFamily="49" charset="-122"/>
                <a:ea typeface="黑体" panose="02010609060101010101" pitchFamily="49" charset="-122"/>
              </a:rPr>
              <a:t>设备功率</a:t>
            </a:r>
            <a:r>
              <a:rPr lang="en-US" altLang="zh-CN" sz="1200" dirty="0" smtClean="0">
                <a:solidFill>
                  <a:schemeClr val="tx2">
                    <a:lumMod val="75000"/>
                  </a:schemeClr>
                </a:solidFill>
                <a:latin typeface="黑体" panose="02010609060101010101" pitchFamily="49" charset="-122"/>
                <a:ea typeface="黑体" panose="02010609060101010101" pitchFamily="49" charset="-122"/>
              </a:rPr>
              <a:t>×</a:t>
            </a:r>
            <a:r>
              <a:rPr lang="zh-CN" altLang="en-US" sz="1200" dirty="0" smtClean="0">
                <a:solidFill>
                  <a:schemeClr val="tx2">
                    <a:lumMod val="75000"/>
                  </a:schemeClr>
                </a:solidFill>
                <a:latin typeface="黑体" panose="02010609060101010101" pitchFamily="49" charset="-122"/>
                <a:ea typeface="黑体" panose="02010609060101010101" pitchFamily="49" charset="-122"/>
              </a:rPr>
              <a:t>（</a:t>
            </a:r>
            <a:r>
              <a:rPr lang="en-US" altLang="zh-CN" sz="1200" dirty="0" smtClean="0">
                <a:solidFill>
                  <a:schemeClr val="tx2">
                    <a:lumMod val="75000"/>
                  </a:schemeClr>
                </a:solidFill>
                <a:latin typeface="黑体" panose="02010609060101010101" pitchFamily="49" charset="-122"/>
                <a:ea typeface="黑体" panose="02010609060101010101" pitchFamily="49" charset="-122"/>
              </a:rPr>
              <a:t>0.8~1</a:t>
            </a:r>
            <a:r>
              <a:rPr lang="zh-CN" altLang="en-US" sz="1200" dirty="0" smtClean="0">
                <a:solidFill>
                  <a:schemeClr val="tx2">
                    <a:lumMod val="75000"/>
                  </a:schemeClr>
                </a:solidFill>
                <a:latin typeface="黑体" panose="02010609060101010101" pitchFamily="49" charset="-122"/>
                <a:ea typeface="黑体" panose="02010609060101010101" pitchFamily="49" charset="-122"/>
              </a:rPr>
              <a:t>）</a:t>
            </a:r>
            <a:r>
              <a:rPr sz="1200" dirty="0" smtClean="0">
                <a:solidFill>
                  <a:schemeClr val="tx2">
                    <a:lumMod val="75000"/>
                  </a:schemeClr>
                </a:solidFill>
                <a:latin typeface="黑体" panose="02010609060101010101" pitchFamily="49" charset="-122"/>
                <a:ea typeface="黑体" panose="02010609060101010101" pitchFamily="49" charset="-122"/>
              </a:rPr>
              <a:t>）</a:t>
            </a:r>
            <a:endParaRPr sz="1200" dirty="0" smtClean="0">
              <a:solidFill>
                <a:schemeClr val="tx2">
                  <a:lumMod val="75000"/>
                </a:schemeClr>
              </a:solidFill>
              <a:latin typeface="黑体" panose="02010609060101010101" pitchFamily="49" charset="-122"/>
              <a:ea typeface="黑体" panose="02010609060101010101" pitchFamily="49" charset="-122"/>
            </a:endParaRPr>
          </a:p>
          <a:p>
            <a:pPr>
              <a:lnSpc>
                <a:spcPct val="170000"/>
              </a:lnSpc>
              <a:spcBef>
                <a:spcPts val="0"/>
              </a:spcBef>
              <a:buFont typeface="Wingdings" panose="05000000000000000000" pitchFamily="2" charset="2"/>
              <a:buChar char="Ø"/>
            </a:pPr>
            <a:r>
              <a:rPr sz="1200" dirty="0">
                <a:solidFill>
                  <a:schemeClr val="tx2">
                    <a:lumMod val="75000"/>
                  </a:schemeClr>
                </a:solidFill>
                <a:latin typeface="黑体" panose="02010609060101010101" pitchFamily="49" charset="-122"/>
                <a:ea typeface="黑体" panose="02010609060101010101" pitchFamily="49" charset="-122"/>
              </a:rPr>
              <a:t>indoor equipment cooling load (=equipment power × (0.8</a:t>
            </a:r>
            <a:r>
              <a:rPr lang="en-US" sz="1200" dirty="0">
                <a:solidFill>
                  <a:schemeClr val="tx2">
                    <a:lumMod val="75000"/>
                  </a:schemeClr>
                </a:solidFill>
                <a:latin typeface="黑体" panose="02010609060101010101" pitchFamily="49" charset="-122"/>
                <a:ea typeface="黑体" panose="02010609060101010101" pitchFamily="49" charset="-122"/>
              </a:rPr>
              <a:t>~</a:t>
            </a:r>
            <a:r>
              <a:rPr sz="1200" dirty="0">
                <a:solidFill>
                  <a:schemeClr val="tx2">
                    <a:lumMod val="75000"/>
                  </a:schemeClr>
                </a:solidFill>
                <a:latin typeface="黑体" panose="02010609060101010101" pitchFamily="49" charset="-122"/>
                <a:ea typeface="黑体" panose="02010609060101010101" pitchFamily="49" charset="-122"/>
              </a:rPr>
              <a:t>1)</a:t>
            </a:r>
            <a:endParaRPr sz="1200" dirty="0">
              <a:solidFill>
                <a:schemeClr val="tx2">
                  <a:lumMod val="75000"/>
                </a:schemeClr>
              </a:solidFill>
              <a:latin typeface="黑体" panose="02010609060101010101" pitchFamily="49" charset="-122"/>
              <a:ea typeface="黑体" panose="02010609060101010101" pitchFamily="49" charset="-122"/>
            </a:endParaRPr>
          </a:p>
          <a:p>
            <a:pPr>
              <a:lnSpc>
                <a:spcPct val="170000"/>
              </a:lnSpc>
              <a:spcBef>
                <a:spcPts val="0"/>
              </a:spcBef>
              <a:buFont typeface="Wingdings" panose="05000000000000000000" pitchFamily="2" charset="2"/>
              <a:buChar char="Ø"/>
            </a:pPr>
            <a:r>
              <a:rPr lang="en-US" altLang="zh-CN" sz="1200" dirty="0" smtClean="0">
                <a:solidFill>
                  <a:schemeClr val="tx2">
                    <a:lumMod val="75000"/>
                  </a:schemeClr>
                </a:solidFill>
                <a:latin typeface="黑体" panose="02010609060101010101" pitchFamily="49" charset="-122"/>
                <a:ea typeface="黑体" panose="02010609060101010101" pitchFamily="49" charset="-122"/>
              </a:rPr>
              <a:t>Q2 </a:t>
            </a:r>
            <a:r>
              <a:rPr sz="1200" dirty="0" err="1" smtClean="0">
                <a:solidFill>
                  <a:schemeClr val="tx2">
                    <a:lumMod val="75000"/>
                  </a:schemeClr>
                </a:solidFill>
                <a:latin typeface="黑体" panose="02010609060101010101" pitchFamily="49" charset="-122"/>
                <a:ea typeface="黑体" panose="02010609060101010101" pitchFamily="49" charset="-122"/>
              </a:rPr>
              <a:t>环境热负荷</a:t>
            </a:r>
            <a:r>
              <a:rPr sz="1200" dirty="0" smtClean="0">
                <a:solidFill>
                  <a:schemeClr val="tx2">
                    <a:lumMod val="75000"/>
                  </a:schemeClr>
                </a:solidFill>
                <a:latin typeface="黑体" panose="02010609060101010101" pitchFamily="49" charset="-122"/>
                <a:ea typeface="黑体" panose="02010609060101010101" pitchFamily="49" charset="-122"/>
              </a:rPr>
              <a:t>（</a:t>
            </a:r>
            <a:r>
              <a:rPr lang="zh-CN" altLang="en-US" sz="1200" dirty="0" smtClean="0">
                <a:solidFill>
                  <a:schemeClr val="tx2">
                    <a:lumMod val="75000"/>
                  </a:schemeClr>
                </a:solidFill>
                <a:latin typeface="黑体" panose="02010609060101010101" pitchFamily="49" charset="-122"/>
                <a:ea typeface="黑体" panose="02010609060101010101" pitchFamily="49" charset="-122"/>
              </a:rPr>
              <a:t>单位面积冷负荷</a:t>
            </a:r>
            <a:r>
              <a:rPr lang="en-US" altLang="zh-CN" sz="1200" dirty="0" smtClean="0">
                <a:solidFill>
                  <a:schemeClr val="tx2">
                    <a:lumMod val="75000"/>
                  </a:schemeClr>
                </a:solidFill>
                <a:latin typeface="黑体" panose="02010609060101010101" pitchFamily="49" charset="-122"/>
                <a:ea typeface="黑体" panose="02010609060101010101" pitchFamily="49" charset="-122"/>
              </a:rPr>
              <a:t> ×</a:t>
            </a:r>
            <a:r>
              <a:rPr sz="1200" dirty="0" err="1" smtClean="0">
                <a:solidFill>
                  <a:schemeClr val="tx2">
                    <a:lumMod val="75000"/>
                  </a:schemeClr>
                </a:solidFill>
                <a:latin typeface="黑体" panose="02010609060101010101" pitchFamily="49" charset="-122"/>
                <a:ea typeface="黑体" panose="02010609060101010101" pitchFamily="49" charset="-122"/>
              </a:rPr>
              <a:t>机房面积</a:t>
            </a:r>
            <a:r>
              <a:rPr sz="1200" dirty="0" smtClean="0">
                <a:solidFill>
                  <a:schemeClr val="tx2">
                    <a:lumMod val="75000"/>
                  </a:schemeClr>
                </a:solidFill>
                <a:latin typeface="黑体" panose="02010609060101010101" pitchFamily="49" charset="-122"/>
                <a:ea typeface="黑体" panose="02010609060101010101" pitchFamily="49" charset="-122"/>
              </a:rPr>
              <a:t>）</a:t>
            </a:r>
            <a:endParaRPr sz="1200" dirty="0" smtClean="0">
              <a:solidFill>
                <a:schemeClr val="tx2">
                  <a:lumMod val="75000"/>
                </a:schemeClr>
              </a:solidFill>
              <a:latin typeface="黑体" panose="02010609060101010101" pitchFamily="49" charset="-122"/>
              <a:ea typeface="黑体" panose="02010609060101010101" pitchFamily="49" charset="-122"/>
            </a:endParaRPr>
          </a:p>
          <a:p>
            <a:pPr>
              <a:lnSpc>
                <a:spcPct val="170000"/>
              </a:lnSpc>
              <a:spcBef>
                <a:spcPts val="0"/>
              </a:spcBef>
              <a:buFont typeface="Wingdings" panose="05000000000000000000" pitchFamily="2" charset="2"/>
              <a:buChar char="Ø"/>
            </a:pPr>
            <a:r>
              <a:rPr lang="en-US" sz="1200" dirty="0" smtClean="0">
                <a:solidFill>
                  <a:schemeClr val="tx2">
                    <a:lumMod val="75000"/>
                  </a:schemeClr>
                </a:solidFill>
                <a:latin typeface="黑体" panose="02010609060101010101" pitchFamily="49" charset="-122"/>
                <a:ea typeface="黑体" panose="02010609060101010101" pitchFamily="49" charset="-122"/>
              </a:rPr>
              <a:t>environmental heat load (cooling load per unit area) × Machine room area)</a:t>
            </a:r>
            <a:endParaRPr lang="en-US" sz="1200" dirty="0" smtClean="0">
              <a:solidFill>
                <a:schemeClr val="tx2">
                  <a:lumMod val="75000"/>
                </a:schemeClr>
              </a:solidFill>
              <a:latin typeface="黑体" panose="02010609060101010101" pitchFamily="49" charset="-122"/>
              <a:ea typeface="黑体" panose="02010609060101010101" pitchFamily="49" charset="-122"/>
            </a:endParaRPr>
          </a:p>
          <a:p>
            <a:pPr marL="0" indent="0">
              <a:lnSpc>
                <a:spcPct val="170000"/>
              </a:lnSpc>
              <a:spcBef>
                <a:spcPts val="0"/>
              </a:spcBef>
              <a:buNone/>
            </a:pPr>
            <a:r>
              <a:rPr lang="zh-CN" altLang="en-US" sz="1200" dirty="0" smtClean="0">
                <a:solidFill>
                  <a:schemeClr val="tx2">
                    <a:lumMod val="75000"/>
                  </a:schemeClr>
                </a:solidFill>
                <a:latin typeface="黑体" panose="02010609060101010101" pitchFamily="49" charset="-122"/>
                <a:ea typeface="黑体" panose="02010609060101010101" pitchFamily="49" charset="-122"/>
              </a:rPr>
              <a:t>注：单位面积冷负荷因实际使用城市的气候条件不同而不同，可按</a:t>
            </a:r>
            <a:r>
              <a:rPr lang="en-US" altLang="zh-CN" sz="1200" dirty="0" smtClean="0">
                <a:solidFill>
                  <a:schemeClr val="tx2">
                    <a:lumMod val="75000"/>
                  </a:schemeClr>
                </a:solidFill>
                <a:latin typeface="黑体" panose="02010609060101010101" pitchFamily="49" charset="-122"/>
                <a:ea typeface="黑体" panose="02010609060101010101" pitchFamily="49" charset="-122"/>
              </a:rPr>
              <a:t>0.12</a:t>
            </a:r>
            <a:r>
              <a:rPr lang="zh-CN" altLang="en-US" sz="1200" dirty="0" smtClean="0">
                <a:solidFill>
                  <a:schemeClr val="tx2">
                    <a:lumMod val="75000"/>
                  </a:schemeClr>
                </a:solidFill>
                <a:latin typeface="黑体" panose="02010609060101010101" pitchFamily="49" charset="-122"/>
                <a:ea typeface="黑体" panose="02010609060101010101" pitchFamily="49" charset="-122"/>
              </a:rPr>
              <a:t>～</a:t>
            </a:r>
            <a:r>
              <a:rPr lang="en-US" altLang="zh-CN" sz="1200" dirty="0" smtClean="0">
                <a:solidFill>
                  <a:schemeClr val="tx2">
                    <a:lumMod val="75000"/>
                  </a:schemeClr>
                </a:solidFill>
                <a:latin typeface="黑体" panose="02010609060101010101" pitchFamily="49" charset="-122"/>
                <a:ea typeface="黑体" panose="02010609060101010101" pitchFamily="49" charset="-122"/>
              </a:rPr>
              <a:t>0.18kW/</a:t>
            </a:r>
            <a:r>
              <a:rPr lang="zh-CN" altLang="en-US" sz="1200" dirty="0" smtClean="0">
                <a:solidFill>
                  <a:schemeClr val="tx2">
                    <a:lumMod val="75000"/>
                  </a:schemeClr>
                </a:solidFill>
                <a:latin typeface="黑体" panose="02010609060101010101" pitchFamily="49" charset="-122"/>
                <a:ea typeface="黑体" panose="02010609060101010101" pitchFamily="49" charset="-122"/>
              </a:rPr>
              <a:t>㎡估算。</a:t>
            </a:r>
            <a:endParaRPr lang="zh-CN" altLang="en-US" sz="1200" dirty="0" smtClean="0">
              <a:solidFill>
                <a:schemeClr val="tx2">
                  <a:lumMod val="75000"/>
                </a:schemeClr>
              </a:solidFill>
              <a:latin typeface="黑体" panose="02010609060101010101" pitchFamily="49" charset="-122"/>
              <a:ea typeface="黑体" panose="02010609060101010101" pitchFamily="49" charset="-122"/>
            </a:endParaRPr>
          </a:p>
          <a:p>
            <a:pPr marL="0" indent="0">
              <a:lnSpc>
                <a:spcPct val="170000"/>
              </a:lnSpc>
              <a:spcBef>
                <a:spcPts val="0"/>
              </a:spcBef>
              <a:buNone/>
            </a:pPr>
            <a:r>
              <a:rPr lang="zh-CN" altLang="en-US" sz="1200" dirty="0" smtClean="0">
                <a:solidFill>
                  <a:schemeClr val="tx2">
                    <a:lumMod val="75000"/>
                  </a:schemeClr>
                </a:solidFill>
                <a:latin typeface="黑体" panose="02010609060101010101" pitchFamily="49" charset="-122"/>
                <a:ea typeface="黑体" panose="02010609060101010101" pitchFamily="49" charset="-122"/>
              </a:rPr>
              <a:t>Note: The cooling load per unit area varies depending on the actual climatic conditions of the cities used, and can be estimated at 0.12-0.18kW/㎡.</a:t>
            </a:r>
            <a:endParaRPr lang="zh-CN" altLang="en-US" sz="1200" dirty="0" smtClean="0">
              <a:solidFill>
                <a:schemeClr val="tx2">
                  <a:lumMod val="75000"/>
                </a:schemeClr>
              </a:solidFill>
              <a:latin typeface="黑体" panose="02010609060101010101" pitchFamily="49" charset="-122"/>
              <a:ea typeface="黑体" panose="02010609060101010101" pitchFamily="49" charset="-122"/>
            </a:endParaRPr>
          </a:p>
        </p:txBody>
      </p:sp>
      <p:pic>
        <p:nvPicPr>
          <p:cNvPr id="67588" name="图片 3" descr="4.png"/>
          <p:cNvPicPr>
            <a:picLocks noChangeAspect="1"/>
          </p:cNvPicPr>
          <p:nvPr>
            <p:custDataLst>
              <p:tags r:id="rId3"/>
            </p:custDataLst>
          </p:nvPr>
        </p:nvPicPr>
        <p:blipFill>
          <a:blip r:embed="rId4" cstate="print"/>
          <a:stretch>
            <a:fillRect/>
          </a:stretch>
        </p:blipFill>
        <p:spPr>
          <a:xfrm>
            <a:off x="5472430" y="1649730"/>
            <a:ext cx="2724150" cy="1799590"/>
          </a:xfrm>
          <a:prstGeom prst="rect">
            <a:avLst/>
          </a:prstGeom>
          <a:noFill/>
          <a:ln w="9525">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78002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2" name="内容占位符 2"/>
          <p:cNvSpPr>
            <a:spLocks noGrp="1"/>
          </p:cNvSpPr>
          <p:nvPr>
            <p:custDataLst>
              <p:tags r:id="rId2"/>
            </p:custDataLst>
          </p:nvPr>
        </p:nvSpPr>
        <p:spPr>
          <a:xfrm>
            <a:off x="539552" y="412775"/>
            <a:ext cx="7920880" cy="648072"/>
          </a:xfrm>
          <a:prstGeom prst="rect">
            <a:avLst/>
          </a:prstGeom>
        </p:spPr>
        <p:txBody>
          <a:bodyPr lIns="68570" tIns="34286" rIns="68570" bIns="34286"/>
          <a:lstStyle>
            <a:lvl1pPr marL="342900" indent="-342900" algn="l" defTabSz="914400" rtl="0" eaLnBrk="1" latinLnBrk="0" hangingPunct="1">
              <a:spcBef>
                <a:spcPct val="20000"/>
              </a:spcBef>
              <a:buFont typeface="Arial" panose="020B0604020202020204" pitchFamily="34" charset="0"/>
              <a:buNone/>
              <a:defRPr sz="26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1630" indent="-341630" defTabSz="914400" eaLnBrk="0" fontAlgn="base" hangingPunct="0">
              <a:spcAft>
                <a:spcPct val="0"/>
              </a:spcAft>
              <a:buNone/>
              <a:defRPr/>
            </a:pPr>
            <a:endParaRPr sz="1200" kern="0" dirty="0">
              <a:solidFill>
                <a:srgbClr val="FF0000"/>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r>
              <a:rPr sz="1200" kern="0" dirty="0">
                <a:solidFill>
                  <a:schemeClr val="tx2">
                    <a:lumMod val="60000"/>
                    <a:lumOff val="40000"/>
                  </a:schemeClr>
                </a:solidFill>
                <a:latin typeface="黑体" panose="02010609060101010101" pitchFamily="49" charset="-122"/>
                <a:ea typeface="黑体" panose="02010609060101010101" pitchFamily="49" charset="-122"/>
              </a:rPr>
              <a:t>例如：某机房面积为</a:t>
            </a:r>
            <a:r>
              <a:rPr lang="en-US" altLang="zh-CN" sz="1200" kern="0" dirty="0">
                <a:solidFill>
                  <a:schemeClr val="tx2">
                    <a:lumMod val="60000"/>
                    <a:lumOff val="40000"/>
                  </a:schemeClr>
                </a:solidFill>
                <a:latin typeface="黑体" panose="02010609060101010101" pitchFamily="49" charset="-122"/>
                <a:ea typeface="黑体" panose="02010609060101010101" pitchFamily="49" charset="-122"/>
              </a:rPr>
              <a:t>30</a:t>
            </a:r>
            <a:r>
              <a:rPr sz="1200" kern="0" dirty="0">
                <a:solidFill>
                  <a:schemeClr val="tx2">
                    <a:lumMod val="60000"/>
                    <a:lumOff val="40000"/>
                  </a:schemeClr>
                </a:solidFill>
                <a:latin typeface="黑体" panose="02010609060101010101" pitchFamily="49" charset="-122"/>
                <a:ea typeface="黑体" panose="02010609060101010101" pitchFamily="49" charset="-122"/>
              </a:rPr>
              <a:t>平方米，机房内布置</a:t>
            </a:r>
            <a:r>
              <a:rPr lang="en-US" altLang="zh-CN" sz="1200" kern="0" dirty="0">
                <a:solidFill>
                  <a:schemeClr val="tx2">
                    <a:lumMod val="60000"/>
                    <a:lumOff val="40000"/>
                  </a:schemeClr>
                </a:solidFill>
                <a:latin typeface="黑体" panose="02010609060101010101" pitchFamily="49" charset="-122"/>
                <a:ea typeface="黑体" panose="02010609060101010101" pitchFamily="49" charset="-122"/>
              </a:rPr>
              <a:t>8</a:t>
            </a:r>
            <a:r>
              <a:rPr sz="1200" kern="0" dirty="0">
                <a:solidFill>
                  <a:schemeClr val="tx2">
                    <a:lumMod val="60000"/>
                    <a:lumOff val="40000"/>
                  </a:schemeClr>
                </a:solidFill>
                <a:latin typeface="黑体" panose="02010609060101010101" pitchFamily="49" charset="-122"/>
                <a:ea typeface="黑体" panose="02010609060101010101" pitchFamily="49" charset="-122"/>
              </a:rPr>
              <a:t>个机柜，单柜功率密度</a:t>
            </a:r>
            <a:r>
              <a:rPr lang="en-US" altLang="zh-CN" sz="1200" kern="0" dirty="0">
                <a:solidFill>
                  <a:schemeClr val="tx2">
                    <a:lumMod val="60000"/>
                    <a:lumOff val="40000"/>
                  </a:schemeClr>
                </a:solidFill>
                <a:latin typeface="黑体" panose="02010609060101010101" pitchFamily="49" charset="-122"/>
                <a:ea typeface="黑体" panose="02010609060101010101" pitchFamily="49" charset="-122"/>
              </a:rPr>
              <a:t>3.0kW</a:t>
            </a:r>
            <a:r>
              <a:rPr sz="1200" kern="0" dirty="0">
                <a:solidFill>
                  <a:schemeClr val="tx2">
                    <a:lumMod val="60000"/>
                    <a:lumOff val="40000"/>
                  </a:schemeClr>
                </a:solidFill>
                <a:latin typeface="黑体" panose="02010609060101010101" pitchFamily="49" charset="-122"/>
                <a:ea typeface="黑体" panose="02010609060101010101" pitchFamily="49" charset="-122"/>
              </a:rPr>
              <a:t>，需配置多大冷量空调机组。</a:t>
            </a:r>
            <a:r>
              <a:rPr lang="en-US" sz="1200" kern="0" dirty="0">
                <a:solidFill>
                  <a:schemeClr val="tx2">
                    <a:lumMod val="60000"/>
                    <a:lumOff val="40000"/>
                  </a:schemeClr>
                </a:solidFill>
                <a:latin typeface="黑体" panose="02010609060101010101" pitchFamily="49" charset="-122"/>
                <a:ea typeface="黑体" panose="02010609060101010101" pitchFamily="49" charset="-122"/>
              </a:rPr>
              <a:t>/For example, a certain computer room has an area of 30 square meters and is equipped with 8 cabinets, with a single cabinet power density of 3.0kW. What is the required cooling capacity air conditioning unit.</a:t>
            </a:r>
            <a:endParaRPr lang="en-US" sz="1200" kern="0" dirty="0">
              <a:solidFill>
                <a:schemeClr val="tx2">
                  <a:lumMod val="60000"/>
                  <a:lumOff val="4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endParaRPr sz="1200" kern="0" dirty="0">
              <a:latin typeface="黑体" panose="02010609060101010101" pitchFamily="49" charset="-122"/>
              <a:ea typeface="黑体" panose="02010609060101010101" pitchFamily="49" charset="-122"/>
            </a:endParaRPr>
          </a:p>
          <a:p>
            <a:pPr marL="341630" indent="0" defTabSz="914400" eaLnBrk="0" fontAlgn="base" hangingPunct="0">
              <a:spcAft>
                <a:spcPct val="0"/>
              </a:spcAft>
              <a:buFont typeface="Wingdings" panose="05000000000000000000" pitchFamily="2" charset="2"/>
              <a:buChar char="Ø"/>
              <a:defRPr/>
            </a:pPr>
            <a:r>
              <a:rPr lang="en-US" altLang="zh-CN" sz="1200" b="0" kern="0" dirty="0">
                <a:solidFill>
                  <a:schemeClr val="tx1">
                    <a:lumMod val="50000"/>
                  </a:schemeClr>
                </a:solidFill>
                <a:latin typeface="黑体" panose="02010609060101010101" pitchFamily="49" charset="-122"/>
                <a:ea typeface="黑体" panose="02010609060101010101" pitchFamily="49" charset="-122"/>
              </a:rPr>
              <a:t>Q1</a:t>
            </a:r>
            <a:r>
              <a:rPr sz="1200" b="0" kern="0" dirty="0">
                <a:solidFill>
                  <a:schemeClr val="tx1">
                    <a:lumMod val="50000"/>
                  </a:schemeClr>
                </a:solidFill>
                <a:latin typeface="黑体" panose="02010609060101010101" pitchFamily="49" charset="-122"/>
                <a:ea typeface="黑体" panose="02010609060101010101" pitchFamily="49" charset="-122"/>
              </a:rPr>
              <a:t>设备热负荷</a:t>
            </a:r>
            <a:r>
              <a:rPr lang="en-US" sz="1200" b="0" kern="0" dirty="0">
                <a:solidFill>
                  <a:schemeClr val="tx1">
                    <a:lumMod val="50000"/>
                  </a:schemeClr>
                </a:solidFill>
                <a:latin typeface="黑体" panose="02010609060101010101" pitchFamily="49" charset="-122"/>
                <a:ea typeface="黑体" panose="02010609060101010101" pitchFamily="49" charset="-122"/>
              </a:rPr>
              <a:t>/Equipment heat load</a:t>
            </a:r>
            <a:endParaRPr lang="en-US"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r>
              <a:rPr sz="1200" b="0" kern="0" dirty="0">
                <a:solidFill>
                  <a:schemeClr val="tx1">
                    <a:lumMod val="50000"/>
                  </a:schemeClr>
                </a:solidFill>
                <a:latin typeface="黑体" panose="02010609060101010101" pitchFamily="49" charset="-122"/>
                <a:ea typeface="黑体" panose="02010609060101010101" pitchFamily="49" charset="-122"/>
              </a:rPr>
              <a:t>机房内设备的耗电量最终均转化为热量，考虑到设备同时利用率、满负荷利用率等情况，一般取</a:t>
            </a:r>
            <a:r>
              <a:rPr lang="en-US" altLang="zh-CN" sz="1200" b="0" kern="0" dirty="0">
                <a:solidFill>
                  <a:schemeClr val="tx1">
                    <a:lumMod val="50000"/>
                  </a:schemeClr>
                </a:solidFill>
                <a:latin typeface="黑体" panose="02010609060101010101" pitchFamily="49" charset="-122"/>
                <a:ea typeface="黑体" panose="02010609060101010101" pitchFamily="49" charset="-122"/>
              </a:rPr>
              <a:t>0.8</a:t>
            </a:r>
            <a:r>
              <a:rPr sz="1200" b="0" kern="0" dirty="0">
                <a:solidFill>
                  <a:schemeClr val="tx1">
                    <a:lumMod val="50000"/>
                  </a:schemeClr>
                </a:solidFill>
                <a:latin typeface="黑体" panose="02010609060101010101" pitchFamily="49" charset="-122"/>
                <a:ea typeface="黑体" panose="02010609060101010101" pitchFamily="49" charset="-122"/>
              </a:rPr>
              <a:t>－</a:t>
            </a:r>
            <a:r>
              <a:rPr lang="en-US" altLang="zh-CN" sz="1200" b="0" kern="0" dirty="0">
                <a:solidFill>
                  <a:schemeClr val="tx1">
                    <a:lumMod val="50000"/>
                  </a:schemeClr>
                </a:solidFill>
                <a:latin typeface="黑体" panose="02010609060101010101" pitchFamily="49" charset="-122"/>
                <a:ea typeface="黑体" panose="02010609060101010101" pitchFamily="49" charset="-122"/>
              </a:rPr>
              <a:t>1</a:t>
            </a:r>
            <a:r>
              <a:rPr sz="1200" b="0" kern="0" dirty="0">
                <a:solidFill>
                  <a:schemeClr val="tx1">
                    <a:lumMod val="50000"/>
                  </a:schemeClr>
                </a:solidFill>
                <a:latin typeface="黑体" panose="02010609060101010101" pitchFamily="49" charset="-122"/>
                <a:ea typeface="黑体" panose="02010609060101010101" pitchFamily="49" charset="-122"/>
              </a:rPr>
              <a:t>系数。The power consumption of equipment in the computer room is ultimately converted into heat. Considering the simultaneous utilization rate and full load utilization rate of equipment, a coefficient of 0.8-1 is generally taken.</a:t>
            </a:r>
            <a:endParaRPr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r>
              <a:rPr lang="en-US" altLang="zh-CN" sz="1200" b="0" kern="0" dirty="0">
                <a:solidFill>
                  <a:schemeClr val="tx1">
                    <a:lumMod val="50000"/>
                  </a:schemeClr>
                </a:solidFill>
                <a:latin typeface="黑体" panose="02010609060101010101" pitchFamily="49" charset="-122"/>
                <a:ea typeface="黑体" panose="02010609060101010101" pitchFamily="49" charset="-122"/>
              </a:rPr>
              <a:t>Q1=8*3.0×0.8</a:t>
            </a:r>
            <a:r>
              <a:rPr sz="1200" b="0" kern="0" dirty="0">
                <a:solidFill>
                  <a:schemeClr val="tx1">
                    <a:lumMod val="50000"/>
                  </a:schemeClr>
                </a:solidFill>
                <a:latin typeface="黑体" panose="02010609060101010101" pitchFamily="49" charset="-122"/>
                <a:ea typeface="黑体" panose="02010609060101010101" pitchFamily="49" charset="-122"/>
              </a:rPr>
              <a:t>＝</a:t>
            </a:r>
            <a:r>
              <a:rPr lang="en-US" altLang="zh-CN" sz="1200" b="0" kern="0" dirty="0">
                <a:solidFill>
                  <a:schemeClr val="tx1">
                    <a:lumMod val="50000"/>
                  </a:schemeClr>
                </a:solidFill>
                <a:latin typeface="黑体" panose="02010609060101010101" pitchFamily="49" charset="-122"/>
                <a:ea typeface="黑体" panose="02010609060101010101" pitchFamily="49" charset="-122"/>
              </a:rPr>
              <a:t>19.2 kW</a:t>
            </a:r>
            <a:endParaRPr lang="en-US" altLang="zh-CN"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Font typeface="Wingdings" panose="05000000000000000000" pitchFamily="2" charset="2"/>
              <a:buChar char="Ø"/>
              <a:defRPr/>
            </a:pPr>
            <a:r>
              <a:rPr lang="en-US" altLang="zh-CN" sz="1200" b="0" kern="0" dirty="0">
                <a:solidFill>
                  <a:schemeClr val="tx1">
                    <a:lumMod val="50000"/>
                  </a:schemeClr>
                </a:solidFill>
                <a:latin typeface="黑体" panose="02010609060101010101" pitchFamily="49" charset="-122"/>
                <a:ea typeface="黑体" panose="02010609060101010101" pitchFamily="49" charset="-122"/>
              </a:rPr>
              <a:t>Q2 </a:t>
            </a:r>
            <a:r>
              <a:rPr sz="1200" b="0" kern="0" dirty="0">
                <a:solidFill>
                  <a:schemeClr val="tx1">
                    <a:lumMod val="50000"/>
                  </a:schemeClr>
                </a:solidFill>
                <a:latin typeface="黑体" panose="02010609060101010101" pitchFamily="49" charset="-122"/>
                <a:ea typeface="黑体" panose="02010609060101010101" pitchFamily="49" charset="-122"/>
              </a:rPr>
              <a:t>环境热负荷</a:t>
            </a:r>
            <a:r>
              <a:rPr lang="en-US" sz="1200" b="0" kern="0" dirty="0">
                <a:solidFill>
                  <a:schemeClr val="tx1">
                    <a:lumMod val="50000"/>
                  </a:schemeClr>
                </a:solidFill>
                <a:latin typeface="黑体" panose="02010609060101010101" pitchFamily="49" charset="-122"/>
                <a:ea typeface="黑体" panose="02010609060101010101" pitchFamily="49" charset="-122"/>
              </a:rPr>
              <a:t>/environmental heat load</a:t>
            </a:r>
            <a:endParaRPr lang="en-US"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Font typeface="Wingdings" panose="05000000000000000000" pitchFamily="2" charset="2"/>
              <a:buChar char="Ø"/>
              <a:defRPr/>
            </a:pPr>
            <a:r>
              <a:rPr lang="en-US" altLang="zh-CN" sz="1200" b="0" kern="0" dirty="0">
                <a:solidFill>
                  <a:schemeClr val="tx1">
                    <a:lumMod val="50000"/>
                  </a:schemeClr>
                </a:solidFill>
                <a:latin typeface="黑体" panose="02010609060101010101" pitchFamily="49" charset="-122"/>
                <a:ea typeface="黑体" panose="02010609060101010101" pitchFamily="49" charset="-122"/>
              </a:rPr>
              <a:t>Q2</a:t>
            </a:r>
            <a:r>
              <a:rPr sz="1200" b="0" kern="0" dirty="0">
                <a:solidFill>
                  <a:schemeClr val="tx1">
                    <a:lumMod val="50000"/>
                  </a:schemeClr>
                </a:solidFill>
                <a:latin typeface="黑体" panose="02010609060101010101" pitchFamily="49" charset="-122"/>
                <a:ea typeface="黑体" panose="02010609060101010101" pitchFamily="49" charset="-122"/>
              </a:rPr>
              <a:t>＝</a:t>
            </a:r>
            <a:r>
              <a:rPr lang="en-US" altLang="zh-CN" sz="1200" b="0" kern="0" dirty="0">
                <a:solidFill>
                  <a:schemeClr val="tx1">
                    <a:lumMod val="50000"/>
                  </a:schemeClr>
                </a:solidFill>
                <a:latin typeface="黑体" panose="02010609060101010101" pitchFamily="49" charset="-122"/>
                <a:ea typeface="黑体" panose="02010609060101010101" pitchFamily="49" charset="-122"/>
              </a:rPr>
              <a:t>30×0.15</a:t>
            </a:r>
            <a:r>
              <a:rPr sz="1200" b="0" kern="0" dirty="0">
                <a:solidFill>
                  <a:schemeClr val="tx1">
                    <a:lumMod val="50000"/>
                  </a:schemeClr>
                </a:solidFill>
                <a:latin typeface="黑体" panose="02010609060101010101" pitchFamily="49" charset="-122"/>
                <a:ea typeface="黑体" panose="02010609060101010101" pitchFamily="49" charset="-122"/>
              </a:rPr>
              <a:t>＝</a:t>
            </a:r>
            <a:r>
              <a:rPr lang="en-US" altLang="zh-CN" sz="1200" b="0" kern="0" dirty="0">
                <a:solidFill>
                  <a:schemeClr val="tx1">
                    <a:lumMod val="50000"/>
                  </a:schemeClr>
                </a:solidFill>
                <a:latin typeface="黑体" panose="02010609060101010101" pitchFamily="49" charset="-122"/>
                <a:ea typeface="黑体" panose="02010609060101010101" pitchFamily="49" charset="-122"/>
              </a:rPr>
              <a:t>4.5 kW</a:t>
            </a:r>
            <a:endParaRPr lang="en-US" altLang="zh-CN"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Font typeface="Wingdings" panose="05000000000000000000" pitchFamily="2" charset="2"/>
              <a:buChar char="Ø"/>
              <a:defRPr/>
            </a:pPr>
            <a:r>
              <a:rPr lang="en-US" altLang="zh-CN" sz="1200" b="0" kern="0" dirty="0">
                <a:solidFill>
                  <a:schemeClr val="tx1">
                    <a:lumMod val="50000"/>
                  </a:schemeClr>
                </a:solidFill>
                <a:latin typeface="黑体" panose="02010609060101010101" pitchFamily="49" charset="-122"/>
                <a:ea typeface="黑体" panose="02010609060101010101" pitchFamily="49" charset="-122"/>
              </a:rPr>
              <a:t>Qt </a:t>
            </a:r>
            <a:r>
              <a:rPr sz="1200" b="0" kern="0" dirty="0">
                <a:solidFill>
                  <a:schemeClr val="tx1">
                    <a:lumMod val="50000"/>
                  </a:schemeClr>
                </a:solidFill>
                <a:latin typeface="黑体" panose="02010609060101010101" pitchFamily="49" charset="-122"/>
                <a:ea typeface="黑体" panose="02010609060101010101" pitchFamily="49" charset="-122"/>
              </a:rPr>
              <a:t>总制冷量</a:t>
            </a:r>
            <a:r>
              <a:rPr lang="en-US" sz="1200" b="0" kern="0" dirty="0">
                <a:solidFill>
                  <a:schemeClr val="tx1">
                    <a:lumMod val="50000"/>
                  </a:schemeClr>
                </a:solidFill>
                <a:latin typeface="黑体" panose="02010609060101010101" pitchFamily="49" charset="-122"/>
                <a:ea typeface="黑体" panose="02010609060101010101" pitchFamily="49" charset="-122"/>
              </a:rPr>
              <a:t>/Total cooling capacity</a:t>
            </a:r>
            <a:endParaRPr lang="en-US"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r>
              <a:rPr lang="en-US" altLang="zh-CN" sz="1200" b="0" kern="0" dirty="0">
                <a:solidFill>
                  <a:schemeClr val="tx1">
                    <a:lumMod val="50000"/>
                  </a:schemeClr>
                </a:solidFill>
                <a:latin typeface="黑体" panose="02010609060101010101" pitchFamily="49" charset="-122"/>
                <a:ea typeface="黑体" panose="02010609060101010101" pitchFamily="49" charset="-122"/>
              </a:rPr>
              <a:t>Qt =Q1+Q2=19.2+4.5=23.7 kW</a:t>
            </a:r>
            <a:endParaRPr lang="en-US" altLang="zh-CN"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Font typeface="Wingdings" panose="05000000000000000000" pitchFamily="2" charset="2"/>
              <a:buChar char="Ø"/>
              <a:defRPr/>
            </a:pPr>
            <a:r>
              <a:rPr sz="1200" b="0" kern="0" dirty="0">
                <a:solidFill>
                  <a:schemeClr val="tx1">
                    <a:lumMod val="50000"/>
                  </a:schemeClr>
                </a:solidFill>
                <a:latin typeface="黑体" panose="02010609060101010101" pitchFamily="49" charset="-122"/>
                <a:ea typeface="黑体" panose="02010609060101010101" pitchFamily="49" charset="-122"/>
              </a:rPr>
              <a:t>配置建议：</a:t>
            </a:r>
            <a:endParaRPr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Font typeface="Wingdings" panose="05000000000000000000" pitchFamily="2" charset="2"/>
              <a:defRPr/>
            </a:pPr>
            <a:r>
              <a:rPr sz="1200" b="0" kern="0" dirty="0">
                <a:solidFill>
                  <a:schemeClr val="tx1">
                    <a:lumMod val="50000"/>
                  </a:schemeClr>
                </a:solidFill>
                <a:latin typeface="黑体" panose="02010609060101010101" pitchFamily="49" charset="-122"/>
                <a:ea typeface="黑体" panose="02010609060101010101" pitchFamily="49" charset="-122"/>
              </a:rPr>
              <a:t>Configuration suggestions:</a:t>
            </a:r>
            <a:endParaRPr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r>
              <a:rPr sz="1200" b="0" kern="0" dirty="0">
                <a:solidFill>
                  <a:schemeClr val="tx1">
                    <a:lumMod val="50000"/>
                  </a:schemeClr>
                </a:solidFill>
                <a:latin typeface="黑体" panose="02010609060101010101" pitchFamily="49" charset="-122"/>
                <a:ea typeface="黑体" panose="02010609060101010101" pitchFamily="49" charset="-122"/>
              </a:rPr>
              <a:t>机房内最少配置冷量为</a:t>
            </a:r>
            <a:r>
              <a:rPr lang="en-US" altLang="zh-CN" sz="1200" b="0" kern="0" dirty="0">
                <a:solidFill>
                  <a:schemeClr val="tx1">
                    <a:lumMod val="50000"/>
                  </a:schemeClr>
                </a:solidFill>
                <a:latin typeface="黑体" panose="02010609060101010101" pitchFamily="49" charset="-122"/>
                <a:ea typeface="黑体" panose="02010609060101010101" pitchFamily="49" charset="-122"/>
              </a:rPr>
              <a:t>24kW</a:t>
            </a:r>
            <a:r>
              <a:rPr sz="1200" b="0" kern="0" dirty="0">
                <a:solidFill>
                  <a:schemeClr val="tx1">
                    <a:lumMod val="50000"/>
                  </a:schemeClr>
                </a:solidFill>
                <a:latin typeface="黑体" panose="02010609060101010101" pitchFamily="49" charset="-122"/>
                <a:ea typeface="黑体" panose="02010609060101010101" pitchFamily="49" charset="-122"/>
              </a:rPr>
              <a:t>的空调机组，建议采用</a:t>
            </a:r>
            <a:r>
              <a:rPr lang="en-US" altLang="zh-CN" sz="1200" b="0" kern="0" dirty="0">
                <a:solidFill>
                  <a:schemeClr val="tx1">
                    <a:lumMod val="50000"/>
                  </a:schemeClr>
                </a:solidFill>
                <a:latin typeface="黑体" panose="02010609060101010101" pitchFamily="49" charset="-122"/>
                <a:ea typeface="黑体" panose="02010609060101010101" pitchFamily="49" charset="-122"/>
              </a:rPr>
              <a:t>3</a:t>
            </a:r>
            <a:r>
              <a:rPr sz="1200" b="0" kern="0" dirty="0">
                <a:solidFill>
                  <a:schemeClr val="tx1">
                    <a:lumMod val="50000"/>
                  </a:schemeClr>
                </a:solidFill>
                <a:latin typeface="黑体" panose="02010609060101010101" pitchFamily="49" charset="-122"/>
                <a:ea typeface="黑体" panose="02010609060101010101" pitchFamily="49" charset="-122"/>
              </a:rPr>
              <a:t>台</a:t>
            </a:r>
            <a:r>
              <a:rPr lang="en-US" altLang="zh-CN" sz="1200" b="0" kern="0" dirty="0">
                <a:solidFill>
                  <a:schemeClr val="tx1">
                    <a:lumMod val="50000"/>
                  </a:schemeClr>
                </a:solidFill>
                <a:latin typeface="黑体" panose="02010609060101010101" pitchFamily="49" charset="-122"/>
                <a:ea typeface="黑体" panose="02010609060101010101" pitchFamily="49" charset="-122"/>
              </a:rPr>
              <a:t>12KW</a:t>
            </a:r>
            <a:r>
              <a:rPr sz="1200" b="0" kern="0" dirty="0">
                <a:solidFill>
                  <a:schemeClr val="tx1">
                    <a:lumMod val="50000"/>
                  </a:schemeClr>
                </a:solidFill>
                <a:latin typeface="黑体" panose="02010609060101010101" pitchFamily="49" charset="-122"/>
                <a:ea typeface="黑体" panose="02010609060101010101" pitchFamily="49" charset="-122"/>
              </a:rPr>
              <a:t>空调机组，</a:t>
            </a:r>
            <a:r>
              <a:rPr lang="en-US" altLang="zh-CN" sz="1200" b="0" kern="0" dirty="0">
                <a:solidFill>
                  <a:schemeClr val="tx1">
                    <a:lumMod val="50000"/>
                  </a:schemeClr>
                </a:solidFill>
                <a:latin typeface="黑体" panose="02010609060101010101" pitchFamily="49" charset="-122"/>
                <a:ea typeface="黑体" panose="02010609060101010101" pitchFamily="49" charset="-122"/>
              </a:rPr>
              <a:t>2</a:t>
            </a:r>
            <a:r>
              <a:rPr sz="1200" b="0" kern="0" dirty="0">
                <a:solidFill>
                  <a:schemeClr val="tx1">
                    <a:lumMod val="50000"/>
                  </a:schemeClr>
                </a:solidFill>
                <a:latin typeface="黑体" panose="02010609060101010101" pitchFamily="49" charset="-122"/>
                <a:ea typeface="黑体" panose="02010609060101010101" pitchFamily="49" charset="-122"/>
              </a:rPr>
              <a:t>＋</a:t>
            </a:r>
            <a:r>
              <a:rPr lang="en-US" altLang="zh-CN" sz="1200" b="0" kern="0" dirty="0">
                <a:solidFill>
                  <a:schemeClr val="tx1">
                    <a:lumMod val="50000"/>
                  </a:schemeClr>
                </a:solidFill>
                <a:latin typeface="黑体" panose="02010609060101010101" pitchFamily="49" charset="-122"/>
                <a:ea typeface="黑体" panose="02010609060101010101" pitchFamily="49" charset="-122"/>
              </a:rPr>
              <a:t>1</a:t>
            </a:r>
            <a:r>
              <a:rPr sz="1200" b="0" kern="0" dirty="0">
                <a:solidFill>
                  <a:schemeClr val="tx1">
                    <a:lumMod val="50000"/>
                  </a:schemeClr>
                </a:solidFill>
                <a:latin typeface="黑体" panose="02010609060101010101" pitchFamily="49" charset="-122"/>
                <a:ea typeface="黑体" panose="02010609060101010101" pitchFamily="49" charset="-122"/>
              </a:rPr>
              <a:t>备份。</a:t>
            </a:r>
            <a:endParaRPr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r>
              <a:rPr sz="1200" b="0" kern="0" dirty="0">
                <a:solidFill>
                  <a:schemeClr val="tx1">
                    <a:lumMod val="50000"/>
                  </a:schemeClr>
                </a:solidFill>
                <a:latin typeface="黑体" panose="02010609060101010101" pitchFamily="49" charset="-122"/>
                <a:ea typeface="黑体" panose="02010609060101010101" pitchFamily="49" charset="-122"/>
              </a:rPr>
              <a:t>The computer room should be equipped with a minimum cooling capacity of 24kW air conditioning units. It is recommended to use three 12KW air conditioning units with 2+1 backup.</a:t>
            </a:r>
            <a:endParaRPr sz="1200" b="0" kern="0" dirty="0">
              <a:solidFill>
                <a:schemeClr val="tx1">
                  <a:lumMod val="50000"/>
                </a:schemeClr>
              </a:solidFill>
              <a:latin typeface="黑体" panose="02010609060101010101" pitchFamily="49" charset="-122"/>
              <a:ea typeface="黑体" panose="02010609060101010101" pitchFamily="49" charset="-122"/>
            </a:endParaRPr>
          </a:p>
          <a:p>
            <a:pPr marL="341630" indent="0" defTabSz="914400" eaLnBrk="0" fontAlgn="base" hangingPunct="0">
              <a:spcAft>
                <a:spcPct val="0"/>
              </a:spcAft>
              <a:buNone/>
              <a:defRPr/>
            </a:pPr>
            <a:endParaRPr sz="1200" b="0" kern="0" dirty="0">
              <a:solidFill>
                <a:schemeClr val="tx1">
                  <a:lumMod val="50000"/>
                </a:schemeClr>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82510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9634" name="内容占位符 2"/>
          <p:cNvSpPr>
            <a:spLocks noGrp="1"/>
          </p:cNvSpPr>
          <p:nvPr>
            <p:custDataLst>
              <p:tags r:id="rId2"/>
            </p:custDataLst>
          </p:nvPr>
        </p:nvSpPr>
        <p:spPr>
          <a:xfrm>
            <a:off x="395536" y="772815"/>
            <a:ext cx="4392487" cy="2401550"/>
          </a:xfrm>
          <a:prstGeom prst="rect">
            <a:avLst/>
          </a:prstGeom>
          <a:noFill/>
          <a:ln>
            <a:noFill/>
          </a:ln>
        </p:spPr>
        <p:txBody>
          <a:bodyPr lIns="68579" tIns="34289" rIns="68579" bIns="34289"/>
          <a:lstStyle>
            <a:lvl1pPr marL="342900" indent="-342900" algn="l" defTabSz="914400" rtl="0" eaLnBrk="1" latinLnBrk="0" hangingPunct="1">
              <a:spcBef>
                <a:spcPct val="20000"/>
              </a:spcBef>
              <a:buFont typeface="Arial" panose="020B0604020202020204" pitchFamily="34" charset="0"/>
              <a:buNone/>
              <a:defRPr sz="26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 indent="0">
              <a:buNone/>
            </a:pPr>
            <a:r>
              <a:rPr sz="1600" dirty="0">
                <a:solidFill>
                  <a:schemeClr val="tx2">
                    <a:lumMod val="75000"/>
                  </a:schemeClr>
                </a:solidFill>
                <a:latin typeface="黑体" panose="02010609060101010101" pitchFamily="49" charset="-122"/>
                <a:ea typeface="黑体" panose="02010609060101010101" pitchFamily="49" charset="-122"/>
              </a:rPr>
              <a:t>方法二：面积法（当只知道面积时）</a:t>
            </a:r>
            <a:endParaRPr lang="en-US" altLang="zh-CN" sz="1400" dirty="0">
              <a:solidFill>
                <a:schemeClr val="tx2">
                  <a:lumMod val="75000"/>
                </a:schemeClr>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en-US" altLang="zh-CN" sz="1400" dirty="0">
                <a:solidFill>
                  <a:schemeClr val="tx2">
                    <a:lumMod val="75000"/>
                  </a:schemeClr>
                </a:solidFill>
                <a:latin typeface="黑体" panose="02010609060101010101" pitchFamily="49" charset="-122"/>
                <a:ea typeface="黑体" panose="02010609060101010101" pitchFamily="49" charset="-122"/>
              </a:rPr>
              <a:t>Qt= S×P</a:t>
            </a:r>
            <a:endParaRPr lang="en-US" altLang="zh-CN" sz="1400" dirty="0">
              <a:solidFill>
                <a:schemeClr val="tx2">
                  <a:lumMod val="75000"/>
                </a:schemeClr>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en-US" altLang="zh-CN" sz="1400" dirty="0">
                <a:solidFill>
                  <a:schemeClr val="tx2">
                    <a:lumMod val="75000"/>
                  </a:schemeClr>
                </a:solidFill>
                <a:latin typeface="黑体" panose="02010609060101010101" pitchFamily="49" charset="-122"/>
                <a:ea typeface="黑体" panose="02010609060101010101" pitchFamily="49" charset="-122"/>
              </a:rPr>
              <a:t>Qt </a:t>
            </a:r>
            <a:r>
              <a:rPr sz="1400" dirty="0">
                <a:solidFill>
                  <a:schemeClr val="tx2">
                    <a:lumMod val="75000"/>
                  </a:schemeClr>
                </a:solidFill>
                <a:latin typeface="黑体" panose="02010609060101010101" pitchFamily="49" charset="-122"/>
                <a:ea typeface="黑体" panose="02010609060101010101" pitchFamily="49" charset="-122"/>
              </a:rPr>
              <a:t>总制冷量（</a:t>
            </a:r>
            <a:r>
              <a:rPr lang="en-US" altLang="zh-CN" sz="1400" dirty="0">
                <a:solidFill>
                  <a:schemeClr val="tx2">
                    <a:lumMod val="75000"/>
                  </a:schemeClr>
                </a:solidFill>
                <a:latin typeface="黑体" panose="02010609060101010101" pitchFamily="49" charset="-122"/>
                <a:ea typeface="黑体" panose="02010609060101010101" pitchFamily="49" charset="-122"/>
              </a:rPr>
              <a:t>kW</a:t>
            </a:r>
            <a:r>
              <a:rPr sz="1400" dirty="0">
                <a:solidFill>
                  <a:schemeClr val="tx2">
                    <a:lumMod val="75000"/>
                  </a:schemeClr>
                </a:solidFill>
                <a:latin typeface="黑体" panose="02010609060101010101" pitchFamily="49" charset="-122"/>
                <a:ea typeface="黑体" panose="02010609060101010101" pitchFamily="49" charset="-122"/>
              </a:rPr>
              <a:t>）</a:t>
            </a:r>
            <a:endParaRPr sz="1400" dirty="0">
              <a:solidFill>
                <a:schemeClr val="tx2">
                  <a:lumMod val="75000"/>
                </a:schemeClr>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en-US" altLang="zh-CN" sz="1400" dirty="0">
                <a:solidFill>
                  <a:schemeClr val="tx2">
                    <a:lumMod val="75000"/>
                  </a:schemeClr>
                </a:solidFill>
                <a:latin typeface="黑体" panose="02010609060101010101" pitchFamily="49" charset="-122"/>
                <a:ea typeface="黑体" panose="02010609060101010101" pitchFamily="49" charset="-122"/>
              </a:rPr>
              <a:t>S </a:t>
            </a:r>
            <a:r>
              <a:rPr sz="1400" dirty="0">
                <a:solidFill>
                  <a:schemeClr val="tx2">
                    <a:lumMod val="75000"/>
                  </a:schemeClr>
                </a:solidFill>
                <a:latin typeface="黑体" panose="02010609060101010101" pitchFamily="49" charset="-122"/>
                <a:ea typeface="黑体" panose="02010609060101010101" pitchFamily="49" charset="-122"/>
              </a:rPr>
              <a:t>机房面积（ </a:t>
            </a:r>
            <a:r>
              <a:rPr lang="en-US" altLang="zh-CN" sz="1400" dirty="0">
                <a:solidFill>
                  <a:schemeClr val="tx2">
                    <a:lumMod val="75000"/>
                  </a:schemeClr>
                </a:solidFill>
                <a:latin typeface="黑体" panose="02010609060101010101" pitchFamily="49" charset="-122"/>
                <a:ea typeface="黑体" panose="02010609060101010101" pitchFamily="49" charset="-122"/>
              </a:rPr>
              <a:t>m2</a:t>
            </a:r>
            <a:r>
              <a:rPr sz="1400" dirty="0">
                <a:solidFill>
                  <a:schemeClr val="tx2">
                    <a:lumMod val="75000"/>
                  </a:schemeClr>
                </a:solidFill>
                <a:latin typeface="黑体" panose="02010609060101010101" pitchFamily="49" charset="-122"/>
                <a:ea typeface="黑体" panose="02010609060101010101" pitchFamily="49" charset="-122"/>
              </a:rPr>
              <a:t>）</a:t>
            </a:r>
            <a:endParaRPr sz="1400" dirty="0">
              <a:solidFill>
                <a:schemeClr val="tx2">
                  <a:lumMod val="75000"/>
                </a:schemeClr>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en-US" altLang="zh-CN" sz="1400" dirty="0">
                <a:solidFill>
                  <a:schemeClr val="tx2">
                    <a:lumMod val="75000"/>
                  </a:schemeClr>
                </a:solidFill>
                <a:latin typeface="黑体" panose="02010609060101010101" pitchFamily="49" charset="-122"/>
                <a:ea typeface="黑体" panose="02010609060101010101" pitchFamily="49" charset="-122"/>
              </a:rPr>
              <a:t>P </a:t>
            </a:r>
            <a:r>
              <a:rPr sz="1400" dirty="0">
                <a:solidFill>
                  <a:schemeClr val="tx2">
                    <a:lumMod val="75000"/>
                  </a:schemeClr>
                </a:solidFill>
                <a:latin typeface="黑体" panose="02010609060101010101" pitchFamily="49" charset="-122"/>
                <a:ea typeface="黑体" panose="02010609060101010101" pitchFamily="49" charset="-122"/>
              </a:rPr>
              <a:t>冷量估算指标</a:t>
            </a:r>
            <a:endParaRPr sz="1400" dirty="0">
              <a:solidFill>
                <a:schemeClr val="tx2">
                  <a:lumMod val="75000"/>
                </a:schemeClr>
              </a:solidFill>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en-US" altLang="zh-CN" sz="1400" dirty="0">
                <a:solidFill>
                  <a:schemeClr val="tx2">
                    <a:lumMod val="75000"/>
                  </a:schemeClr>
                </a:solidFill>
                <a:latin typeface="黑体" panose="02010609060101010101" pitchFamily="49" charset="-122"/>
                <a:ea typeface="黑体" panose="02010609060101010101" pitchFamily="49" charset="-122"/>
              </a:rPr>
              <a:t>(</a:t>
            </a:r>
            <a:r>
              <a:rPr sz="1400" dirty="0" err="1">
                <a:solidFill>
                  <a:schemeClr val="tx2">
                    <a:lumMod val="75000"/>
                  </a:schemeClr>
                </a:solidFill>
                <a:latin typeface="黑体" panose="02010609060101010101" pitchFamily="49" charset="-122"/>
                <a:ea typeface="黑体" panose="02010609060101010101" pitchFamily="49" charset="-122"/>
              </a:rPr>
              <a:t>根据不同用途机房的估算指标选取</a:t>
            </a:r>
            <a:r>
              <a:rPr lang="en-US" altLang="zh-CN" sz="1400" dirty="0" smtClean="0">
                <a:solidFill>
                  <a:schemeClr val="tx2">
                    <a:lumMod val="75000"/>
                  </a:schemeClr>
                </a:solidFill>
                <a:latin typeface="黑体" panose="02010609060101010101" pitchFamily="49" charset="-122"/>
                <a:ea typeface="黑体" panose="02010609060101010101" pitchFamily="49" charset="-122"/>
              </a:rPr>
              <a:t>)</a:t>
            </a:r>
            <a:endParaRPr lang="en-US" altLang="zh-CN" sz="1400" dirty="0" smtClean="0">
              <a:solidFill>
                <a:schemeClr val="tx2">
                  <a:lumMod val="75000"/>
                </a:schemeClr>
              </a:solidFill>
              <a:latin typeface="黑体" panose="02010609060101010101" pitchFamily="49" charset="-122"/>
              <a:ea typeface="黑体" panose="02010609060101010101" pitchFamily="49" charset="-122"/>
            </a:endParaRPr>
          </a:p>
        </p:txBody>
      </p:sp>
      <p:pic>
        <p:nvPicPr>
          <p:cNvPr id="69635" name="图片 3" descr="6.png"/>
          <p:cNvPicPr>
            <a:picLocks noChangeAspect="1"/>
          </p:cNvPicPr>
          <p:nvPr>
            <p:custDataLst>
              <p:tags r:id="rId3"/>
            </p:custDataLst>
          </p:nvPr>
        </p:nvPicPr>
        <p:blipFill>
          <a:blip r:embed="rId4" cstate="print"/>
          <a:stretch>
            <a:fillRect/>
          </a:stretch>
        </p:blipFill>
        <p:spPr>
          <a:xfrm>
            <a:off x="4309745" y="1548130"/>
            <a:ext cx="3998595" cy="1985010"/>
          </a:xfrm>
          <a:prstGeom prst="rect">
            <a:avLst/>
          </a:prstGeom>
          <a:noFill/>
          <a:ln w="9525">
            <a:noFill/>
          </a:ln>
        </p:spPr>
      </p:pic>
      <p:sp>
        <p:nvSpPr>
          <p:cNvPr id="2" name="文本框 1"/>
          <p:cNvSpPr txBox="1"/>
          <p:nvPr/>
        </p:nvSpPr>
        <p:spPr>
          <a:xfrm>
            <a:off x="467995" y="3002915"/>
            <a:ext cx="4572000" cy="1568450"/>
          </a:xfrm>
          <a:prstGeom prst="rect">
            <a:avLst/>
          </a:prstGeom>
          <a:noFill/>
        </p:spPr>
        <p:txBody>
          <a:bodyPr wrap="square" rtlCol="0" anchor="t">
            <a:spAutoFit/>
          </a:bodyPr>
          <a:p>
            <a:pPr>
              <a:lnSpc>
                <a:spcPct val="80000"/>
              </a:lnSpc>
            </a:pPr>
            <a:r>
              <a:rPr lang="zh-CN" altLang="en-US" sz="1000"/>
              <a:t>Method 2: Area method (when only the area is known)</a:t>
            </a:r>
            <a:endParaRPr lang="zh-CN" altLang="en-US" sz="1000"/>
          </a:p>
          <a:p>
            <a:pPr>
              <a:lnSpc>
                <a:spcPct val="80000"/>
              </a:lnSpc>
            </a:pPr>
            <a:endParaRPr lang="zh-CN" altLang="en-US" sz="1000"/>
          </a:p>
          <a:p>
            <a:pPr>
              <a:lnSpc>
                <a:spcPct val="80000"/>
              </a:lnSpc>
            </a:pPr>
            <a:r>
              <a:rPr lang="zh-CN" altLang="en-US" sz="1000"/>
              <a:t>Qt=S × P</a:t>
            </a:r>
            <a:endParaRPr lang="zh-CN" altLang="en-US" sz="1000"/>
          </a:p>
          <a:p>
            <a:pPr>
              <a:lnSpc>
                <a:spcPct val="80000"/>
              </a:lnSpc>
            </a:pPr>
            <a:endParaRPr lang="zh-CN" altLang="en-US" sz="1000"/>
          </a:p>
          <a:p>
            <a:pPr>
              <a:lnSpc>
                <a:spcPct val="80000"/>
              </a:lnSpc>
            </a:pPr>
            <a:r>
              <a:rPr lang="zh-CN" altLang="en-US" sz="1000"/>
              <a:t>Qt total cooling capacity (kW)</a:t>
            </a:r>
            <a:endParaRPr lang="zh-CN" altLang="en-US" sz="1000"/>
          </a:p>
          <a:p>
            <a:pPr>
              <a:lnSpc>
                <a:spcPct val="80000"/>
              </a:lnSpc>
            </a:pPr>
            <a:endParaRPr lang="zh-CN" altLang="en-US" sz="1000"/>
          </a:p>
          <a:p>
            <a:pPr>
              <a:lnSpc>
                <a:spcPct val="80000"/>
              </a:lnSpc>
            </a:pPr>
            <a:r>
              <a:rPr lang="zh-CN" altLang="en-US" sz="1000"/>
              <a:t>S machine room area (m2)</a:t>
            </a:r>
            <a:endParaRPr lang="zh-CN" altLang="en-US" sz="1000"/>
          </a:p>
          <a:p>
            <a:pPr>
              <a:lnSpc>
                <a:spcPct val="80000"/>
              </a:lnSpc>
            </a:pPr>
            <a:endParaRPr lang="zh-CN" altLang="en-US" sz="1000"/>
          </a:p>
          <a:p>
            <a:pPr>
              <a:lnSpc>
                <a:spcPct val="80000"/>
              </a:lnSpc>
            </a:pPr>
            <a:r>
              <a:rPr lang="zh-CN" altLang="en-US" sz="1000"/>
              <a:t>P cooling capacity estimation index</a:t>
            </a:r>
            <a:endParaRPr lang="zh-CN" altLang="en-US" sz="1000"/>
          </a:p>
          <a:p>
            <a:pPr>
              <a:lnSpc>
                <a:spcPct val="80000"/>
              </a:lnSpc>
            </a:pPr>
            <a:endParaRPr lang="zh-CN" altLang="en-US" sz="1000"/>
          </a:p>
          <a:p>
            <a:pPr>
              <a:lnSpc>
                <a:spcPct val="80000"/>
              </a:lnSpc>
            </a:pPr>
            <a:r>
              <a:rPr lang="zh-CN" altLang="en-US" sz="1000"/>
              <a:t>(Selected based on estimated indicators for different purposes of computer rooms)</a:t>
            </a:r>
            <a:endParaRPr lang="zh-CN" altLang="en-US" sz="1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81812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aphicFrame>
        <p:nvGraphicFramePr>
          <p:cNvPr id="2" name="表格 1"/>
          <p:cNvGraphicFramePr>
            <a:graphicFrameLocks noGrp="1"/>
          </p:cNvGraphicFramePr>
          <p:nvPr>
            <p:custDataLst>
              <p:tags r:id="rId2"/>
            </p:custDataLst>
          </p:nvPr>
        </p:nvGraphicFramePr>
        <p:xfrm>
          <a:off x="467544" y="1399014"/>
          <a:ext cx="7920880" cy="3188961"/>
        </p:xfrm>
        <a:graphic>
          <a:graphicData uri="http://schemas.openxmlformats.org/drawingml/2006/table">
            <a:tbl>
              <a:tblPr firstRow="1" bandRow="1">
                <a:tableStyleId>{5C22544A-7EE6-4342-B048-85BDC9FD1C3A}</a:tableStyleId>
              </a:tblPr>
              <a:tblGrid>
                <a:gridCol w="4721173"/>
                <a:gridCol w="3199707"/>
              </a:tblGrid>
              <a:tr h="354329">
                <a:tc>
                  <a:txBody>
                    <a:bodyPr/>
                    <a:p>
                      <a:pPr algn="ctr"/>
                      <a:r>
                        <a:rPr lang="zh-CN" altLang="en-US" sz="1200" dirty="0" smtClean="0">
                          <a:latin typeface="+mn-ea"/>
                          <a:ea typeface="+mn-ea"/>
                        </a:rPr>
                        <a:t>使用场所</a:t>
                      </a:r>
                      <a:endParaRPr lang="zh-CN" altLang="en-US" sz="1200" dirty="0">
                        <a:latin typeface="+mn-ea"/>
                        <a:ea typeface="+mn-ea"/>
                      </a:endParaRPr>
                    </a:p>
                  </a:txBody>
                  <a:tcPr/>
                </a:tc>
                <a:tc>
                  <a:txBody>
                    <a:bodyPr/>
                    <a:p>
                      <a:pPr algn="ctr"/>
                      <a:r>
                        <a:rPr lang="zh-CN" altLang="en-US" sz="1200" dirty="0" smtClean="0">
                          <a:latin typeface="+mn-ea"/>
                          <a:ea typeface="+mn-ea"/>
                        </a:rPr>
                        <a:t>估算指标（</a:t>
                      </a:r>
                      <a:r>
                        <a:rPr lang="en-US" altLang="zh-CN" sz="1200" dirty="0" smtClean="0">
                          <a:latin typeface="+mn-ea"/>
                          <a:ea typeface="+mn-ea"/>
                        </a:rPr>
                        <a:t>W/</a:t>
                      </a:r>
                      <a:r>
                        <a:rPr lang="zh-CN" altLang="en-US" sz="1200" dirty="0" smtClean="0">
                          <a:latin typeface="+mn-ea"/>
                          <a:ea typeface="+mn-ea"/>
                        </a:rPr>
                        <a:t>㎡）</a:t>
                      </a:r>
                      <a:endParaRPr lang="zh-CN" altLang="en-US" sz="1200" dirty="0">
                        <a:latin typeface="+mn-ea"/>
                        <a:ea typeface="+mn-ea"/>
                      </a:endParaRPr>
                    </a:p>
                  </a:txBody>
                  <a:tcPr/>
                </a:tc>
              </a:tr>
              <a:tr h="354329">
                <a:tc>
                  <a:txBody>
                    <a:bodyPr/>
                    <a:p>
                      <a:pPr algn="ctr"/>
                      <a:r>
                        <a:rPr lang="zh-CN" altLang="en-US" sz="1200" dirty="0" smtClean="0">
                          <a:latin typeface="+mn-ea"/>
                          <a:ea typeface="+mn-ea"/>
                        </a:rPr>
                        <a:t>电信交换机房、移动基站</a:t>
                      </a:r>
                      <a:endParaRPr lang="zh-CN" altLang="en-US" sz="1200" dirty="0">
                        <a:latin typeface="+mn-ea"/>
                        <a:ea typeface="+mn-ea"/>
                      </a:endParaRPr>
                    </a:p>
                  </a:txBody>
                  <a:tcPr/>
                </a:tc>
                <a:tc>
                  <a:txBody>
                    <a:bodyPr/>
                    <a:p>
                      <a:pPr algn="ctr"/>
                      <a:r>
                        <a:rPr lang="en-US" altLang="zh-CN" sz="1200" dirty="0" smtClean="0">
                          <a:latin typeface="+mn-ea"/>
                          <a:ea typeface="+mn-ea"/>
                        </a:rPr>
                        <a:t>350</a:t>
                      </a:r>
                      <a:endParaRPr lang="zh-CN" altLang="en-US" sz="1200" dirty="0">
                        <a:latin typeface="+mn-ea"/>
                        <a:ea typeface="+mn-ea"/>
                      </a:endParaRPr>
                    </a:p>
                  </a:txBody>
                  <a:tcPr/>
                </a:tc>
              </a:tr>
              <a:tr h="354329">
                <a:tc>
                  <a:txBody>
                    <a:bodyPr/>
                    <a:p>
                      <a:pPr algn="ctr"/>
                      <a:r>
                        <a:rPr lang="zh-CN" altLang="en-US" sz="1200" dirty="0" smtClean="0">
                          <a:latin typeface="+mn-ea"/>
                          <a:ea typeface="+mn-ea"/>
                        </a:rPr>
                        <a:t>数据中心</a:t>
                      </a:r>
                      <a:endParaRPr lang="zh-CN" altLang="en-US" sz="1200" dirty="0">
                        <a:latin typeface="+mn-ea"/>
                        <a:ea typeface="+mn-ea"/>
                      </a:endParaRPr>
                    </a:p>
                  </a:txBody>
                  <a:tcPr/>
                </a:tc>
                <a:tc>
                  <a:txBody>
                    <a:bodyPr/>
                    <a:p>
                      <a:pPr algn="ctr"/>
                      <a:r>
                        <a:rPr lang="en-US" altLang="zh-CN" sz="1200" dirty="0" smtClean="0">
                          <a:latin typeface="+mn-ea"/>
                          <a:ea typeface="+mn-ea"/>
                        </a:rPr>
                        <a:t>600~2000</a:t>
                      </a:r>
                      <a:endParaRPr lang="zh-CN" altLang="en-US" sz="1200" dirty="0">
                        <a:latin typeface="+mn-ea"/>
                        <a:ea typeface="+mn-ea"/>
                      </a:endParaRPr>
                    </a:p>
                  </a:txBody>
                  <a:tcPr/>
                </a:tc>
              </a:tr>
              <a:tr h="354329">
                <a:tc>
                  <a:txBody>
                    <a:bodyPr/>
                    <a:p>
                      <a:pPr algn="ctr"/>
                      <a:r>
                        <a:rPr lang="zh-CN" altLang="en-US" sz="1200" dirty="0" smtClean="0">
                          <a:latin typeface="+mn-ea"/>
                          <a:ea typeface="+mn-ea"/>
                        </a:rPr>
                        <a:t>计算机房、计费中心、控制中心</a:t>
                      </a:r>
                      <a:endParaRPr lang="zh-CN" altLang="en-US" sz="1200" dirty="0">
                        <a:latin typeface="+mn-ea"/>
                        <a:ea typeface="+mn-ea"/>
                      </a:endParaRPr>
                    </a:p>
                  </a:txBody>
                  <a:tcPr/>
                </a:tc>
                <a:tc>
                  <a:txBody>
                    <a:bodyPr/>
                    <a:p>
                      <a:pPr algn="ctr"/>
                      <a:r>
                        <a:rPr lang="en-US" altLang="zh-CN" sz="1200" dirty="0" smtClean="0">
                          <a:latin typeface="+mn-ea"/>
                          <a:ea typeface="+mn-ea"/>
                        </a:rPr>
                        <a:t>350</a:t>
                      </a:r>
                      <a:endParaRPr lang="zh-CN" altLang="en-US" sz="1200" dirty="0">
                        <a:latin typeface="+mn-ea"/>
                        <a:ea typeface="+mn-ea"/>
                      </a:endParaRPr>
                    </a:p>
                  </a:txBody>
                  <a:tcPr/>
                </a:tc>
              </a:tr>
              <a:tr h="354329">
                <a:tc>
                  <a:txBody>
                    <a:bodyPr/>
                    <a:p>
                      <a:pPr algn="ctr"/>
                      <a:r>
                        <a:rPr lang="en-US" altLang="zh-CN" sz="1200" dirty="0" smtClean="0">
                          <a:latin typeface="+mn-ea"/>
                          <a:ea typeface="+mn-ea"/>
                        </a:rPr>
                        <a:t>UPS</a:t>
                      </a:r>
                      <a:r>
                        <a:rPr lang="zh-CN" altLang="en-US" sz="1200" dirty="0" smtClean="0">
                          <a:latin typeface="+mn-ea"/>
                          <a:ea typeface="+mn-ea"/>
                        </a:rPr>
                        <a:t>、电池室、动力房</a:t>
                      </a:r>
                      <a:endParaRPr lang="zh-CN" altLang="en-US" sz="1200" dirty="0">
                        <a:latin typeface="+mn-ea"/>
                        <a:ea typeface="+mn-ea"/>
                      </a:endParaRPr>
                    </a:p>
                  </a:txBody>
                  <a:tcPr/>
                </a:tc>
                <a:tc>
                  <a:txBody>
                    <a:bodyPr/>
                    <a:p>
                      <a:pPr algn="ctr"/>
                      <a:r>
                        <a:rPr lang="en-US" altLang="zh-CN" sz="1200" dirty="0" smtClean="0">
                          <a:latin typeface="+mn-ea"/>
                          <a:ea typeface="+mn-ea"/>
                        </a:rPr>
                        <a:t>350</a:t>
                      </a:r>
                      <a:endParaRPr lang="zh-CN" altLang="en-US" sz="1200" dirty="0">
                        <a:latin typeface="+mn-ea"/>
                        <a:ea typeface="+mn-ea"/>
                      </a:endParaRPr>
                    </a:p>
                  </a:txBody>
                  <a:tcPr/>
                </a:tc>
              </a:tr>
              <a:tr h="354329">
                <a:tc>
                  <a:txBody>
                    <a:bodyPr/>
                    <a:p>
                      <a:pPr algn="ctr"/>
                      <a:r>
                        <a:rPr lang="zh-CN" altLang="en-US" sz="1200" dirty="0" smtClean="0">
                          <a:latin typeface="+mn-ea"/>
                          <a:ea typeface="+mn-ea"/>
                        </a:rPr>
                        <a:t>电子产品、仪表车间、精密加工车间</a:t>
                      </a:r>
                      <a:endParaRPr lang="zh-CN" altLang="en-US" sz="1200" dirty="0">
                        <a:latin typeface="+mn-ea"/>
                        <a:ea typeface="+mn-ea"/>
                      </a:endParaRPr>
                    </a:p>
                  </a:txBody>
                  <a:tcPr/>
                </a:tc>
                <a:tc>
                  <a:txBody>
                    <a:bodyPr/>
                    <a:p>
                      <a:pPr algn="ctr"/>
                      <a:r>
                        <a:rPr lang="en-US" altLang="zh-CN" sz="1200" dirty="0" smtClean="0">
                          <a:latin typeface="+mn-ea"/>
                          <a:ea typeface="+mn-ea"/>
                        </a:rPr>
                        <a:t>300</a:t>
                      </a:r>
                      <a:endParaRPr lang="zh-CN" altLang="en-US" sz="1200" dirty="0">
                        <a:latin typeface="+mn-ea"/>
                        <a:ea typeface="+mn-ea"/>
                      </a:endParaRPr>
                    </a:p>
                  </a:txBody>
                  <a:tcPr/>
                </a:tc>
              </a:tr>
              <a:tr h="354329">
                <a:tc>
                  <a:txBody>
                    <a:bodyPr/>
                    <a:p>
                      <a:pPr algn="ctr"/>
                      <a:r>
                        <a:rPr lang="zh-CN" altLang="en-US" sz="1200" dirty="0" smtClean="0">
                          <a:latin typeface="+mn-ea"/>
                          <a:ea typeface="+mn-ea"/>
                        </a:rPr>
                        <a:t>标准检测室、校准中心</a:t>
                      </a:r>
                      <a:endParaRPr lang="zh-CN" altLang="en-US" sz="1200" dirty="0">
                        <a:latin typeface="+mn-ea"/>
                        <a:ea typeface="+mn-ea"/>
                      </a:endParaRPr>
                    </a:p>
                  </a:txBody>
                  <a:tcPr/>
                </a:tc>
                <a:tc>
                  <a:txBody>
                    <a:bodyPr/>
                    <a:p>
                      <a:pPr algn="ctr"/>
                      <a:r>
                        <a:rPr lang="en-US" altLang="zh-CN" sz="1200" dirty="0" smtClean="0">
                          <a:latin typeface="+mn-ea"/>
                          <a:ea typeface="+mn-ea"/>
                        </a:rPr>
                        <a:t>250</a:t>
                      </a:r>
                      <a:endParaRPr lang="zh-CN" altLang="en-US" sz="1200" dirty="0">
                        <a:latin typeface="+mn-ea"/>
                        <a:ea typeface="+mn-ea"/>
                      </a:endParaRPr>
                    </a:p>
                  </a:txBody>
                  <a:tcPr/>
                </a:tc>
              </a:tr>
              <a:tr h="354329">
                <a:tc>
                  <a:txBody>
                    <a:bodyPr/>
                    <a:p>
                      <a:pPr algn="ctr"/>
                      <a:r>
                        <a:rPr lang="zh-CN" altLang="en-US" sz="1200" dirty="0" smtClean="0">
                          <a:latin typeface="+mn-ea"/>
                          <a:ea typeface="+mn-ea"/>
                        </a:rPr>
                        <a:t>医院和检测室、生化室、洁净室、实验室</a:t>
                      </a:r>
                      <a:endParaRPr lang="zh-CN" altLang="en-US" sz="1200" dirty="0">
                        <a:latin typeface="+mn-ea"/>
                        <a:ea typeface="+mn-ea"/>
                      </a:endParaRPr>
                    </a:p>
                  </a:txBody>
                  <a:tcPr/>
                </a:tc>
                <a:tc>
                  <a:txBody>
                    <a:bodyPr/>
                    <a:p>
                      <a:pPr algn="ctr"/>
                      <a:r>
                        <a:rPr lang="en-US" altLang="zh-CN" sz="1200" dirty="0" smtClean="0">
                          <a:latin typeface="+mn-ea"/>
                          <a:ea typeface="+mn-ea"/>
                        </a:rPr>
                        <a:t>200</a:t>
                      </a:r>
                      <a:endParaRPr lang="zh-CN" altLang="en-US" sz="1200" dirty="0">
                        <a:latin typeface="+mn-ea"/>
                        <a:ea typeface="+mn-ea"/>
                      </a:endParaRPr>
                    </a:p>
                  </a:txBody>
                  <a:tcPr/>
                </a:tc>
              </a:tr>
              <a:tr h="354329">
                <a:tc>
                  <a:txBody>
                    <a:bodyPr/>
                    <a:p>
                      <a:pPr algn="ctr"/>
                      <a:r>
                        <a:rPr lang="zh-CN" altLang="en-US" sz="1200" dirty="0" smtClean="0">
                          <a:latin typeface="+mn-ea"/>
                          <a:ea typeface="+mn-ea"/>
                        </a:rPr>
                        <a:t>博物馆、图书馆、档案馆</a:t>
                      </a:r>
                      <a:endParaRPr lang="zh-CN" altLang="en-US" sz="1200" dirty="0">
                        <a:latin typeface="+mn-ea"/>
                        <a:ea typeface="+mn-ea"/>
                      </a:endParaRPr>
                    </a:p>
                  </a:txBody>
                  <a:tcPr/>
                </a:tc>
                <a:tc>
                  <a:txBody>
                    <a:bodyPr/>
                    <a:p>
                      <a:pPr algn="ctr"/>
                      <a:r>
                        <a:rPr lang="en-US" altLang="zh-CN" sz="1200" dirty="0" smtClean="0">
                          <a:latin typeface="+mn-ea"/>
                          <a:ea typeface="+mn-ea"/>
                        </a:rPr>
                        <a:t>200</a:t>
                      </a:r>
                      <a:endParaRPr lang="zh-CN" altLang="en-US" sz="1200" dirty="0">
                        <a:latin typeface="+mn-ea"/>
                        <a:ea typeface="+mn-ea"/>
                      </a:endParaRPr>
                    </a:p>
                  </a:txBody>
                  <a:tcPr/>
                </a:tc>
              </a:tr>
            </a:tbl>
          </a:graphicData>
        </a:graphic>
      </p:graphicFrame>
      <p:sp>
        <p:nvSpPr>
          <p:cNvPr id="7" name="文本框 5"/>
          <p:cNvSpPr txBox="1"/>
          <p:nvPr>
            <p:custDataLst>
              <p:tags r:id="rId3"/>
            </p:custDataLst>
          </p:nvPr>
        </p:nvSpPr>
        <p:spPr>
          <a:xfrm>
            <a:off x="903605" y="1059180"/>
            <a:ext cx="7875270" cy="460375"/>
          </a:xfrm>
          <a:prstGeom prst="rect">
            <a:avLst/>
          </a:prstGeom>
          <a:noFill/>
        </p:spPr>
        <p:txBody>
          <a:bodyPr wrap="square" rtlCol="0">
            <a:spAutoFit/>
          </a:bodyPr>
          <a:p>
            <a:pPr algn="l"/>
            <a:r>
              <a:rPr lang="zh-CN" altLang="en-US" sz="1200" b="1"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rPr>
              <a:t>不同使用场所冷负荷估算指标</a:t>
            </a:r>
            <a:r>
              <a:rPr lang="en-US" altLang="zh-CN" sz="1200" b="1"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rPr>
              <a:t>/Estimation index of cooling load in different places of use</a:t>
            </a:r>
            <a:endParaRPr lang="en-US" altLang="zh-CN" sz="1200" b="1"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endParaRPr>
          </a:p>
          <a:p>
            <a:pPr algn="l"/>
            <a:endParaRPr lang="en-US" altLang="zh-CN" sz="1200" b="1"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endParaRPr>
          </a:p>
        </p:txBody>
      </p:sp>
      <p:sp>
        <p:nvSpPr>
          <p:cNvPr id="4" name="文本框 3"/>
          <p:cNvSpPr txBox="1"/>
          <p:nvPr/>
        </p:nvSpPr>
        <p:spPr>
          <a:xfrm>
            <a:off x="3290570" y="1388110"/>
            <a:ext cx="4572000" cy="398780"/>
          </a:xfrm>
          <a:prstGeom prst="rect">
            <a:avLst/>
          </a:prstGeom>
          <a:noFill/>
        </p:spPr>
        <p:txBody>
          <a:bodyPr wrap="square" rtlCol="0" anchor="t">
            <a:spAutoFit/>
          </a:bodyPr>
          <a:p>
            <a:r>
              <a:rPr lang="zh-CN" altLang="en-US" sz="1000">
                <a:solidFill>
                  <a:schemeClr val="bg1"/>
                </a:solidFill>
              </a:rPr>
              <a:t>Place of use</a:t>
            </a:r>
            <a:endParaRPr lang="zh-CN" altLang="en-US" sz="1000">
              <a:solidFill>
                <a:schemeClr val="bg1"/>
              </a:solidFill>
            </a:endParaRPr>
          </a:p>
          <a:p>
            <a:endParaRPr lang="zh-CN" altLang="en-US" sz="1000">
              <a:solidFill>
                <a:schemeClr val="bg1"/>
              </a:solidFill>
            </a:endParaRPr>
          </a:p>
        </p:txBody>
      </p:sp>
      <p:sp>
        <p:nvSpPr>
          <p:cNvPr id="5" name="文本框 4"/>
          <p:cNvSpPr txBox="1"/>
          <p:nvPr/>
        </p:nvSpPr>
        <p:spPr>
          <a:xfrm>
            <a:off x="5945505" y="1531620"/>
            <a:ext cx="4572000" cy="460375"/>
          </a:xfrm>
          <a:prstGeom prst="rect">
            <a:avLst/>
          </a:prstGeom>
          <a:noFill/>
        </p:spPr>
        <p:txBody>
          <a:bodyPr wrap="square" rtlCol="0" anchor="t">
            <a:spAutoFit/>
          </a:bodyPr>
          <a:p>
            <a:r>
              <a:rPr lang="zh-CN" altLang="en-US" sz="1200">
                <a:solidFill>
                  <a:schemeClr val="bg1"/>
                </a:solidFill>
              </a:rPr>
              <a:t>Estimation index</a:t>
            </a:r>
            <a:endParaRPr lang="zh-CN" altLang="en-US" sz="1200">
              <a:solidFill>
                <a:schemeClr val="bg1"/>
              </a:solidFill>
            </a:endParaRPr>
          </a:p>
          <a:p>
            <a:endParaRPr lang="zh-CN" altLang="en-US" sz="1200">
              <a:solidFill>
                <a:schemeClr val="bg1"/>
              </a:solidFill>
            </a:endParaRPr>
          </a:p>
        </p:txBody>
      </p:sp>
      <p:sp>
        <p:nvSpPr>
          <p:cNvPr id="6" name="文本框 5"/>
          <p:cNvSpPr txBox="1"/>
          <p:nvPr/>
        </p:nvSpPr>
        <p:spPr>
          <a:xfrm>
            <a:off x="1568450" y="1901825"/>
            <a:ext cx="4572000" cy="274320"/>
          </a:xfrm>
          <a:prstGeom prst="rect">
            <a:avLst/>
          </a:prstGeom>
          <a:noFill/>
        </p:spPr>
        <p:txBody>
          <a:bodyPr wrap="square" rtlCol="0" anchor="t">
            <a:noAutofit/>
          </a:bodyPr>
          <a:p>
            <a:r>
              <a:rPr lang="zh-CN" altLang="en-US" sz="1000"/>
              <a:t>Telecommunication exchange room, mobile base station</a:t>
            </a:r>
            <a:endParaRPr lang="zh-CN" altLang="en-US" sz="1000"/>
          </a:p>
        </p:txBody>
      </p:sp>
      <p:sp>
        <p:nvSpPr>
          <p:cNvPr id="8" name="文本框 7"/>
          <p:cNvSpPr txBox="1"/>
          <p:nvPr/>
        </p:nvSpPr>
        <p:spPr>
          <a:xfrm>
            <a:off x="2357755" y="2320925"/>
            <a:ext cx="4572000" cy="398780"/>
          </a:xfrm>
          <a:prstGeom prst="rect">
            <a:avLst/>
          </a:prstGeom>
          <a:noFill/>
        </p:spPr>
        <p:txBody>
          <a:bodyPr wrap="square" rtlCol="0" anchor="t">
            <a:spAutoFit/>
          </a:bodyPr>
          <a:p>
            <a:r>
              <a:rPr lang="zh-CN" altLang="en-US" sz="1000"/>
              <a:t>Data center</a:t>
            </a:r>
            <a:endParaRPr lang="zh-CN" altLang="en-US" sz="1000"/>
          </a:p>
          <a:p>
            <a:endParaRPr lang="zh-CN" altLang="en-US" sz="1000"/>
          </a:p>
        </p:txBody>
      </p:sp>
      <p:sp>
        <p:nvSpPr>
          <p:cNvPr id="9" name="文本框 8"/>
          <p:cNvSpPr txBox="1"/>
          <p:nvPr/>
        </p:nvSpPr>
        <p:spPr>
          <a:xfrm>
            <a:off x="1711960" y="2613025"/>
            <a:ext cx="4572000" cy="398780"/>
          </a:xfrm>
          <a:prstGeom prst="rect">
            <a:avLst/>
          </a:prstGeom>
          <a:noFill/>
        </p:spPr>
        <p:txBody>
          <a:bodyPr wrap="square" rtlCol="0" anchor="t">
            <a:spAutoFit/>
          </a:bodyPr>
          <a:p>
            <a:r>
              <a:rPr lang="zh-CN" altLang="en-US" sz="1000"/>
              <a:t>Computer room, billing center, control center</a:t>
            </a:r>
            <a:endParaRPr lang="zh-CN" altLang="en-US" sz="1000"/>
          </a:p>
          <a:p>
            <a:endParaRPr lang="zh-CN" altLang="en-US" sz="1000"/>
          </a:p>
        </p:txBody>
      </p:sp>
      <p:sp>
        <p:nvSpPr>
          <p:cNvPr id="10" name="文本框 9"/>
          <p:cNvSpPr txBox="1"/>
          <p:nvPr/>
        </p:nvSpPr>
        <p:spPr>
          <a:xfrm>
            <a:off x="1783715" y="2966720"/>
            <a:ext cx="4572000" cy="398780"/>
          </a:xfrm>
          <a:prstGeom prst="rect">
            <a:avLst/>
          </a:prstGeom>
          <a:noFill/>
        </p:spPr>
        <p:txBody>
          <a:bodyPr wrap="square" rtlCol="0" anchor="t">
            <a:spAutoFit/>
          </a:bodyPr>
          <a:p>
            <a:r>
              <a:rPr lang="zh-CN" altLang="en-US" sz="1000"/>
              <a:t>UPS, battery room, power room</a:t>
            </a:r>
            <a:endParaRPr lang="zh-CN" altLang="en-US" sz="1000"/>
          </a:p>
          <a:p>
            <a:endParaRPr lang="zh-CN" altLang="en-US" sz="1000"/>
          </a:p>
        </p:txBody>
      </p:sp>
      <p:sp>
        <p:nvSpPr>
          <p:cNvPr id="11" name="文本框 10"/>
          <p:cNvSpPr txBox="1"/>
          <p:nvPr/>
        </p:nvSpPr>
        <p:spPr>
          <a:xfrm>
            <a:off x="539750" y="3325495"/>
            <a:ext cx="4837430" cy="398780"/>
          </a:xfrm>
          <a:prstGeom prst="rect">
            <a:avLst/>
          </a:prstGeom>
          <a:noFill/>
        </p:spPr>
        <p:txBody>
          <a:bodyPr wrap="square" rtlCol="0" anchor="t">
            <a:spAutoFit/>
          </a:bodyPr>
          <a:p>
            <a:r>
              <a:rPr lang="zh-CN" altLang="en-US" sz="1000"/>
              <a:t>· Electronic products, instrument workshop, precision machining workshop</a:t>
            </a:r>
            <a:endParaRPr lang="zh-CN" altLang="en-US" sz="1000"/>
          </a:p>
          <a:p>
            <a:endParaRPr lang="zh-CN" altLang="en-US" sz="1000"/>
          </a:p>
        </p:txBody>
      </p:sp>
      <p:sp>
        <p:nvSpPr>
          <p:cNvPr id="12" name="文本框 11"/>
          <p:cNvSpPr txBox="1"/>
          <p:nvPr/>
        </p:nvSpPr>
        <p:spPr>
          <a:xfrm>
            <a:off x="1711960" y="3684270"/>
            <a:ext cx="4572000" cy="398780"/>
          </a:xfrm>
          <a:prstGeom prst="rect">
            <a:avLst/>
          </a:prstGeom>
          <a:noFill/>
        </p:spPr>
        <p:txBody>
          <a:bodyPr wrap="square" rtlCol="0" anchor="t">
            <a:spAutoFit/>
          </a:bodyPr>
          <a:p>
            <a:r>
              <a:rPr lang="zh-CN" altLang="en-US" sz="1000"/>
              <a:t>Standard testing room, calibration center</a:t>
            </a:r>
            <a:endParaRPr lang="zh-CN" altLang="en-US" sz="1000"/>
          </a:p>
          <a:p>
            <a:endParaRPr lang="zh-CN" altLang="en-US" sz="1000"/>
          </a:p>
        </p:txBody>
      </p:sp>
      <p:sp>
        <p:nvSpPr>
          <p:cNvPr id="13" name="文本框 12"/>
          <p:cNvSpPr txBox="1"/>
          <p:nvPr/>
        </p:nvSpPr>
        <p:spPr>
          <a:xfrm>
            <a:off x="805180" y="4011930"/>
            <a:ext cx="4572000" cy="398780"/>
          </a:xfrm>
          <a:prstGeom prst="rect">
            <a:avLst/>
          </a:prstGeom>
          <a:noFill/>
        </p:spPr>
        <p:txBody>
          <a:bodyPr wrap="square" rtlCol="0" anchor="t">
            <a:spAutoFit/>
          </a:bodyPr>
          <a:p>
            <a:r>
              <a:rPr lang="zh-CN" altLang="en-US" sz="1000"/>
              <a:t>Hospitals and testing rooms, biochemical rooms, clean rooms, laboratories</a:t>
            </a:r>
            <a:endParaRPr lang="zh-CN" altLang="en-US" sz="1000"/>
          </a:p>
          <a:p>
            <a:endParaRPr lang="zh-CN" altLang="en-US" sz="1000"/>
          </a:p>
        </p:txBody>
      </p:sp>
      <p:sp>
        <p:nvSpPr>
          <p:cNvPr id="14" name="文本框 13"/>
          <p:cNvSpPr txBox="1"/>
          <p:nvPr/>
        </p:nvSpPr>
        <p:spPr>
          <a:xfrm>
            <a:off x="1855470" y="4401820"/>
            <a:ext cx="4572000" cy="398780"/>
          </a:xfrm>
          <a:prstGeom prst="rect">
            <a:avLst/>
          </a:prstGeom>
          <a:noFill/>
        </p:spPr>
        <p:txBody>
          <a:bodyPr wrap="square" rtlCol="0" anchor="t">
            <a:spAutoFit/>
          </a:bodyPr>
          <a:p>
            <a:r>
              <a:rPr lang="zh-CN" altLang="en-US" sz="1000"/>
              <a:t>Museums, libraries, archives</a:t>
            </a:r>
            <a:endParaRPr lang="zh-CN" altLang="en-US" sz="1000"/>
          </a:p>
          <a:p>
            <a:endParaRPr lang="zh-CN" altLang="en-US" sz="10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8022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pic>
        <p:nvPicPr>
          <p:cNvPr id="17" name="图片 16"/>
          <p:cNvPicPr>
            <a:picLocks noChangeAspect="1"/>
          </p:cNvPicPr>
          <p:nvPr>
            <p:custDataLst>
              <p:tags r:id="rId2"/>
            </p:custDataLst>
          </p:nvPr>
        </p:nvPicPr>
        <p:blipFill>
          <a:blip r:embed="rId3"/>
          <a:stretch>
            <a:fillRect/>
          </a:stretch>
        </p:blipFill>
        <p:spPr>
          <a:xfrm>
            <a:off x="297730" y="1347614"/>
            <a:ext cx="3825438" cy="3674177"/>
          </a:xfrm>
          <a:prstGeom prst="rect">
            <a:avLst/>
          </a:prstGeom>
        </p:spPr>
      </p:pic>
      <p:sp>
        <p:nvSpPr>
          <p:cNvPr id="4" name="文本占位符 3"/>
          <p:cNvSpPr>
            <a:spLocks noGrp="1"/>
          </p:cNvSpPr>
          <p:nvPr>
            <p:custDataLst>
              <p:tags r:id="rId4"/>
            </p:custDataLst>
          </p:nvPr>
        </p:nvSpPr>
        <p:spPr>
          <a:xfrm>
            <a:off x="611505" y="915670"/>
            <a:ext cx="8186420" cy="36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smtClean="0"/>
              <a:t>房间级空调方案展示</a:t>
            </a:r>
            <a:r>
              <a:rPr lang="en-US" altLang="zh-CN" sz="1600" dirty="0" smtClean="0"/>
              <a:t>/Room level air conditioning solution display</a:t>
            </a:r>
            <a:endParaRPr lang="en-US" altLang="zh-CN" sz="1600" dirty="0" smtClean="0"/>
          </a:p>
          <a:p>
            <a:endParaRPr lang="en-US" altLang="zh-CN" sz="1600" dirty="0" smtClean="0"/>
          </a:p>
        </p:txBody>
      </p:sp>
      <p:sp>
        <p:nvSpPr>
          <p:cNvPr id="7" name="矩形 6"/>
          <p:cNvSpPr/>
          <p:nvPr>
            <p:custDataLst>
              <p:tags r:id="rId5"/>
            </p:custDataLst>
          </p:nvPr>
        </p:nvSpPr>
        <p:spPr>
          <a:xfrm>
            <a:off x="2987824" y="2283718"/>
            <a:ext cx="792088" cy="121443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8" name="直接箭头连接符 7"/>
          <p:cNvCxnSpPr>
            <a:stCxn id="7" idx="0"/>
            <a:endCxn id="9" idx="2"/>
          </p:cNvCxnSpPr>
          <p:nvPr>
            <p:custDataLst>
              <p:tags r:id="rId6"/>
            </p:custDataLst>
          </p:nvPr>
        </p:nvCxnSpPr>
        <p:spPr>
          <a:xfrm flipH="1" flipV="1">
            <a:off x="2905713" y="2011303"/>
            <a:ext cx="478155" cy="272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7"/>
            </p:custDataLst>
          </p:nvPr>
        </p:nvSpPr>
        <p:spPr>
          <a:xfrm>
            <a:off x="2353760" y="1489182"/>
            <a:ext cx="1103264" cy="521970"/>
          </a:xfrm>
          <a:prstGeom prst="rect">
            <a:avLst/>
          </a:prstGeom>
          <a:noFill/>
        </p:spPr>
        <p:txBody>
          <a:bodyPr wrap="square" rtlCol="0">
            <a:spAutoFit/>
          </a:bodyPr>
          <a:lstStyle/>
          <a:p>
            <a:r>
              <a:rPr lang="en-US" altLang="zh-CN" sz="1400" b="1" dirty="0" smtClean="0">
                <a:solidFill>
                  <a:srgbClr val="FF0000"/>
                </a:solidFill>
                <a:latin typeface="+mn-ea"/>
              </a:rPr>
              <a:t>MSHCU</a:t>
            </a:r>
            <a:endParaRPr lang="en-US" altLang="zh-CN" sz="1400" b="1" dirty="0" smtClean="0">
              <a:solidFill>
                <a:srgbClr val="FF0000"/>
              </a:solidFill>
              <a:latin typeface="+mn-ea"/>
            </a:endParaRPr>
          </a:p>
          <a:p>
            <a:r>
              <a:rPr lang="zh-CN" altLang="en-US" sz="1400" b="1" dirty="0" smtClean="0">
                <a:solidFill>
                  <a:srgbClr val="FF0000"/>
                </a:solidFill>
                <a:latin typeface="+mn-ea"/>
              </a:rPr>
              <a:t>房间</a:t>
            </a:r>
            <a:r>
              <a:rPr lang="zh-CN" altLang="en-US" sz="1400" b="1" dirty="0">
                <a:solidFill>
                  <a:srgbClr val="FF0000"/>
                </a:solidFill>
                <a:latin typeface="+mn-ea"/>
              </a:rPr>
              <a:t>级</a:t>
            </a:r>
            <a:r>
              <a:rPr lang="zh-CN" altLang="en-US" sz="1400" b="1" dirty="0" smtClean="0">
                <a:solidFill>
                  <a:srgbClr val="FF0000"/>
                </a:solidFill>
                <a:latin typeface="+mn-ea"/>
              </a:rPr>
              <a:t>空调</a:t>
            </a:r>
            <a:endParaRPr lang="zh-CN" altLang="en-US" sz="1400" dirty="0">
              <a:solidFill>
                <a:srgbClr val="FF0000"/>
              </a:solidFill>
            </a:endParaRPr>
          </a:p>
        </p:txBody>
      </p:sp>
      <p:sp>
        <p:nvSpPr>
          <p:cNvPr id="12" name="文本框 11"/>
          <p:cNvSpPr txBox="1"/>
          <p:nvPr>
            <p:custDataLst>
              <p:tags r:id="rId8"/>
            </p:custDataLst>
          </p:nvPr>
        </p:nvSpPr>
        <p:spPr>
          <a:xfrm>
            <a:off x="4355976" y="1272250"/>
            <a:ext cx="4536504" cy="1751965"/>
          </a:xfrm>
          <a:prstGeom prst="rect">
            <a:avLst/>
          </a:prstGeom>
          <a:noFill/>
        </p:spPr>
        <p:txBody>
          <a:bodyPr wrap="square" rtlCol="0">
            <a:spAutoFit/>
          </a:bodyPr>
          <a:lstStyle/>
          <a:p>
            <a:pPr>
              <a:lnSpc>
                <a:spcPct val="90000"/>
              </a:lnSpc>
              <a:spcBef>
                <a:spcPct val="0"/>
              </a:spcBef>
            </a:pP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注意事项：</a:t>
            </a:r>
            <a:endPar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90000"/>
              </a:lnSpc>
              <a:spcBef>
                <a:spcPct val="0"/>
              </a:spcBef>
            </a:pPr>
            <a:endPar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90000"/>
              </a:lnSpc>
              <a:spcBef>
                <a:spcPct val="0"/>
              </a:spcBef>
            </a:pP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①依据现场条件选择机组形式：风冷型、水冷型、冷冻水型、双冷源型</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ea"/>
              </a:rPr>
              <a:t>…</a:t>
            </a:r>
            <a:endPar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90000"/>
              </a:lnSpc>
              <a:spcBef>
                <a:spcPct val="0"/>
              </a:spcBef>
            </a:pP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②建筑条件：内外机垂直落差、连管距离，室外机组布置条件，</a:t>
            </a: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ea"/>
              </a:rPr>
              <a:t>排水管、给水管（配电极加湿器</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ea"/>
              </a:rPr>
              <a:t>…</a:t>
            </a:r>
            <a:endPar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90000"/>
              </a:lnSpc>
              <a:spcBef>
                <a:spcPct val="0"/>
              </a:spcBef>
            </a:pP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③</a:t>
            </a:r>
            <a:r>
              <a:rPr lang="zh-CN" altLang="en-US" sz="1200" b="1" dirty="0">
                <a:solidFill>
                  <a:schemeClr val="tx2">
                    <a:lumMod val="75000"/>
                  </a:schemeClr>
                </a:solidFill>
                <a:latin typeface="微软雅黑" panose="020B0503020204020204" pitchFamily="34" charset="-122"/>
                <a:ea typeface="微软雅黑" panose="020B0503020204020204" pitchFamily="34" charset="-122"/>
                <a:sym typeface="+mn-ea"/>
              </a:rPr>
              <a:t>环境</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条件：冷冻水型进出水温及回风工况、风冷型室外温度是否需配低温组件、海拔高度＜</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ea"/>
              </a:rPr>
              <a:t>1000m…</a:t>
            </a:r>
            <a:endParaRPr lang="en-US" altLang="zh-CN" sz="1200" b="1"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90000"/>
              </a:lnSpc>
              <a:spcBef>
                <a:spcPct val="0"/>
              </a:spcBef>
            </a:pP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④房间级空调建议单个房间</a:t>
            </a:r>
            <a:r>
              <a:rPr lang="en-US" altLang="zh-CN" sz="1200" b="1" dirty="0" smtClean="0">
                <a:solidFill>
                  <a:schemeClr val="tx2">
                    <a:lumMod val="75000"/>
                  </a:schemeClr>
                </a:solidFill>
                <a:latin typeface="微软雅黑" panose="020B0503020204020204" pitchFamily="34" charset="-122"/>
                <a:ea typeface="微软雅黑" panose="020B0503020204020204" pitchFamily="34" charset="-122"/>
                <a:sym typeface="+mn-ea"/>
              </a:rPr>
              <a:t>N+1</a:t>
            </a:r>
            <a:r>
              <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rPr>
              <a:t>备用，具体根据机房规模及等级要求。</a:t>
            </a:r>
            <a:endParaRPr lang="zh-CN" altLang="en-US" sz="1200" b="1" dirty="0" smtClean="0">
              <a:solidFill>
                <a:schemeClr val="tx2">
                  <a:lumMod val="7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140200" y="3001010"/>
            <a:ext cx="5110480" cy="1783715"/>
          </a:xfrm>
          <a:prstGeom prst="rect">
            <a:avLst/>
          </a:prstGeom>
          <a:noFill/>
        </p:spPr>
        <p:txBody>
          <a:bodyPr wrap="square" rtlCol="0" anchor="t">
            <a:spAutoFit/>
          </a:bodyPr>
          <a:p>
            <a:r>
              <a:rPr lang="zh-CN" altLang="en-US" sz="1000"/>
              <a:t>Precautions:</a:t>
            </a:r>
            <a:endParaRPr lang="zh-CN" altLang="en-US" sz="1000"/>
          </a:p>
          <a:p>
            <a:r>
              <a:rPr lang="zh-CN" altLang="en-US" sz="1000"/>
              <a:t>① Choose the unit type based on on-site conditions: air-cooled, water-cooled, chilled water, dual cooling source</a:t>
            </a:r>
            <a:endParaRPr lang="zh-CN" altLang="en-US" sz="1000"/>
          </a:p>
          <a:p>
            <a:r>
              <a:rPr lang="zh-CN" altLang="en-US" sz="1000"/>
              <a:t>② Building conditions: vertical drop between internal and external units, distance between connecting pipes, layout conditions of outdoor units, drainage pipes, water supply pipes (distribution pole humidifiers)</a:t>
            </a:r>
            <a:endParaRPr lang="zh-CN" altLang="en-US" sz="1000"/>
          </a:p>
          <a:p>
            <a:r>
              <a:rPr lang="zh-CN" altLang="en-US" sz="1000"/>
              <a:t>③ Environmental conditions: chilled water inlet and outlet water temperature and return air conditions, whether low-temperature components are required for air-cooled outdoor temperature, altitude&lt;1000m</a:t>
            </a:r>
            <a:endParaRPr lang="zh-CN" altLang="en-US" sz="1000"/>
          </a:p>
          <a:p>
            <a:r>
              <a:rPr lang="zh-CN" altLang="en-US" sz="1000"/>
              <a:t>④ Room level air conditioning is recommended for a single room with N+1 backup, depending on the size and level requirements of the computer room.</a:t>
            </a:r>
            <a:endParaRPr lang="zh-CN"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86257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4" name="文本占位符 3"/>
          <p:cNvSpPr>
            <a:spLocks noGrp="1"/>
          </p:cNvSpPr>
          <p:nvPr>
            <p:custDataLst>
              <p:tags r:id="rId2"/>
            </p:custDataLst>
          </p:nvPr>
        </p:nvSpPr>
        <p:spPr>
          <a:xfrm>
            <a:off x="611505" y="700405"/>
            <a:ext cx="6979285" cy="36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t>列间级空调方案展示</a:t>
            </a:r>
            <a:r>
              <a:rPr lang="en-US" altLang="zh-CN" sz="1400" dirty="0" smtClean="0"/>
              <a:t>/· Display of intercolumn air conditioning solutions</a:t>
            </a:r>
            <a:endParaRPr lang="en-US" altLang="zh-CN" sz="1400" dirty="0" smtClean="0"/>
          </a:p>
          <a:p>
            <a:endParaRPr lang="en-US" altLang="zh-CN" sz="1400" dirty="0" smtClean="0"/>
          </a:p>
        </p:txBody>
      </p:sp>
      <p:pic>
        <p:nvPicPr>
          <p:cNvPr id="6" name="图片 5"/>
          <p:cNvPicPr>
            <a:picLocks noChangeAspect="1"/>
          </p:cNvPicPr>
          <p:nvPr>
            <p:custDataLst>
              <p:tags r:id="rId3"/>
            </p:custDataLst>
          </p:nvPr>
        </p:nvPicPr>
        <p:blipFill>
          <a:blip r:embed="rId4"/>
          <a:stretch>
            <a:fillRect/>
          </a:stretch>
        </p:blipFill>
        <p:spPr>
          <a:xfrm>
            <a:off x="1835696" y="1132855"/>
            <a:ext cx="7161941" cy="3569726"/>
          </a:xfrm>
          <a:prstGeom prst="rect">
            <a:avLst/>
          </a:prstGeom>
        </p:spPr>
      </p:pic>
      <p:sp>
        <p:nvSpPr>
          <p:cNvPr id="7" name="矩形 6"/>
          <p:cNvSpPr/>
          <p:nvPr>
            <p:custDataLst>
              <p:tags r:id="rId5"/>
            </p:custDataLst>
          </p:nvPr>
        </p:nvSpPr>
        <p:spPr>
          <a:xfrm>
            <a:off x="2987824" y="2050208"/>
            <a:ext cx="222743" cy="432048"/>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9" name="直接箭头连接符 8"/>
          <p:cNvCxnSpPr/>
          <p:nvPr>
            <p:custDataLst>
              <p:tags r:id="rId6"/>
            </p:custDataLst>
          </p:nvPr>
        </p:nvCxnSpPr>
        <p:spPr>
          <a:xfrm flipH="1">
            <a:off x="1619672" y="2482256"/>
            <a:ext cx="1368152" cy="1875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611312" y="2482256"/>
            <a:ext cx="1262209" cy="521970"/>
          </a:xfrm>
          <a:prstGeom prst="rect">
            <a:avLst/>
          </a:prstGeom>
          <a:noFill/>
        </p:spPr>
        <p:txBody>
          <a:bodyPr wrap="square" rtlCol="0">
            <a:spAutoFit/>
          </a:bodyPr>
          <a:lstStyle/>
          <a:p>
            <a:r>
              <a:rPr lang="en-US" altLang="zh-CN" sz="1400" b="1" dirty="0" smtClean="0">
                <a:solidFill>
                  <a:srgbClr val="FF0000"/>
                </a:solidFill>
                <a:latin typeface="+mn-ea"/>
              </a:rPr>
              <a:t>MSHMC</a:t>
            </a:r>
            <a:endParaRPr lang="en-US" altLang="zh-CN" sz="1400" b="1" dirty="0" smtClean="0">
              <a:solidFill>
                <a:srgbClr val="FF0000"/>
              </a:solidFill>
              <a:latin typeface="+mn-ea"/>
            </a:endParaRPr>
          </a:p>
          <a:p>
            <a:r>
              <a:rPr lang="zh-CN" altLang="en-US" sz="1400" b="1" dirty="0" smtClean="0">
                <a:solidFill>
                  <a:srgbClr val="FF0000"/>
                </a:solidFill>
                <a:latin typeface="+mn-ea"/>
              </a:rPr>
              <a:t>列间级空调</a:t>
            </a:r>
            <a:endParaRPr lang="zh-CN" altLang="en-US" sz="1400" dirty="0">
              <a:solidFill>
                <a:srgbClr val="FF0000"/>
              </a:solidFill>
            </a:endParaRPr>
          </a:p>
        </p:txBody>
      </p:sp>
      <p:sp>
        <p:nvSpPr>
          <p:cNvPr id="2" name="文本框 1"/>
          <p:cNvSpPr txBox="1"/>
          <p:nvPr/>
        </p:nvSpPr>
        <p:spPr>
          <a:xfrm>
            <a:off x="323850" y="3004185"/>
            <a:ext cx="4572000" cy="398780"/>
          </a:xfrm>
          <a:prstGeom prst="rect">
            <a:avLst/>
          </a:prstGeom>
          <a:noFill/>
        </p:spPr>
        <p:txBody>
          <a:bodyPr wrap="square" rtlCol="0" anchor="t">
            <a:spAutoFit/>
          </a:bodyPr>
          <a:p>
            <a:r>
              <a:rPr lang="zh-CN" altLang="en-US" sz="1000">
                <a:solidFill>
                  <a:srgbClr val="FF0000"/>
                </a:solidFill>
              </a:rPr>
              <a:t>MSHMC inter-row air conditioning</a:t>
            </a:r>
            <a:endParaRPr lang="zh-CN" altLang="en-US" sz="1000">
              <a:solidFill>
                <a:srgbClr val="FF0000"/>
              </a:solidFill>
            </a:endParaRPr>
          </a:p>
          <a:p>
            <a:endParaRPr lang="zh-CN" altLang="en-US" sz="1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8060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4" name="文本占位符 3"/>
          <p:cNvSpPr>
            <a:spLocks noGrp="1"/>
          </p:cNvSpPr>
          <p:nvPr>
            <p:custDataLst>
              <p:tags r:id="rId2"/>
            </p:custDataLst>
          </p:nvPr>
        </p:nvSpPr>
        <p:spPr>
          <a:xfrm>
            <a:off x="611561" y="1348120"/>
            <a:ext cx="3600399" cy="3096344"/>
          </a:xfrm>
          <a:prstGeom prst="rect">
            <a:avLst/>
          </a:prstGeom>
        </p:spPr>
        <p:txBody>
          <a:bodyPr/>
          <a:lstStyle>
            <a:lvl1pPr marL="0" indent="-342900" algn="l" defTabSz="914400" rtl="0" eaLnBrk="1" latinLnBrk="0" hangingPunct="1">
              <a:spcBef>
                <a:spcPct val="20000"/>
              </a:spcBef>
              <a:buFont typeface="Arial" panose="020B0604020202020204" pitchFamily="34" charset="0"/>
              <a:buNone/>
              <a:defRPr lang="zh-CN" altLang="en-US" sz="1400" b="1" kern="1200" dirty="0" smtClean="0">
                <a:solidFill>
                  <a:schemeClr val="bg2">
                    <a:lumMod val="75000"/>
                  </a:schemeClr>
                </a:solidFill>
                <a:latin typeface="+mn-lt"/>
                <a:ea typeface="+mn-ea"/>
                <a:cs typeface="+mn-ea"/>
                <a:sym typeface="+mn-lt"/>
              </a:defRPr>
            </a:lvl1pPr>
            <a:lvl2pPr marL="742950" indent="-285750" algn="l" defTabSz="914400" rtl="0" eaLnBrk="1" latinLnBrk="0" hangingPunct="1">
              <a:spcBef>
                <a:spcPct val="20000"/>
              </a:spcBef>
              <a:buFont typeface="Arial" panose="020B0604020202020204" pitchFamily="34" charset="0"/>
              <a:buChar char="–"/>
              <a:defRPr lang="zh-CN" altLang="en-US" sz="2000" b="1" kern="1200" dirty="0" smtClean="0">
                <a:solidFill>
                  <a:schemeClr val="accent1"/>
                </a:solidFill>
                <a:latin typeface="+mn-lt"/>
                <a:ea typeface="+mn-ea"/>
                <a:cs typeface="+mn-ea"/>
                <a:sym typeface="+mn-lt"/>
              </a:defRPr>
            </a:lvl2pPr>
            <a:lvl3pPr marL="1143000" indent="-228600" algn="l" defTabSz="914400" rtl="0" eaLnBrk="1" latinLnBrk="0" hangingPunct="1">
              <a:spcBef>
                <a:spcPct val="20000"/>
              </a:spcBef>
              <a:buFont typeface="Arial" panose="020B0604020202020204" pitchFamily="34" charset="0"/>
              <a:buChar char="•"/>
              <a:defRPr lang="zh-CN" altLang="en-US" sz="2000" b="1" kern="1200" dirty="0" smtClean="0">
                <a:solidFill>
                  <a:schemeClr val="accent1"/>
                </a:solidFill>
                <a:latin typeface="+mn-lt"/>
                <a:ea typeface="+mn-ea"/>
                <a:cs typeface="+mn-ea"/>
                <a:sym typeface="+mn-lt"/>
              </a:defRPr>
            </a:lvl3pPr>
            <a:lvl4pPr marL="1600200" indent="-228600" algn="l" defTabSz="914400" rtl="0" eaLnBrk="1" latinLnBrk="0" hangingPunct="1">
              <a:spcBef>
                <a:spcPct val="20000"/>
              </a:spcBef>
              <a:buFont typeface="Arial" panose="020B0604020202020204" pitchFamily="34" charset="0"/>
              <a:buChar char="–"/>
              <a:defRPr lang="zh-CN" altLang="en-US" sz="2000" b="1" kern="1200" dirty="0" smtClean="0">
                <a:solidFill>
                  <a:schemeClr val="accent1"/>
                </a:solidFill>
                <a:latin typeface="+mn-lt"/>
                <a:ea typeface="+mn-ea"/>
                <a:cs typeface="+mn-ea"/>
                <a:sym typeface="+mn-lt"/>
              </a:defRPr>
            </a:lvl4pPr>
            <a:lvl5pPr marL="2057400" indent="-228600" algn="l" defTabSz="914400" rtl="0" eaLnBrk="1" latinLnBrk="0" hangingPunct="1">
              <a:spcBef>
                <a:spcPct val="20000"/>
              </a:spcBef>
              <a:buFont typeface="Arial" panose="020B0604020202020204" pitchFamily="34" charset="0"/>
              <a:buChar char="»"/>
              <a:defRPr lang="zh-CN" altLang="en-US" sz="2000" b="1" kern="1200" dirty="0" smtClean="0">
                <a:solidFill>
                  <a:schemeClr val="accent1"/>
                </a:solidFill>
                <a:latin typeface="+mn-lt"/>
                <a:ea typeface="+mn-ea"/>
                <a:cs typeface="+mn-ea"/>
                <a:sym typeface="+mn-lt"/>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cs typeface="+mn-cs"/>
              </a:rPr>
              <a:t>注意事项：</a:t>
            </a:r>
            <a:endParaRPr lang="en-US" altLang="zh-CN" sz="1300" dirty="0" smtClean="0">
              <a:solidFill>
                <a:schemeClr val="tx2">
                  <a:lumMod val="75000"/>
                </a:schemeClr>
              </a:solidFill>
              <a:latin typeface="微软雅黑" panose="020B0503020204020204" pitchFamily="34" charset="-122"/>
              <a:ea typeface="微软雅黑" panose="020B0503020204020204" pitchFamily="34" charset="-122"/>
              <a:cs typeface="+mn-cs"/>
            </a:endParaRPr>
          </a:p>
          <a:p>
            <a:pPr>
              <a:lnSpc>
                <a:spcPct val="130000"/>
              </a:lnSpc>
            </a:pP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sym typeface="+mn-ea"/>
              </a:rPr>
              <a:t>①</a:t>
            </a:r>
            <a:r>
              <a:rPr lang="zh-CN" altLang="en-US" sz="1300" dirty="0">
                <a:solidFill>
                  <a:schemeClr val="tx2">
                    <a:lumMod val="75000"/>
                  </a:schemeClr>
                </a:solidFill>
                <a:latin typeface="微软雅黑" panose="020B0503020204020204" pitchFamily="34" charset="-122"/>
                <a:ea typeface="微软雅黑" panose="020B0503020204020204" pitchFamily="34" charset="-122"/>
                <a:sym typeface="+mn-ea"/>
              </a:rPr>
              <a:t>依据现场条件选择机组形式：风冷型</a:t>
            </a: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sym typeface="+mn-ea"/>
              </a:rPr>
              <a:t>、冷冻</a:t>
            </a:r>
            <a:r>
              <a:rPr lang="zh-CN" altLang="en-US" sz="1300" dirty="0">
                <a:solidFill>
                  <a:schemeClr val="tx2">
                    <a:lumMod val="75000"/>
                  </a:schemeClr>
                </a:solidFill>
                <a:latin typeface="微软雅黑" panose="020B0503020204020204" pitchFamily="34" charset="-122"/>
                <a:ea typeface="微软雅黑" panose="020B0503020204020204" pitchFamily="34" charset="-122"/>
                <a:sym typeface="+mn-ea"/>
              </a:rPr>
              <a:t>水型</a:t>
            </a: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sym typeface="+mn-ea"/>
              </a:rPr>
              <a:t>、定制化方案</a:t>
            </a:r>
            <a:r>
              <a:rPr lang="en-US" altLang="zh-CN" sz="1300" dirty="0" smtClean="0">
                <a:solidFill>
                  <a:schemeClr val="tx2">
                    <a:lumMod val="75000"/>
                  </a:schemeClr>
                </a:solidFill>
                <a:latin typeface="微软雅黑" panose="020B0503020204020204" pitchFamily="34" charset="-122"/>
                <a:ea typeface="微软雅黑" panose="020B0503020204020204" pitchFamily="34" charset="-122"/>
                <a:sym typeface="+mn-ea"/>
              </a:rPr>
              <a:t>…</a:t>
            </a:r>
            <a:endParaRPr lang="en-US" altLang="zh-CN" sz="1300" dirty="0">
              <a:solidFill>
                <a:schemeClr val="tx2">
                  <a:lumMod val="75000"/>
                </a:schemeClr>
              </a:solidFill>
              <a:latin typeface="微软雅黑" panose="020B0503020204020204" pitchFamily="34" charset="-122"/>
              <a:ea typeface="微软雅黑" panose="020B0503020204020204" pitchFamily="34" charset="-122"/>
              <a:cs typeface="+mn-cs"/>
            </a:endParaRPr>
          </a:p>
          <a:p>
            <a:pPr>
              <a:lnSpc>
                <a:spcPct val="130000"/>
              </a:lnSpc>
              <a:spcBef>
                <a:spcPct val="0"/>
              </a:spcBef>
            </a:pP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sym typeface="+mn-ea"/>
              </a:rPr>
              <a:t>②</a:t>
            </a:r>
            <a:r>
              <a:rPr lang="zh-CN" altLang="en-US" sz="1300" dirty="0">
                <a:solidFill>
                  <a:schemeClr val="tx2">
                    <a:lumMod val="75000"/>
                  </a:schemeClr>
                </a:solidFill>
                <a:latin typeface="微软雅黑" panose="020B0503020204020204" pitchFamily="34" charset="-122"/>
                <a:ea typeface="微软雅黑" panose="020B0503020204020204" pitchFamily="34" charset="-122"/>
                <a:sym typeface="+mn-ea"/>
              </a:rPr>
              <a:t>建筑条件：内外机垂直落差、连管距离，室外机组布置条件，排水管、给水管（</a:t>
            </a: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sym typeface="+mn-ea"/>
              </a:rPr>
              <a:t>配电极加湿器</a:t>
            </a:r>
            <a:r>
              <a:rPr lang="zh-CN" altLang="en-US" sz="1300" dirty="0">
                <a:solidFill>
                  <a:schemeClr val="tx2">
                    <a:lumMod val="75000"/>
                  </a:schemeClr>
                </a:solidFill>
                <a:latin typeface="微软雅黑" panose="020B0503020204020204" pitchFamily="34" charset="-122"/>
                <a:ea typeface="微软雅黑" panose="020B0503020204020204" pitchFamily="34" charset="-122"/>
                <a:sym typeface="+mn-ea"/>
              </a:rPr>
              <a:t>）</a:t>
            </a:r>
            <a:r>
              <a:rPr lang="en-US" altLang="zh-CN" sz="1300" dirty="0">
                <a:solidFill>
                  <a:schemeClr val="tx2">
                    <a:lumMod val="75000"/>
                  </a:schemeClr>
                </a:solidFill>
                <a:latin typeface="微软雅黑" panose="020B0503020204020204" pitchFamily="34" charset="-122"/>
                <a:ea typeface="微软雅黑" panose="020B0503020204020204" pitchFamily="34" charset="-122"/>
                <a:sym typeface="+mn-ea"/>
              </a:rPr>
              <a:t>…</a:t>
            </a:r>
            <a:endParaRPr lang="en-US" altLang="zh-CN" sz="1300"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30000"/>
              </a:lnSpc>
              <a:spcBef>
                <a:spcPct val="0"/>
              </a:spcBef>
            </a:pP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sym typeface="+mn-ea"/>
              </a:rPr>
              <a:t>③</a:t>
            </a:r>
            <a:r>
              <a:rPr lang="zh-CN" altLang="en-US" sz="1300" dirty="0">
                <a:solidFill>
                  <a:schemeClr val="tx2">
                    <a:lumMod val="75000"/>
                  </a:schemeClr>
                </a:solidFill>
                <a:latin typeface="微软雅黑" panose="020B0503020204020204" pitchFamily="34" charset="-122"/>
                <a:ea typeface="微软雅黑" panose="020B0503020204020204" pitchFamily="34" charset="-122"/>
                <a:sym typeface="+mn-ea"/>
              </a:rPr>
              <a:t>环境条件：冷冻水型进出水温及回风工况、风冷型室外温度是否需配低温组件、海拔高度＜</a:t>
            </a:r>
            <a:r>
              <a:rPr lang="en-US" altLang="zh-CN" sz="1300" dirty="0">
                <a:solidFill>
                  <a:schemeClr val="tx2">
                    <a:lumMod val="75000"/>
                  </a:schemeClr>
                </a:solidFill>
                <a:latin typeface="微软雅黑" panose="020B0503020204020204" pitchFamily="34" charset="-122"/>
                <a:ea typeface="微软雅黑" panose="020B0503020204020204" pitchFamily="34" charset="-122"/>
                <a:sym typeface="+mn-ea"/>
              </a:rPr>
              <a:t>1000m…</a:t>
            </a:r>
            <a:endParaRPr lang="en-US" altLang="zh-CN" sz="1300" dirty="0">
              <a:solidFill>
                <a:schemeClr val="tx2">
                  <a:lumMod val="75000"/>
                </a:schemeClr>
              </a:solidFill>
              <a:latin typeface="微软雅黑" panose="020B0503020204020204" pitchFamily="34" charset="-122"/>
              <a:ea typeface="微软雅黑" panose="020B0503020204020204" pitchFamily="34" charset="-122"/>
              <a:sym typeface="+mn-ea"/>
            </a:endParaRPr>
          </a:p>
          <a:p>
            <a:pPr>
              <a:lnSpc>
                <a:spcPct val="130000"/>
              </a:lnSpc>
            </a:pP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cs typeface="+mn-cs"/>
              </a:rPr>
              <a:t>④封闭冷通道或封闭热通道</a:t>
            </a:r>
            <a:endParaRPr lang="en-US" altLang="zh-CN" sz="1300" dirty="0" smtClean="0">
              <a:solidFill>
                <a:schemeClr val="tx2">
                  <a:lumMod val="75000"/>
                </a:schemeClr>
              </a:solidFill>
              <a:latin typeface="微软雅黑" panose="020B0503020204020204" pitchFamily="34" charset="-122"/>
              <a:ea typeface="微软雅黑" panose="020B0503020204020204" pitchFamily="34" charset="-122"/>
              <a:cs typeface="+mn-cs"/>
            </a:endParaRPr>
          </a:p>
          <a:p>
            <a:pPr>
              <a:lnSpc>
                <a:spcPct val="130000"/>
              </a:lnSpc>
            </a:pP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cs typeface="+mn-cs"/>
              </a:rPr>
              <a:t>⑤建议一个微模块里列间级机房空调</a:t>
            </a:r>
            <a:r>
              <a:rPr lang="en-US" altLang="zh-CN" sz="1300" dirty="0" smtClean="0">
                <a:solidFill>
                  <a:schemeClr val="tx2">
                    <a:lumMod val="75000"/>
                  </a:schemeClr>
                </a:solidFill>
                <a:latin typeface="微软雅黑" panose="020B0503020204020204" pitchFamily="34" charset="-122"/>
                <a:ea typeface="微软雅黑" panose="020B0503020204020204" pitchFamily="34" charset="-122"/>
                <a:cs typeface="+mn-cs"/>
              </a:rPr>
              <a:t>N+1</a:t>
            </a: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cs typeface="+mn-cs"/>
              </a:rPr>
              <a:t>备用 或 </a:t>
            </a:r>
            <a:r>
              <a:rPr lang="en-US" altLang="zh-CN" sz="1300" dirty="0" smtClean="0">
                <a:solidFill>
                  <a:schemeClr val="tx2">
                    <a:lumMod val="75000"/>
                  </a:schemeClr>
                </a:solidFill>
                <a:latin typeface="微软雅黑" panose="020B0503020204020204" pitchFamily="34" charset="-122"/>
                <a:ea typeface="微软雅黑" panose="020B0503020204020204" pitchFamily="34" charset="-122"/>
                <a:cs typeface="+mn-cs"/>
              </a:rPr>
              <a:t>N+2</a:t>
            </a:r>
            <a:r>
              <a:rPr lang="zh-CN" altLang="en-US" sz="1300" dirty="0" smtClean="0">
                <a:solidFill>
                  <a:schemeClr val="tx2">
                    <a:lumMod val="75000"/>
                  </a:schemeClr>
                </a:solidFill>
                <a:latin typeface="微软雅黑" panose="020B0503020204020204" pitchFamily="34" charset="-122"/>
                <a:ea typeface="微软雅黑" panose="020B0503020204020204" pitchFamily="34" charset="-122"/>
                <a:cs typeface="+mn-cs"/>
              </a:rPr>
              <a:t>备用</a:t>
            </a:r>
            <a:r>
              <a:rPr lang="en-US" altLang="zh-CN" sz="1300" dirty="0" smtClean="0">
                <a:solidFill>
                  <a:schemeClr val="tx2">
                    <a:lumMod val="75000"/>
                  </a:schemeClr>
                </a:solidFill>
                <a:latin typeface="微软雅黑" panose="020B0503020204020204" pitchFamily="34" charset="-122"/>
                <a:ea typeface="微软雅黑" panose="020B0503020204020204" pitchFamily="34" charset="-122"/>
                <a:cs typeface="+mn-cs"/>
              </a:rPr>
              <a:t>,</a:t>
            </a:r>
            <a:r>
              <a:rPr lang="zh-CN" altLang="en-US" sz="1300" dirty="0">
                <a:solidFill>
                  <a:schemeClr val="tx2">
                    <a:lumMod val="75000"/>
                  </a:schemeClr>
                </a:solidFill>
                <a:latin typeface="微软雅黑" panose="020B0503020204020204" pitchFamily="34" charset="-122"/>
                <a:ea typeface="微软雅黑" panose="020B0503020204020204" pitchFamily="34" charset="-122"/>
                <a:sym typeface="+mn-ea"/>
              </a:rPr>
              <a:t>具体根据机房规模及等级要求。</a:t>
            </a:r>
            <a:endParaRPr lang="en-US" altLang="zh-CN" sz="1300" dirty="0" smtClean="0">
              <a:solidFill>
                <a:schemeClr val="tx2">
                  <a:lumMod val="75000"/>
                </a:schemeClr>
              </a:solidFill>
              <a:latin typeface="微软雅黑" panose="020B0503020204020204" pitchFamily="34" charset="-122"/>
              <a:ea typeface="微软雅黑" panose="020B0503020204020204" pitchFamily="34" charset="-122"/>
              <a:cs typeface="+mn-cs"/>
            </a:endParaRPr>
          </a:p>
          <a:p>
            <a:pPr>
              <a:lnSpc>
                <a:spcPct val="130000"/>
              </a:lnSpc>
            </a:pPr>
            <a:endParaRPr lang="en-US" altLang="zh-CN" sz="1300" dirty="0">
              <a:solidFill>
                <a:schemeClr val="tx2">
                  <a:lumMod val="75000"/>
                </a:schemeClr>
              </a:solidFill>
              <a:latin typeface="微软雅黑" panose="020B0503020204020204" pitchFamily="34" charset="-122"/>
              <a:ea typeface="微软雅黑" panose="020B0503020204020204" pitchFamily="34" charset="-122"/>
              <a:cs typeface="+mn-cs"/>
            </a:endParaRPr>
          </a:p>
          <a:p>
            <a:pPr>
              <a:lnSpc>
                <a:spcPct val="130000"/>
              </a:lnSpc>
            </a:pPr>
            <a:endParaRPr lang="en-US" altLang="zh-CN" sz="1300" dirty="0">
              <a:solidFill>
                <a:schemeClr val="tx2">
                  <a:lumMod val="75000"/>
                </a:schemeClr>
              </a:solidFill>
              <a:latin typeface="微软雅黑" panose="020B0503020204020204" pitchFamily="34" charset="-122"/>
              <a:ea typeface="微软雅黑" panose="020B0503020204020204" pitchFamily="34" charset="-122"/>
              <a:cs typeface="+mn-cs"/>
            </a:endParaRPr>
          </a:p>
          <a:p>
            <a:pPr>
              <a:lnSpc>
                <a:spcPct val="130000"/>
              </a:lnSpc>
            </a:pPr>
            <a:endParaRPr lang="zh-CN" altLang="en-US" sz="1300" dirty="0">
              <a:solidFill>
                <a:schemeClr val="tx2">
                  <a:lumMod val="75000"/>
                </a:schemeClr>
              </a:solidFill>
              <a:latin typeface="微软雅黑" panose="020B0503020204020204" pitchFamily="34" charset="-122"/>
              <a:ea typeface="微软雅黑" panose="020B0503020204020204" pitchFamily="34" charset="-122"/>
              <a:cs typeface="+mn-cs"/>
            </a:endParaRPr>
          </a:p>
        </p:txBody>
      </p:sp>
      <p:sp>
        <p:nvSpPr>
          <p:cNvPr id="7" name="文本占位符 6"/>
          <p:cNvSpPr>
            <a:spLocks noGrp="1"/>
          </p:cNvSpPr>
          <p:nvPr>
            <p:custDataLst>
              <p:tags r:id="rId3"/>
            </p:custDataLst>
          </p:nvPr>
        </p:nvSpPr>
        <p:spPr>
          <a:xfrm>
            <a:off x="611312" y="915566"/>
            <a:ext cx="4032694" cy="360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t>列间级空调方案</a:t>
            </a:r>
            <a:r>
              <a:rPr lang="zh-CN" altLang="en-US" dirty="0" smtClean="0"/>
              <a:t>展示</a:t>
            </a:r>
            <a:endParaRPr lang="zh-CN" altLang="en-US" dirty="0"/>
          </a:p>
        </p:txBody>
      </p:sp>
      <p:pic>
        <p:nvPicPr>
          <p:cNvPr id="5" name="图片 4"/>
          <p:cNvPicPr>
            <a:picLocks noChangeAspect="1"/>
          </p:cNvPicPr>
          <p:nvPr>
            <p:custDataLst>
              <p:tags r:id="rId4"/>
            </p:custDataLst>
          </p:nvPr>
        </p:nvPicPr>
        <p:blipFill>
          <a:blip r:embed="rId5"/>
          <a:stretch>
            <a:fillRect/>
          </a:stretch>
        </p:blipFill>
        <p:spPr>
          <a:xfrm>
            <a:off x="4283968" y="736972"/>
            <a:ext cx="4752528" cy="389947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1329690" y="-20320"/>
            <a:ext cx="78060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Font typeface="Arial" panose="020B0604020202020204" pitchFamily="34" charset="0"/>
              <a:buNone/>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机房空调工程设计选型</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/Design and selection of air conditioning engineering in computer rooms</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7" name="文本占位符 6"/>
          <p:cNvSpPr>
            <a:spLocks noGrp="1"/>
          </p:cNvSpPr>
          <p:nvPr>
            <p:custDataLst>
              <p:tags r:id="rId2"/>
            </p:custDataLst>
          </p:nvPr>
        </p:nvSpPr>
        <p:spPr>
          <a:xfrm>
            <a:off x="611505" y="915670"/>
            <a:ext cx="4780915" cy="36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a:t>列间级空调方案</a:t>
            </a:r>
            <a:r>
              <a:rPr lang="zh-CN" altLang="en-US" sz="1400" dirty="0" smtClean="0"/>
              <a:t>展示</a:t>
            </a:r>
            <a:endParaRPr lang="zh-CN" altLang="en-US" sz="1400" dirty="0" smtClean="0"/>
          </a:p>
          <a:p>
            <a:r>
              <a:rPr lang="en-US" altLang="zh-CN" sz="1400" dirty="0" smtClean="0"/>
              <a:t>/Display of intercolumn air conditioning solutions</a:t>
            </a:r>
            <a:endParaRPr lang="en-US" altLang="zh-CN" sz="1400" dirty="0" smtClean="0"/>
          </a:p>
          <a:p>
            <a:endParaRPr lang="en-US" altLang="zh-CN" sz="1400" dirty="0" smtClean="0"/>
          </a:p>
        </p:txBody>
      </p:sp>
      <p:pic>
        <p:nvPicPr>
          <p:cNvPr id="5" name="图片 4"/>
          <p:cNvPicPr>
            <a:picLocks noChangeAspect="1"/>
          </p:cNvPicPr>
          <p:nvPr>
            <p:custDataLst>
              <p:tags r:id="rId3"/>
            </p:custDataLst>
          </p:nvPr>
        </p:nvPicPr>
        <p:blipFill>
          <a:blip r:embed="rId4"/>
          <a:stretch>
            <a:fillRect/>
          </a:stretch>
        </p:blipFill>
        <p:spPr>
          <a:xfrm>
            <a:off x="4283968" y="736972"/>
            <a:ext cx="4752528" cy="3899471"/>
          </a:xfrm>
          <a:prstGeom prst="rect">
            <a:avLst/>
          </a:prstGeom>
        </p:spPr>
      </p:pic>
      <p:sp>
        <p:nvSpPr>
          <p:cNvPr id="2" name="文本框 1"/>
          <p:cNvSpPr txBox="1"/>
          <p:nvPr/>
        </p:nvSpPr>
        <p:spPr>
          <a:xfrm>
            <a:off x="323850" y="1416685"/>
            <a:ext cx="4057015" cy="3230245"/>
          </a:xfrm>
          <a:prstGeom prst="rect">
            <a:avLst/>
          </a:prstGeom>
          <a:noFill/>
        </p:spPr>
        <p:txBody>
          <a:bodyPr wrap="square" rtlCol="0" anchor="t">
            <a:spAutoFit/>
          </a:bodyPr>
          <a:p>
            <a:r>
              <a:rPr lang="zh-CN" altLang="en-US" sz="1200"/>
              <a:t>Precautions:</a:t>
            </a:r>
            <a:endParaRPr lang="zh-CN" altLang="en-US" sz="1200"/>
          </a:p>
          <a:p>
            <a:endParaRPr lang="zh-CN" altLang="en-US" sz="1200"/>
          </a:p>
          <a:p>
            <a:r>
              <a:rPr lang="zh-CN" altLang="en-US" sz="1200"/>
              <a:t>① Choose the unit form based on on-site conditions: air-cooled, chilled water, customized plan</a:t>
            </a:r>
            <a:endParaRPr lang="zh-CN" altLang="en-US" sz="1200"/>
          </a:p>
          <a:p>
            <a:r>
              <a:rPr lang="zh-CN" altLang="en-US" sz="1200"/>
              <a:t>② Building conditions: vertical drop between internal and external units, distance between connecting pipes, layout conditions of outdoor units, drainage pipes, water supply pipes (distribution pole humidifiers)</a:t>
            </a:r>
            <a:endParaRPr lang="zh-CN" altLang="en-US" sz="1200"/>
          </a:p>
          <a:p>
            <a:r>
              <a:rPr lang="zh-CN" altLang="en-US" sz="1200"/>
              <a:t>③ Environmental conditions: chilled water inlet and outlet water temperature and return air conditions, whether low-temperature components are required for air-cooled outdoor temperature, altitude&lt;1000m</a:t>
            </a:r>
            <a:endParaRPr lang="zh-CN" altLang="en-US" sz="1200"/>
          </a:p>
          <a:p>
            <a:r>
              <a:rPr lang="zh-CN" altLang="en-US" sz="1200"/>
              <a:t>④ Closed cold channel or closed hot channel</a:t>
            </a:r>
            <a:endParaRPr lang="zh-CN" altLang="en-US" sz="1200"/>
          </a:p>
          <a:p>
            <a:r>
              <a:rPr lang="zh-CN" altLang="en-US" sz="1200"/>
              <a:t>⑤ Suggest a micro module with N+1 backup or N+2 backup for air conditioning in a row level computer room, depending on the size and level requirements of the computer room.</a:t>
            </a:r>
            <a:endParaRPr lang="zh-CN" altLang="en-US" sz="1200"/>
          </a:p>
        </p:txBody>
      </p:sp>
      <p:sp>
        <p:nvSpPr>
          <p:cNvPr id="6" name="文本框 5"/>
          <p:cNvSpPr txBox="1"/>
          <p:nvPr/>
        </p:nvSpPr>
        <p:spPr>
          <a:xfrm>
            <a:off x="2625725" y="4656455"/>
            <a:ext cx="5324475" cy="368300"/>
          </a:xfrm>
          <a:prstGeom prst="rect">
            <a:avLst/>
          </a:prstGeom>
          <a:noFill/>
        </p:spPr>
        <p:txBody>
          <a:bodyPr wrap="square" rtlCol="0" anchor="t">
            <a:spAutoFit/>
          </a:bodyPr>
          <a:p>
            <a:r>
              <a:rPr lang="zh-CN" altLang="en-US" sz="900"/>
              <a:t>1 End door </a:t>
            </a:r>
            <a:r>
              <a:rPr lang="en-US" altLang="zh-CN" sz="900"/>
              <a:t>                            </a:t>
            </a:r>
            <a:r>
              <a:rPr lang="zh-CN" altLang="en-US" sz="900"/>
              <a:t>2 PDF PDC</a:t>
            </a:r>
            <a:r>
              <a:rPr lang="en-US" altLang="zh-CN" sz="900"/>
              <a:t>                </a:t>
            </a:r>
            <a:r>
              <a:rPr lang="zh-CN" altLang="en-US" sz="900"/>
              <a:t> </a:t>
            </a:r>
            <a:r>
              <a:rPr lang="en-US" altLang="zh-CN" sz="900"/>
              <a:t> </a:t>
            </a:r>
            <a:r>
              <a:rPr lang="zh-CN" altLang="en-US" sz="900"/>
              <a:t>3 Server Cabinet </a:t>
            </a:r>
            <a:r>
              <a:rPr lang="en-US" altLang="zh-CN" sz="900"/>
              <a:t>           </a:t>
            </a:r>
            <a:r>
              <a:rPr lang="zh-CN" altLang="en-US" sz="900"/>
              <a:t>4 Air conditioner</a:t>
            </a:r>
            <a:endParaRPr lang="zh-CN" altLang="en-US" sz="900"/>
          </a:p>
          <a:p>
            <a:r>
              <a:rPr lang="zh-CN" altLang="en-US" sz="900"/>
              <a:t> 5 General Cabling Cabinet </a:t>
            </a:r>
            <a:r>
              <a:rPr lang="en-US" altLang="zh-CN" sz="900"/>
              <a:t>  </a:t>
            </a:r>
            <a:r>
              <a:rPr lang="zh-CN" altLang="en-US" sz="900"/>
              <a:t>6 Power cable trough </a:t>
            </a:r>
            <a:r>
              <a:rPr lang="en-US" altLang="zh-CN" sz="900"/>
              <a:t>  </a:t>
            </a:r>
            <a:r>
              <a:rPr lang="zh-CN" altLang="en-US" sz="900"/>
              <a:t>7 Signal cable trough </a:t>
            </a:r>
            <a:r>
              <a:rPr lang="en-US" altLang="zh-CN" sz="900"/>
              <a:t>    </a:t>
            </a:r>
            <a:r>
              <a:rPr lang="zh-CN" altLang="en-US" sz="900"/>
              <a:t>8 Skylight</a:t>
            </a:r>
            <a:endParaRPr lang="zh-CN" altLang="en-US" sz="9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86180" y="51435"/>
            <a:ext cx="776351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ClrTx/>
              <a:buSzTx/>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中小型机房空调外观</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PAC Outline </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graphicFrame>
        <p:nvGraphicFramePr>
          <p:cNvPr id="19" name="表格 18"/>
          <p:cNvGraphicFramePr>
            <a:graphicFrameLocks noGrp="1"/>
          </p:cNvGraphicFramePr>
          <p:nvPr>
            <p:custDataLst>
              <p:tags r:id="rId1"/>
            </p:custDataLst>
          </p:nvPr>
        </p:nvGraphicFramePr>
        <p:xfrm>
          <a:off x="1044174" y="627658"/>
          <a:ext cx="6854825" cy="3932555"/>
        </p:xfrm>
        <a:graphic>
          <a:graphicData uri="http://schemas.openxmlformats.org/drawingml/2006/table">
            <a:tbl>
              <a:tblPr>
                <a:tableStyleId>{BC89EF96-8CEA-46FF-86C4-4CE0E7609802}</a:tableStyleId>
              </a:tblPr>
              <a:tblGrid>
                <a:gridCol w="1092835"/>
                <a:gridCol w="1152398"/>
                <a:gridCol w="127"/>
                <a:gridCol w="1152271"/>
                <a:gridCol w="1151890"/>
                <a:gridCol w="1152652"/>
                <a:gridCol w="254"/>
                <a:gridCol w="1152398"/>
              </a:tblGrid>
              <a:tr h="450215">
                <a:tc>
                  <a:txBody>
                    <a:bodyPr/>
                    <a:p>
                      <a:pPr algn="ctr" fontAlgn="ctr"/>
                      <a:r>
                        <a:rPr lang="en-US" altLang="zh-CN" sz="1400" u="none" strike="noStrike" dirty="0"/>
                        <a:t>IDU Model</a:t>
                      </a:r>
                      <a:endParaRPr lang="en-US" altLang="zh-CN" sz="1400" u="none" strike="noStrike" dirty="0"/>
                    </a:p>
                  </a:txBody>
                  <a:tcPr marL="9525" marR="9525" marT="9525" marB="0" anchor="ctr"/>
                </a:tc>
                <a:tc gridSpan="2">
                  <a:txBody>
                    <a:bodyPr/>
                    <a:p>
                      <a:pPr marL="0" algn="ctr" defTabSz="685800" rtl="0" eaLnBrk="1" fontAlgn="ctr" latinLnBrk="0" hangingPunct="1"/>
                      <a:r>
                        <a:rPr lang="en-US" altLang="zh-CN" sz="1400" u="none" strike="noStrike" kern="1200" dirty="0" smtClean="0"/>
                        <a:t>MSHCU06</a:t>
                      </a:r>
                      <a:endParaRPr lang="en-US" altLang="zh-CN" sz="1400" u="none" strike="noStrike" kern="1200" dirty="0" smtClean="0"/>
                    </a:p>
                  </a:txBody>
                  <a:tcPr marL="9525" marR="9525" marT="9525" marB="0" anchor="ctr"/>
                </a:tc>
                <a:tc hMerge="1">
                  <a:tcPr marL="9525" marR="9525" marT="9525" marB="0" anchor="ctr"/>
                </a:tc>
                <a:tc>
                  <a:txBody>
                    <a:bodyPr/>
                    <a:p>
                      <a:pPr marL="0" algn="ctr" defTabSz="685800" rtl="0" eaLnBrk="1" fontAlgn="ctr" latinLnBrk="0" hangingPunct="1">
                        <a:buNone/>
                      </a:pPr>
                      <a:r>
                        <a:rPr lang="en-US" altLang="zh-CN" sz="1400" u="none" strike="noStrike" kern="1200" dirty="0" smtClean="0"/>
                        <a:t>MSHCU08</a:t>
                      </a:r>
                      <a:endParaRPr lang="en-US" altLang="zh-CN" sz="1400" u="none" strike="noStrike" kern="1200" dirty="0" smtClean="0"/>
                    </a:p>
                  </a:txBody>
                  <a:tcPr marL="9525" marR="9525" marT="9525" marB="0" anchor="ctr"/>
                </a:tc>
                <a:tc>
                  <a:txBody>
                    <a:bodyPr/>
                    <a:p>
                      <a:pPr algn="ctr" fontAlgn="ctr"/>
                      <a:r>
                        <a:rPr lang="en-US" altLang="zh-CN" sz="1400" u="none" strike="noStrike" dirty="0"/>
                        <a:t>MSHCU12</a:t>
                      </a:r>
                      <a:endParaRPr lang="en-US" altLang="zh-CN" sz="1400" u="none" strike="noStrike" dirty="0"/>
                    </a:p>
                  </a:txBody>
                  <a:tcPr marL="9525" marR="9525" marT="9525" marB="0" anchor="ctr"/>
                </a:tc>
                <a:tc gridSpan="2">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400" u="none" strike="noStrike" dirty="0" smtClean="0"/>
                        <a:t>MSHCU16</a:t>
                      </a:r>
                      <a:endParaRPr lang="en-US" altLang="zh-CN" sz="1400" u="none" strike="noStrike" dirty="0" smtClean="0"/>
                    </a:p>
                  </a:txBody>
                  <a:tcPr marL="9525" marR="9525" marT="9525" marB="0" anchor="ctr"/>
                </a:tc>
                <a:tc hMerge="1">
                  <a:tcPr marL="9525" marR="9525" marT="9525"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400" dirty="0" smtClean="0"/>
                        <a:t>MSHCU20</a:t>
                      </a:r>
                      <a:endParaRPr lang="en-US" altLang="zh-CN" sz="1400" u="none" strike="noStrike" dirty="0" smtClean="0"/>
                    </a:p>
                  </a:txBody>
                  <a:tcPr marL="9525" marR="9525" marT="9525" marB="0" anchor="ctr"/>
                </a:tc>
              </a:tr>
              <a:tr h="1610995">
                <a:tc>
                  <a:txBody>
                    <a:bodyPr/>
                    <a:p>
                      <a:pPr algn="ctr" fontAlgn="ctr"/>
                      <a:r>
                        <a:rPr lang="en-US" altLang="zh-CN" sz="1400" dirty="0" smtClean="0"/>
                        <a:t>IDU PIC</a:t>
                      </a:r>
                      <a:endParaRPr lang="en-US" altLang="zh-CN" sz="1400" u="none" strike="noStrike" dirty="0" smtClean="0"/>
                    </a:p>
                  </a:txBody>
                  <a:tcPr marL="9525" marR="9525" marT="9525" marB="0" anchor="ctr"/>
                </a:tc>
                <a:tc gridSpan="3">
                  <a:txBody>
                    <a:bodyPr/>
                    <a:p>
                      <a:pPr algn="ctr" fontAlgn="ctr"/>
                      <a:endParaRPr lang="en-US" sz="1400" u="none" strike="noStrike" dirty="0"/>
                    </a:p>
                  </a:txBody>
                  <a:tcPr marL="9525" marR="9525" marT="9525" marB="0" anchor="ctr"/>
                </a:tc>
                <a:tc hMerge="1">
                  <a:tcPr marL="9525" marR="9525" marT="9525" marB="0" anchor="ctr"/>
                </a:tc>
                <a:tc hMerge="1">
                  <a:tcPr marL="9525" marR="9525" marT="9525" marB="0" anchor="ctr"/>
                </a:tc>
                <a:tc>
                  <a:txBody>
                    <a:bodyPr/>
                    <a:p>
                      <a:pPr algn="ctr" fontAlgn="ctr"/>
                      <a:endParaRPr lang="en-US" sz="1400" u="none" strike="noStrike" dirty="0"/>
                    </a:p>
                  </a:txBody>
                  <a:tcPr marL="9525" marR="9525" marT="9525" marB="0" anchor="ctr"/>
                </a:tc>
                <a:tc gridSpan="3">
                  <a:txBody>
                    <a:bodyPr/>
                    <a:p>
                      <a:pPr algn="ctr" fontAlgn="ctr"/>
                      <a:endParaRPr lang="en-US" sz="1400" u="none" strike="noStrike" dirty="0"/>
                    </a:p>
                  </a:txBody>
                  <a:tcPr marL="9525" marR="9525" marT="9525" marB="0" anchor="ctr"/>
                </a:tc>
                <a:tc hMerge="1">
                  <a:tcPr marL="9525" marR="9525" marT="9525" marB="0" anchor="ctr"/>
                </a:tc>
                <a:tc hMerge="1">
                  <a:tcPr marL="9525" marR="9525" marT="9525" marB="0" anchor="ctr"/>
                </a:tc>
              </a:tr>
              <a:tr h="449580">
                <a:tc>
                  <a:txBody>
                    <a:bodyPr/>
                    <a:p>
                      <a:pPr algn="ctr" fontAlgn="ctr"/>
                      <a:r>
                        <a:rPr lang="en-US" altLang="zh-CN" sz="1400" dirty="0" smtClean="0"/>
                        <a:t>Footprint</a:t>
                      </a:r>
                      <a:endParaRPr lang="en-US" altLang="zh-CN" sz="1400" u="none" strike="noStrike" dirty="0" smtClean="0"/>
                    </a:p>
                  </a:txBody>
                  <a:tcPr marL="9525" marR="9525" marT="9525" marB="0" anchor="ctr"/>
                </a:tc>
                <a:tc gridSpan="3">
                  <a:txBody>
                    <a:bodyPr/>
                    <a:p>
                      <a:pPr algn="ctr" fontAlgn="ctr"/>
                      <a:r>
                        <a:rPr lang="en-US" altLang="zh-CN" sz="1400" dirty="0" smtClean="0"/>
                        <a:t>0.25</a:t>
                      </a:r>
                      <a:r>
                        <a:rPr lang="zh-CN" altLang="en-US" sz="1400" dirty="0" smtClean="0"/>
                        <a:t>㎡</a:t>
                      </a:r>
                      <a:endParaRPr lang="zh-CN" altLang="en-US" sz="1400" dirty="0" smtClean="0"/>
                    </a:p>
                  </a:txBody>
                  <a:tcPr marL="9525" marR="9525" marT="9525" marB="0" anchor="ctr"/>
                </a:tc>
                <a:tc hMerge="1">
                  <a:tcPr marL="9525" marR="9525" marT="9525" marB="0" anchor="ctr"/>
                </a:tc>
                <a:tc hMerge="1">
                  <a:tcPr marL="9525" marR="9525" marT="9525" marB="0" anchor="ctr"/>
                </a:tc>
                <a:tc>
                  <a:txBody>
                    <a:bodyPr/>
                    <a:p>
                      <a:pPr algn="ctr" fontAlgn="ctr"/>
                      <a:r>
                        <a:rPr lang="en-US" altLang="zh-CN" sz="1400" dirty="0" smtClean="0"/>
                        <a:t>0.36</a:t>
                      </a:r>
                      <a:r>
                        <a:rPr lang="zh-CN" altLang="en-US" sz="1400" dirty="0" smtClean="0"/>
                        <a:t>㎡</a:t>
                      </a:r>
                      <a:endParaRPr lang="zh-CN" altLang="en-US" sz="1400" u="none" strike="noStrike" dirty="0" smtClean="0"/>
                    </a:p>
                  </a:txBody>
                  <a:tcPr marL="9525" marR="9525" marT="9525" marB="0" anchor="ctr"/>
                </a:tc>
                <a:tc gridSpan="3">
                  <a:txBody>
                    <a:bodyPr/>
                    <a:p>
                      <a:pPr algn="ctr" fontAlgn="ctr"/>
                      <a:r>
                        <a:rPr lang="en-US" altLang="zh-CN" sz="1400" dirty="0" smtClean="0"/>
                        <a:t>0.56</a:t>
                      </a:r>
                      <a:r>
                        <a:rPr lang="zh-CN" altLang="en-US" sz="1400" dirty="0" smtClean="0"/>
                        <a:t>㎡</a:t>
                      </a:r>
                      <a:endParaRPr lang="zh-CN" altLang="en-US" sz="1400" u="none" strike="noStrike" dirty="0" smtClean="0"/>
                    </a:p>
                  </a:txBody>
                  <a:tcPr marL="9525" marR="9525" marT="9525" marB="0" anchor="ctr"/>
                </a:tc>
                <a:tc hMerge="1">
                  <a:tcPr marL="9525" marR="9525" marT="9525" marB="0" anchor="ctr"/>
                </a:tc>
                <a:tc hMerge="1">
                  <a:tcPr marL="9525" marR="9525" marT="9525" marB="0" anchor="ctr"/>
                </a:tc>
              </a:tr>
              <a:tr h="450215">
                <a:tc>
                  <a:txBody>
                    <a:bodyPr/>
                    <a:p>
                      <a:pPr algn="ctr" fontAlgn="ctr"/>
                      <a:r>
                        <a:rPr lang="en-US" altLang="zh-CN" sz="1400" dirty="0"/>
                        <a:t>ODU Model</a:t>
                      </a:r>
                      <a:endParaRPr lang="en-US" altLang="zh-CN" sz="1400" u="none" strike="noStrike" dirty="0"/>
                    </a:p>
                  </a:txBody>
                  <a:tcPr marL="9525" marR="9525" marT="9525" marB="0" anchor="ctr"/>
                </a:tc>
                <a:tc>
                  <a:txBody>
                    <a:bodyPr/>
                    <a:p>
                      <a:pPr algn="ctr" fontAlgn="ctr"/>
                      <a:r>
                        <a:rPr lang="en-US" altLang="zh-CN" sz="1400" dirty="0"/>
                        <a:t>MSACU06S</a:t>
                      </a:r>
                      <a:endParaRPr lang="en-US" altLang="zh-CN" sz="1400" u="none" strike="noStrike" dirty="0"/>
                    </a:p>
                  </a:txBody>
                  <a:tcPr marL="9525" marR="9525" marT="9525" marB="0" anchor="ctr"/>
                </a:tc>
                <a:tc gridSpan="2">
                  <a:txBody>
                    <a:bodyPr/>
                    <a:p>
                      <a:pPr algn="ctr" fontAlgn="ctr">
                        <a:buNone/>
                      </a:pPr>
                      <a:r>
                        <a:rPr lang="en-US" altLang="zh-CN" sz="1400" dirty="0">
                          <a:sym typeface="+mn-ea"/>
                        </a:rPr>
                        <a:t>MSACU08S</a:t>
                      </a:r>
                      <a:endParaRPr lang="en-US" altLang="zh-CN" sz="1400" u="none" strike="noStrike" dirty="0"/>
                    </a:p>
                  </a:txBody>
                  <a:tcPr marL="9525" marR="9525" marT="9525" marB="0" anchor="ctr"/>
                </a:tc>
                <a:tc hMerge="1">
                  <a:tcPr marL="9525" marR="9525" marT="9525" marB="0" anchor="ctr"/>
                </a:tc>
                <a:tc>
                  <a:txBody>
                    <a:bodyPr/>
                    <a:p>
                      <a:pPr algn="ctr" fontAlgn="ctr"/>
                      <a:r>
                        <a:rPr lang="en-US" altLang="zh-CN" sz="1400" dirty="0"/>
                        <a:t>MSACU12S</a:t>
                      </a:r>
                      <a:endParaRPr lang="en-US" altLang="zh-CN" sz="1400" u="none" strike="noStrike" dirty="0"/>
                    </a:p>
                  </a:txBody>
                  <a:tcPr marL="9525" marR="9525" marT="9525" marB="0" anchor="ctr"/>
                </a:tc>
                <a:tc>
                  <a:txBody>
                    <a:bodyPr/>
                    <a:p>
                      <a:pPr algn="ctr" fontAlgn="ctr"/>
                      <a:r>
                        <a:rPr lang="en-US" altLang="zh-CN" sz="1400" dirty="0"/>
                        <a:t>MSACU16S</a:t>
                      </a:r>
                      <a:endParaRPr lang="en-US" altLang="zh-CN" sz="1400" u="none" strike="noStrike" dirty="0"/>
                    </a:p>
                  </a:txBody>
                  <a:tcPr marL="9525" marR="9525" marT="9525" marB="0" anchor="ctr"/>
                </a:tc>
                <a:tc gridSpan="2">
                  <a:txBody>
                    <a:bodyPr/>
                    <a:p>
                      <a:pPr algn="ctr" fontAlgn="ctr">
                        <a:buNone/>
                      </a:pPr>
                      <a:r>
                        <a:rPr lang="en-US" altLang="zh-CN" sz="1400" dirty="0">
                          <a:sym typeface="+mn-ea"/>
                        </a:rPr>
                        <a:t>MSACU20S</a:t>
                      </a:r>
                      <a:endParaRPr lang="en-US" altLang="zh-CN" sz="1400" u="none" strike="noStrike" dirty="0"/>
                    </a:p>
                  </a:txBody>
                  <a:tcPr marL="9525" marR="9525" marT="9525" marB="0" anchor="ctr"/>
                </a:tc>
                <a:tc hMerge="1">
                  <a:tcPr marL="9525" marR="9525" marT="9525" marB="0" anchor="ctr"/>
                </a:tc>
              </a:tr>
              <a:tr h="971550">
                <a:tc>
                  <a:txBody>
                    <a:bodyPr/>
                    <a:p>
                      <a:pPr algn="ctr" fontAlgn="ctr"/>
                      <a:r>
                        <a:rPr lang="en-US" altLang="zh-CN" sz="1400" dirty="0" smtClean="0"/>
                        <a:t>ODU PIC</a:t>
                      </a:r>
                      <a:endParaRPr lang="en-US" altLang="zh-CN" sz="1400" u="none" strike="noStrike" dirty="0" smtClean="0"/>
                    </a:p>
                  </a:txBody>
                  <a:tcPr marL="9525" marR="9525" marT="9525" marB="0" anchor="ctr"/>
                </a:tc>
                <a:tc gridSpan="3">
                  <a:txBody>
                    <a:bodyPr/>
                    <a:p>
                      <a:pPr algn="ctr" fontAlgn="ctr"/>
                      <a:endParaRPr lang="en-US" sz="1400" u="none" strike="noStrike" dirty="0"/>
                    </a:p>
                  </a:txBody>
                  <a:tcPr marL="9525" marR="9525" marT="9525" marB="0" anchor="ctr"/>
                </a:tc>
                <a:tc hMerge="1">
                  <a:tcPr marL="9525" marR="9525" marT="9525" marB="0" anchor="ctr"/>
                </a:tc>
                <a:tc hMerge="1">
                  <a:tcPr marL="9525" marR="9525" marT="9525" marB="0" anchor="ctr"/>
                </a:tc>
                <a:tc>
                  <a:txBody>
                    <a:bodyPr/>
                    <a:p>
                      <a:pPr algn="ctr" fontAlgn="ctr"/>
                      <a:endParaRPr lang="en-US" sz="1400" u="none" strike="noStrike" dirty="0"/>
                    </a:p>
                  </a:txBody>
                  <a:tcPr marL="9525" marR="9525" marT="9525" marB="0" anchor="ctr"/>
                </a:tc>
                <a:tc gridSpan="3">
                  <a:txBody>
                    <a:bodyPr/>
                    <a:p>
                      <a:pPr algn="ctr" fontAlgn="ctr"/>
                      <a:endParaRPr lang="en-US" sz="1400" u="none" strike="noStrike" dirty="0"/>
                    </a:p>
                  </a:txBody>
                  <a:tcPr marL="9525" marR="9525" marT="9525" marB="0" anchor="ctr"/>
                </a:tc>
                <a:tc hMerge="1">
                  <a:tcPr marL="9525" marR="9525" marT="9525" marB="0" anchor="ctr"/>
                </a:tc>
                <a:tc hMerge="1">
                  <a:tcPr marL="9525" marR="9525" marT="9525" marB="0" anchor="ctr"/>
                </a:tc>
              </a:tr>
            </a:tbl>
          </a:graphicData>
        </a:graphic>
      </p:graphicFrame>
      <p:pic>
        <p:nvPicPr>
          <p:cNvPr id="4" name="图片 3"/>
          <p:cNvPicPr>
            <a:picLocks noChangeAspect="1"/>
          </p:cNvPicPr>
          <p:nvPr>
            <p:custDataLst>
              <p:tags r:id="rId2"/>
            </p:custDataLst>
          </p:nvPr>
        </p:nvPicPr>
        <p:blipFill>
          <a:blip r:embed="rId3"/>
          <a:stretch>
            <a:fillRect/>
          </a:stretch>
        </p:blipFill>
        <p:spPr>
          <a:xfrm>
            <a:off x="2952115" y="1303655"/>
            <a:ext cx="649605" cy="129921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6315710" y="1196975"/>
            <a:ext cx="779145" cy="1409065"/>
          </a:xfrm>
          <a:prstGeom prst="rect">
            <a:avLst/>
          </a:prstGeom>
        </p:spPr>
      </p:pic>
      <p:pic>
        <p:nvPicPr>
          <p:cNvPr id="3" name="图片 2"/>
          <p:cNvPicPr>
            <a:picLocks noChangeAspect="1"/>
          </p:cNvPicPr>
          <p:nvPr>
            <p:custDataLst>
              <p:tags r:id="rId6"/>
            </p:custDataLst>
          </p:nvPr>
        </p:nvPicPr>
        <p:blipFill>
          <a:blip r:embed="rId7"/>
          <a:stretch>
            <a:fillRect/>
          </a:stretch>
        </p:blipFill>
        <p:spPr>
          <a:xfrm>
            <a:off x="2786603" y="3690751"/>
            <a:ext cx="863600" cy="772160"/>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4587240" y="3517265"/>
            <a:ext cx="880745" cy="1120775"/>
          </a:xfrm>
          <a:prstGeom prst="rect">
            <a:avLst/>
          </a:prstGeom>
        </p:spPr>
      </p:pic>
      <p:pic>
        <p:nvPicPr>
          <p:cNvPr id="7" name="图片 6"/>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6272753" y="3732897"/>
            <a:ext cx="965813" cy="843558"/>
          </a:xfrm>
          <a:prstGeom prst="rect">
            <a:avLst/>
          </a:prstGeom>
        </p:spPr>
      </p:pic>
      <p:pic>
        <p:nvPicPr>
          <p:cNvPr id="13" name="图片 12"/>
          <p:cNvPicPr>
            <a:picLocks noChangeAspect="1"/>
          </p:cNvPicPr>
          <p:nvPr>
            <p:custDataLst>
              <p:tags r:id="rId12"/>
            </p:custDataLst>
          </p:nvPr>
        </p:nvPicPr>
        <p:blipFill>
          <a:blip r:embed="rId13"/>
          <a:stretch>
            <a:fillRect/>
          </a:stretch>
        </p:blipFill>
        <p:spPr>
          <a:xfrm>
            <a:off x="4655820" y="1303655"/>
            <a:ext cx="649605" cy="129921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444" y="0"/>
            <a:ext cx="9115400" cy="368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14158" y="3170237"/>
            <a:ext cx="9194670" cy="19732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latin typeface="微软雅黑" panose="020B0503020204020204" pitchFamily="34" charset="-122"/>
                <a:ea typeface="微软雅黑" panose="020B0503020204020204" pitchFamily="34" charset="-122"/>
              </a:rPr>
              <a:t>顿汉布什</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享誉世界的空调专家</a:t>
            </a:r>
            <a:endParaRPr lang="en-US" altLang="zh-CN" sz="1200" b="1" dirty="0">
              <a:latin typeface="微软雅黑" panose="020B0503020204020204" pitchFamily="34" charset="-122"/>
              <a:ea typeface="微软雅黑" panose="020B0503020204020204" pitchFamily="34" charset="-122"/>
            </a:endParaRPr>
          </a:p>
          <a:p>
            <a:pPr algn="ctr">
              <a:defRPr/>
            </a:pPr>
            <a:r>
              <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DUNHAM-BUSH, YOUR COMFORT SPECIALIST</a:t>
            </a: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defRPr/>
            </a:pPr>
            <a:r>
              <a:rPr lang="zh-CN" altLang="en-US" sz="1200" b="1"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p:txBody>
      </p:sp>
      <p:sp>
        <p:nvSpPr>
          <p:cNvPr id="6" name="1 Título"/>
          <p:cNvSpPr txBox="1"/>
          <p:nvPr/>
        </p:nvSpPr>
        <p:spPr bwMode="auto">
          <a:xfrm>
            <a:off x="323850" y="772046"/>
            <a:ext cx="5902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5765"/>
              </a:lnSpc>
            </a:pPr>
            <a:r>
              <a:rPr lang="es-HN" altLang="zh-CN" sz="4900" b="1" dirty="0">
                <a:solidFill>
                  <a:srgbClr val="404040"/>
                </a:solidFill>
                <a:latin typeface="Rockwell" panose="02060603020205020403" pitchFamily="18" charset="0"/>
                <a:ea typeface="Meiryo" panose="020B0604030504040204" pitchFamily="34" charset="-128"/>
                <a:cs typeface="Meiryo" panose="020B0604030504040204" pitchFamily="34" charset="-128"/>
              </a:rPr>
              <a:t>THANK </a:t>
            </a:r>
            <a:r>
              <a:rPr lang="es-HN" altLang="zh-CN" sz="4900" b="1" dirty="0">
                <a:solidFill>
                  <a:srgbClr val="00B0F0"/>
                </a:solidFill>
                <a:latin typeface="Rockwell" panose="02060603020205020403" pitchFamily="18" charset="0"/>
                <a:ea typeface="Meiryo" panose="020B0604030504040204" pitchFamily="34" charset="-128"/>
                <a:cs typeface="Meiryo" panose="020B0604030504040204" pitchFamily="34" charset="-128"/>
              </a:rPr>
              <a:t>YOU</a:t>
            </a:r>
            <a:endParaRPr lang="es-HN" altLang="zh-CN" sz="4900" b="1" dirty="0">
              <a:solidFill>
                <a:srgbClr val="00B0F0"/>
              </a:solidFill>
              <a:latin typeface="Rockwell" panose="02060603020205020403" pitchFamily="18" charset="0"/>
              <a:ea typeface="Meiryo" panose="020B0604030504040204" pitchFamily="34" charset="-128"/>
              <a:cs typeface="Meiryo" panose="020B0604030504040204" pitchFamily="34" charset="-128"/>
            </a:endParaRPr>
          </a:p>
        </p:txBody>
      </p:sp>
      <p:pic>
        <p:nvPicPr>
          <p:cNvPr id="7" name="Picture 10" descr="F:\常用\DB LOGO副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80016" y="771550"/>
            <a:ext cx="1584721" cy="81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577" y="1829811"/>
            <a:ext cx="1475160" cy="1029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395288" y="1635646"/>
            <a:ext cx="3467616" cy="1384995"/>
          </a:xfrm>
          <a:prstGeom prst="rect">
            <a:avLst/>
          </a:prstGeom>
        </p:spPr>
        <p:txBody>
          <a:bodyPr wrap="none">
            <a:spAutoFit/>
          </a:bodyPr>
          <a:lstStyle/>
          <a:p>
            <a:pPr>
              <a:defRPr/>
            </a:pPr>
            <a:r>
              <a:rPr lang="zh-CN" altLang="en-US" sz="2800" b="1" dirty="0">
                <a:solidFill>
                  <a:srgbClr val="0070C0"/>
                </a:solidFill>
                <a:latin typeface="微软雅黑" panose="020B0503020204020204" pitchFamily="34" charset="-122"/>
                <a:ea typeface="微软雅黑" panose="020B0503020204020204" pitchFamily="34" charset="-122"/>
              </a:rPr>
              <a:t>顿汉布什</a:t>
            </a:r>
            <a:r>
              <a:rPr lang="zh-CN" altLang="en-US" sz="3200" b="1" dirty="0">
                <a:solidFill>
                  <a:srgbClr val="0070C0"/>
                </a:solidFill>
                <a:latin typeface="微软雅黑" panose="020B0503020204020204" pitchFamily="34" charset="-122"/>
                <a:ea typeface="微软雅黑" panose="020B0503020204020204" pitchFamily="34" charset="-122"/>
              </a:rPr>
              <a:t> </a:t>
            </a:r>
            <a:endParaRPr lang="en-US" altLang="zh-CN" sz="3200" b="1" dirty="0">
              <a:solidFill>
                <a:srgbClr val="0070C0"/>
              </a:solidFill>
              <a:latin typeface="微软雅黑" panose="020B0503020204020204" pitchFamily="34" charset="-122"/>
              <a:ea typeface="微软雅黑" panose="020B0503020204020204" pitchFamily="34" charset="-122"/>
            </a:endParaRPr>
          </a:p>
          <a:p>
            <a:pPr>
              <a:defRPr/>
            </a:pPr>
            <a:r>
              <a:rPr lang="zh-CN" altLang="en-US" sz="3200" b="1" dirty="0">
                <a:solidFill>
                  <a:srgbClr val="0070C0"/>
                </a:solidFill>
                <a:latin typeface="微软雅黑" panose="020B0503020204020204" pitchFamily="34" charset="-122"/>
                <a:ea typeface="微软雅黑" panose="020B0503020204020204" pitchFamily="34" charset="-122"/>
              </a:rPr>
              <a:t>唯进步，不止步！</a:t>
            </a:r>
            <a:endParaRPr lang="en-US" altLang="zh-CN" sz="3200" b="1" dirty="0">
              <a:solidFill>
                <a:srgbClr val="0070C0"/>
              </a:solidFill>
              <a:latin typeface="微软雅黑" panose="020B0503020204020204" pitchFamily="34" charset="-122"/>
              <a:ea typeface="微软雅黑" panose="020B0503020204020204" pitchFamily="34" charset="-122"/>
            </a:endParaRPr>
          </a:p>
          <a:p>
            <a:pPr>
              <a:defRPr/>
            </a:pPr>
            <a:r>
              <a:rPr lang="en-US" altLang="zh-CN" sz="2000" b="1" dirty="0">
                <a:solidFill>
                  <a:srgbClr val="0070C0"/>
                </a:solidFill>
                <a:latin typeface="微软雅黑" panose="020B0503020204020204" pitchFamily="34" charset="-122"/>
                <a:ea typeface="微软雅黑" panose="020B0503020204020204" pitchFamily="34" charset="-122"/>
              </a:rPr>
              <a:t>Innovation…Never Ends!</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0"/>
                            </p:stCondLst>
                            <p:childTnLst>
                              <p:par>
                                <p:cTn id="13" presetID="1" presetClass="entr" presetSubtype="0" fill="hold" nodeType="afterEffect">
                                  <p:stCondLst>
                                    <p:cond delay="0"/>
                                  </p:stCondLst>
                                  <p:iterate type="lt">
                                    <p:tmAbs val="100"/>
                                  </p:iterate>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iterate type="lt">
                                    <p:tmAbs val="100"/>
                                  </p:iterate>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par>
                          <p:cTn id="18" fill="hold">
                            <p:stCondLst>
                              <p:cond delay="1299"/>
                            </p:stCondLst>
                            <p:childTnLst>
                              <p:par>
                                <p:cTn id="19" presetID="1" presetClass="entr" presetSubtype="0" fill="hold" nodeType="afterEffect">
                                  <p:stCondLst>
                                    <p:cond delay="0"/>
                                  </p:stCondLst>
                                  <p:iterate type="lt">
                                    <p:tmAbs val="100"/>
                                  </p:iterate>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186180" y="51435"/>
            <a:ext cx="77597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ClrTx/>
              <a:buSzTx/>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中小型机房空调应用方案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PAC Solution</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endParaRPr>
          </a:p>
        </p:txBody>
      </p:sp>
      <p:pic>
        <p:nvPicPr>
          <p:cNvPr id="7" name="Picture 2"/>
          <p:cNvPicPr>
            <a:picLocks noChangeAspect="1" noChangeArrowheads="1"/>
          </p:cNvPicPr>
          <p:nvPr>
            <p:custDataLst>
              <p:tags r:id="rId1"/>
            </p:custDataLst>
          </p:nvPr>
        </p:nvPicPr>
        <p:blipFill>
          <a:blip r:embed="rId2"/>
          <a:srcRect/>
          <a:stretch>
            <a:fillRect/>
          </a:stretch>
        </p:blipFill>
        <p:spPr bwMode="auto">
          <a:xfrm>
            <a:off x="4689151" y="2182574"/>
            <a:ext cx="4254500" cy="2343150"/>
          </a:xfrm>
          <a:prstGeom prst="rect">
            <a:avLst/>
          </a:prstGeom>
          <a:noFill/>
          <a:ln w="9525">
            <a:noFill/>
            <a:miter lim="800000"/>
            <a:headEnd/>
            <a:tailEnd/>
          </a:ln>
          <a:effectLst/>
        </p:spPr>
      </p:pic>
      <p:sp>
        <p:nvSpPr>
          <p:cNvPr id="9" name="TextBox 37"/>
          <p:cNvSpPr txBox="1"/>
          <p:nvPr>
            <p:custDataLst>
              <p:tags r:id="rId3"/>
            </p:custDataLst>
          </p:nvPr>
        </p:nvSpPr>
        <p:spPr>
          <a:xfrm>
            <a:off x="5449286" y="701313"/>
            <a:ext cx="2824689" cy="922020"/>
          </a:xfrm>
          <a:prstGeom prst="rect">
            <a:avLst/>
          </a:prstGeom>
        </p:spPr>
        <p:style>
          <a:lnRef idx="2">
            <a:schemeClr val="accent1"/>
          </a:lnRef>
          <a:fillRef idx="1">
            <a:schemeClr val="lt1"/>
          </a:fillRef>
          <a:effectRef idx="0">
            <a:schemeClr val="accent1"/>
          </a:effectRef>
          <a:fontRef idx="minor">
            <a:schemeClr val="dk1"/>
          </a:fontRef>
        </p:style>
        <p:txBody>
          <a:bodyPr wrap="square" lIns="0" rIns="0" rtlCol="0">
            <a:spAutoFit/>
          </a:bodyPr>
          <a:p>
            <a:pPr algn="ctr"/>
            <a:r>
              <a:rPr lang="en-US" altLang="zh-CN" dirty="0">
                <a:solidFill>
                  <a:srgbClr val="000000"/>
                </a:solidFill>
                <a:latin typeface="微软雅黑" panose="020B0503020204020204" pitchFamily="34" charset="-122"/>
                <a:ea typeface="微软雅黑" panose="020B0503020204020204" pitchFamily="34" charset="-122"/>
              </a:rPr>
              <a:t>Air hood supply</a:t>
            </a:r>
            <a:endParaRPr lang="en-US" altLang="zh-CN" dirty="0">
              <a:solidFill>
                <a:srgbClr val="000000"/>
              </a:solidFill>
              <a:latin typeface="微软雅黑" panose="020B0503020204020204" pitchFamily="34" charset="-122"/>
              <a:ea typeface="微软雅黑" panose="020B0503020204020204" pitchFamily="34" charset="-122"/>
            </a:endParaRPr>
          </a:p>
          <a:p>
            <a:pPr algn="ctr"/>
            <a:r>
              <a:rPr lang="en-US" altLang="zh-CN" dirty="0">
                <a:solidFill>
                  <a:srgbClr val="000000"/>
                </a:solidFill>
                <a:latin typeface="微软雅黑" panose="020B0503020204020204" pitchFamily="34" charset="-122"/>
                <a:ea typeface="微软雅黑" panose="020B0503020204020204" pitchFamily="34" charset="-122"/>
              </a:rPr>
              <a:t>MSHCU06/08/12</a:t>
            </a:r>
            <a:endParaRPr lang="en-US" altLang="zh-CN" dirty="0">
              <a:solidFill>
                <a:srgbClr val="000000"/>
              </a:solidFill>
              <a:latin typeface="微软雅黑" panose="020B0503020204020204" pitchFamily="34" charset="-122"/>
              <a:ea typeface="微软雅黑" panose="020B0503020204020204" pitchFamily="34" charset="-122"/>
            </a:endParaRPr>
          </a:p>
          <a:p>
            <a:pPr algn="ctr"/>
            <a:r>
              <a:rPr lang="en-US" altLang="zh-CN" dirty="0">
                <a:solidFill>
                  <a:srgbClr val="000000"/>
                </a:solidFill>
                <a:latin typeface="微软雅黑" panose="020B0503020204020204" pitchFamily="34" charset="-122"/>
                <a:ea typeface="微软雅黑" panose="020B0503020204020204" pitchFamily="34" charset="-122"/>
              </a:rPr>
              <a:t>MSHCU16/20</a:t>
            </a:r>
            <a:r>
              <a:rPr lang="en-US" altLang="zh-CN" dirty="0">
                <a:solidFill>
                  <a:srgbClr val="000000"/>
                </a:solidFill>
                <a:latin typeface="微软雅黑" panose="020B0503020204020204" pitchFamily="34" charset="-122"/>
                <a:ea typeface="微软雅黑" panose="020B0503020204020204" pitchFamily="34" charset="-122"/>
              </a:rPr>
              <a:t> Optional</a:t>
            </a:r>
            <a:endParaRPr lang="en-US" altLang="zh-CN" dirty="0">
              <a:solidFill>
                <a:srgbClr val="000000"/>
              </a:solidFill>
              <a:latin typeface="微软雅黑" panose="020B0503020204020204" pitchFamily="34" charset="-122"/>
              <a:ea typeface="微软雅黑" panose="020B0503020204020204" pitchFamily="34" charset="-122"/>
            </a:endParaRPr>
          </a:p>
        </p:txBody>
      </p:sp>
      <p:cxnSp>
        <p:nvCxnSpPr>
          <p:cNvPr id="10" name="直接连接符 9"/>
          <p:cNvCxnSpPr/>
          <p:nvPr>
            <p:custDataLst>
              <p:tags r:id="rId4"/>
            </p:custDataLst>
          </p:nvPr>
        </p:nvCxnSpPr>
        <p:spPr>
          <a:xfrm rot="5400000" flipH="1" flipV="1">
            <a:off x="6663628" y="1953287"/>
            <a:ext cx="399062" cy="1191"/>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6" name="文本占位符 5"/>
          <p:cNvSpPr>
            <a:spLocks noGrp="1"/>
          </p:cNvSpPr>
          <p:nvPr>
            <p:custDataLst>
              <p:tags r:id="rId5"/>
            </p:custDataLst>
          </p:nvPr>
        </p:nvSpPr>
        <p:spPr>
          <a:xfrm>
            <a:off x="417830" y="1059180"/>
            <a:ext cx="4730750" cy="360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dirty="0" smtClean="0"/>
              <a:t>带风帽前送风</a:t>
            </a:r>
            <a:endParaRPr lang="zh-CN" altLang="en-US" sz="2000" dirty="0" smtClean="0"/>
          </a:p>
          <a:p>
            <a:r>
              <a:rPr lang="en-US" altLang="zh-CN" sz="2000">
                <a:solidFill>
                  <a:schemeClr val="tx2">
                    <a:lumMod val="75000"/>
                  </a:schemeClr>
                </a:solidFill>
                <a:latin typeface="微软雅黑" panose="020B0503020204020204" pitchFamily="34" charset="-122"/>
                <a:ea typeface="微软雅黑" panose="020B0503020204020204" pitchFamily="34" charset="-122"/>
                <a:sym typeface="+mn-lt"/>
              </a:rPr>
              <a:t>With air hood front supply</a:t>
            </a:r>
            <a:endParaRPr lang="en-US" altLang="zh-CN" sz="2000" dirty="0" smtClean="0">
              <a:solidFill>
                <a:schemeClr val="tx2">
                  <a:lumMod val="75000"/>
                </a:schemeClr>
              </a:solidFill>
              <a:latin typeface="微软雅黑" panose="020B0503020204020204" pitchFamily="34" charset="-122"/>
              <a:ea typeface="微软雅黑" panose="020B0503020204020204" pitchFamily="34" charset="-122"/>
              <a:sym typeface="+mn-lt"/>
            </a:endParaRPr>
          </a:p>
        </p:txBody>
      </p:sp>
      <p:pic>
        <p:nvPicPr>
          <p:cNvPr id="4" name="图片 3"/>
          <p:cNvPicPr>
            <a:picLocks noChangeAspect="1"/>
          </p:cNvPicPr>
          <p:nvPr>
            <p:custDataLst>
              <p:tags r:id="rId6"/>
            </p:custDataLst>
          </p:nvPr>
        </p:nvPicPr>
        <p:blipFill>
          <a:blip r:embed="rId7"/>
          <a:stretch>
            <a:fillRect/>
          </a:stretch>
        </p:blipFill>
        <p:spPr>
          <a:xfrm>
            <a:off x="395536" y="2035884"/>
            <a:ext cx="3705860" cy="2515870"/>
          </a:xfrm>
          <a:prstGeom prst="rect">
            <a:avLst/>
          </a:prstGeom>
        </p:spPr>
      </p:pic>
      <p:sp>
        <p:nvSpPr>
          <p:cNvPr id="3" name="文本框 2"/>
          <p:cNvSpPr txBox="1"/>
          <p:nvPr/>
        </p:nvSpPr>
        <p:spPr>
          <a:xfrm>
            <a:off x="6638290" y="2501265"/>
            <a:ext cx="1541780" cy="275590"/>
          </a:xfrm>
          <a:prstGeom prst="rect">
            <a:avLst/>
          </a:prstGeom>
          <a:noFill/>
        </p:spPr>
        <p:txBody>
          <a:bodyPr wrap="square" rtlCol="0">
            <a:spAutoFit/>
          </a:bodyPr>
          <a:p>
            <a:r>
              <a:rPr lang="en-US" altLang="zh-CN" sz="1200"/>
              <a:t>Supply air</a:t>
            </a:r>
            <a:endParaRPr lang="en-US" altLang="zh-CN" sz="1200"/>
          </a:p>
        </p:txBody>
      </p:sp>
      <p:sp>
        <p:nvSpPr>
          <p:cNvPr id="5" name="文本框 4"/>
          <p:cNvSpPr txBox="1"/>
          <p:nvPr>
            <p:custDataLst>
              <p:tags r:id="rId8"/>
            </p:custDataLst>
          </p:nvPr>
        </p:nvSpPr>
        <p:spPr>
          <a:xfrm>
            <a:off x="5617210" y="3848100"/>
            <a:ext cx="1541780" cy="275590"/>
          </a:xfrm>
          <a:prstGeom prst="rect">
            <a:avLst/>
          </a:prstGeom>
          <a:noFill/>
        </p:spPr>
        <p:txBody>
          <a:bodyPr wrap="square" rtlCol="0">
            <a:spAutoFit/>
          </a:bodyPr>
          <a:p>
            <a:r>
              <a:rPr lang="en-US" altLang="zh-CN" sz="1200"/>
              <a:t>Return air</a:t>
            </a:r>
            <a:endParaRPr lang="en-US" altLang="zh-CN" sz="1200"/>
          </a:p>
        </p:txBody>
      </p:sp>
      <p:sp>
        <p:nvSpPr>
          <p:cNvPr id="8" name="文本框 7"/>
          <p:cNvSpPr txBox="1"/>
          <p:nvPr>
            <p:custDataLst>
              <p:tags r:id="rId9"/>
            </p:custDataLst>
          </p:nvPr>
        </p:nvSpPr>
        <p:spPr>
          <a:xfrm>
            <a:off x="7179310" y="3996055"/>
            <a:ext cx="1541780" cy="275590"/>
          </a:xfrm>
          <a:prstGeom prst="rect">
            <a:avLst/>
          </a:prstGeom>
          <a:noFill/>
        </p:spPr>
        <p:txBody>
          <a:bodyPr wrap="square" rtlCol="0">
            <a:spAutoFit/>
          </a:bodyPr>
          <a:p>
            <a:r>
              <a:rPr lang="en-US" altLang="zh-CN" sz="1200"/>
              <a:t>Equipment</a:t>
            </a:r>
            <a:endParaRPr lang="en-US" altLang="zh-CN"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custDataLst>
              <p:tags r:id="rId1"/>
            </p:custDataLst>
          </p:nvPr>
        </p:nvPicPr>
        <p:blipFill>
          <a:blip r:embed="rId2"/>
          <a:srcRect/>
          <a:stretch>
            <a:fillRect/>
          </a:stretch>
        </p:blipFill>
        <p:spPr bwMode="auto">
          <a:xfrm>
            <a:off x="4604659" y="1034143"/>
            <a:ext cx="4140200" cy="2495550"/>
          </a:xfrm>
          <a:prstGeom prst="rect">
            <a:avLst/>
          </a:prstGeom>
          <a:noFill/>
          <a:ln w="9525">
            <a:noFill/>
            <a:miter lim="800000"/>
            <a:headEnd/>
            <a:tailEnd/>
          </a:ln>
          <a:effectLst/>
        </p:spPr>
      </p:pic>
      <p:cxnSp>
        <p:nvCxnSpPr>
          <p:cNvPr id="11" name="直接连接符 10"/>
          <p:cNvCxnSpPr/>
          <p:nvPr>
            <p:custDataLst>
              <p:tags r:id="rId3"/>
            </p:custDataLst>
          </p:nvPr>
        </p:nvCxnSpPr>
        <p:spPr>
          <a:xfrm rot="5400000" flipH="1" flipV="1">
            <a:off x="6666220" y="3787082"/>
            <a:ext cx="399062" cy="1191"/>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12" name="TextBox 37"/>
          <p:cNvSpPr txBox="1"/>
          <p:nvPr>
            <p:custDataLst>
              <p:tags r:id="rId4"/>
            </p:custDataLst>
          </p:nvPr>
        </p:nvSpPr>
        <p:spPr>
          <a:xfrm>
            <a:off x="5974392" y="4071204"/>
            <a:ext cx="1841551" cy="645160"/>
          </a:xfrm>
          <a:prstGeom prst="rect">
            <a:avLst/>
          </a:prstGeom>
        </p:spPr>
        <p:style>
          <a:lnRef idx="2">
            <a:schemeClr val="accent1"/>
          </a:lnRef>
          <a:fillRef idx="1">
            <a:schemeClr val="lt1"/>
          </a:fillRef>
          <a:effectRef idx="0">
            <a:schemeClr val="accent1"/>
          </a:effectRef>
          <a:fontRef idx="minor">
            <a:schemeClr val="dk1"/>
          </a:fontRef>
        </p:style>
        <p:txBody>
          <a:bodyPr wrap="square" lIns="0" rIns="0" rtlCol="0">
            <a:spAutoFit/>
          </a:bodyPr>
          <a:p>
            <a:pPr algn="ctr"/>
            <a:r>
              <a:rPr lang="en-US" altLang="zh-CN" dirty="0">
                <a:solidFill>
                  <a:srgbClr val="000000"/>
                </a:solidFill>
                <a:latin typeface="微软雅黑" panose="020B0503020204020204" pitchFamily="34" charset="-122"/>
                <a:ea typeface="微软雅黑" panose="020B0503020204020204" pitchFamily="34" charset="-122"/>
              </a:rPr>
              <a:t>Duct air supply</a:t>
            </a:r>
            <a:endParaRPr lang="en-US" altLang="zh-CN" dirty="0">
              <a:solidFill>
                <a:srgbClr val="000000"/>
              </a:solidFill>
              <a:latin typeface="微软雅黑" panose="020B0503020204020204" pitchFamily="34" charset="-122"/>
              <a:ea typeface="微软雅黑" panose="020B0503020204020204" pitchFamily="34" charset="-122"/>
            </a:endParaRPr>
          </a:p>
          <a:p>
            <a:pPr algn="ctr"/>
            <a:r>
              <a:rPr lang="en-US" altLang="zh-CN" dirty="0">
                <a:solidFill>
                  <a:srgbClr val="000000"/>
                </a:solidFill>
                <a:latin typeface="微软雅黑" panose="020B0503020204020204" pitchFamily="34" charset="-122"/>
                <a:ea typeface="微软雅黑" panose="020B0503020204020204" pitchFamily="34" charset="-122"/>
              </a:rPr>
              <a:t>MSHCU16/20</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custDataLst>
              <p:tags r:id="rId5"/>
            </p:custDataLst>
          </p:nvPr>
        </p:nvSpPr>
        <p:spPr>
          <a:xfrm>
            <a:off x="539557" y="700301"/>
            <a:ext cx="4032694" cy="360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None/>
              <a:defRPr lang="zh-CN" altLang="en-US" sz="2200" b="1" i="0" kern="1200" baseline="0" dirty="0" smtClean="0">
                <a:solidFill>
                  <a:srgbClr val="0070C0"/>
                </a:solidFill>
                <a:effectLst>
                  <a:outerShdw blurRad="50800" dist="38100" algn="l" rotWithShape="0">
                    <a:prstClr val="black">
                      <a:alpha val="40000"/>
                    </a:prstClr>
                  </a:outerShdw>
                  <a:reflection blurRad="6350" stA="55000" endA="300" endPos="45500" dir="5400000" sy="-100000" algn="bl" rotWithShape="0"/>
                </a:effectLst>
                <a:latin typeface="+mj-ea"/>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smtClean="0"/>
              <a:t>上送风（接风管）</a:t>
            </a:r>
            <a:endParaRPr lang="zh-CN" altLang="en-US" dirty="0" smtClean="0"/>
          </a:p>
          <a:p>
            <a:r>
              <a:rPr lang="en-US" altLang="zh-CN">
                <a:solidFill>
                  <a:schemeClr val="tx2">
                    <a:lumMod val="75000"/>
                  </a:schemeClr>
                </a:solidFill>
                <a:latin typeface="微软雅黑" panose="020B0503020204020204" pitchFamily="34" charset="-122"/>
                <a:ea typeface="微软雅黑" panose="020B0503020204020204" pitchFamily="34" charset="-122"/>
                <a:sym typeface="+mn-lt"/>
              </a:rPr>
              <a:t>Up flow(connect with duct)</a:t>
            </a:r>
            <a:endParaRPr lang="zh-CN" altLang="en-US" dirty="0"/>
          </a:p>
        </p:txBody>
      </p:sp>
      <p:pic>
        <p:nvPicPr>
          <p:cNvPr id="9" name="图片 8"/>
          <p:cNvPicPr>
            <a:picLocks noChangeAspect="1"/>
          </p:cNvPicPr>
          <p:nvPr>
            <p:custDataLst>
              <p:tags r:id="rId6"/>
            </p:custDataLst>
          </p:nvPr>
        </p:nvPicPr>
        <p:blipFill>
          <a:blip r:embed="rId7"/>
          <a:stretch>
            <a:fillRect/>
          </a:stretch>
        </p:blipFill>
        <p:spPr>
          <a:xfrm>
            <a:off x="899592" y="1504393"/>
            <a:ext cx="1871980" cy="3390265"/>
          </a:xfrm>
          <a:prstGeom prst="rect">
            <a:avLst/>
          </a:prstGeom>
        </p:spPr>
      </p:pic>
      <p:sp>
        <p:nvSpPr>
          <p:cNvPr id="4" name="文本框 3"/>
          <p:cNvSpPr txBox="1"/>
          <p:nvPr>
            <p:custDataLst>
              <p:tags r:id="rId8"/>
            </p:custDataLst>
          </p:nvPr>
        </p:nvSpPr>
        <p:spPr>
          <a:xfrm>
            <a:off x="5469255" y="1998980"/>
            <a:ext cx="1541780" cy="275590"/>
          </a:xfrm>
          <a:prstGeom prst="rect">
            <a:avLst/>
          </a:prstGeom>
          <a:noFill/>
        </p:spPr>
        <p:txBody>
          <a:bodyPr wrap="square" rtlCol="0">
            <a:spAutoFit/>
          </a:bodyPr>
          <a:p>
            <a:r>
              <a:rPr lang="en-US" altLang="zh-CN" sz="1200"/>
              <a:t>Supply air</a:t>
            </a:r>
            <a:endParaRPr lang="en-US" altLang="zh-CN" sz="1200"/>
          </a:p>
        </p:txBody>
      </p:sp>
      <p:sp>
        <p:nvSpPr>
          <p:cNvPr id="6" name="文本框 5"/>
          <p:cNvSpPr txBox="1"/>
          <p:nvPr>
            <p:custDataLst>
              <p:tags r:id="rId9"/>
            </p:custDataLst>
          </p:nvPr>
        </p:nvSpPr>
        <p:spPr>
          <a:xfrm>
            <a:off x="5487670" y="2901315"/>
            <a:ext cx="1541780" cy="275590"/>
          </a:xfrm>
          <a:prstGeom prst="rect">
            <a:avLst/>
          </a:prstGeom>
          <a:noFill/>
        </p:spPr>
        <p:txBody>
          <a:bodyPr wrap="square" rtlCol="0">
            <a:spAutoFit/>
          </a:bodyPr>
          <a:p>
            <a:r>
              <a:rPr lang="en-US" altLang="zh-CN" sz="1200"/>
              <a:t>Return air</a:t>
            </a:r>
            <a:endParaRPr lang="en-US" altLang="zh-CN" sz="1200"/>
          </a:p>
        </p:txBody>
      </p:sp>
      <p:sp>
        <p:nvSpPr>
          <p:cNvPr id="7" name="文本框 6"/>
          <p:cNvSpPr txBox="1"/>
          <p:nvPr>
            <p:custDataLst>
              <p:tags r:id="rId10"/>
            </p:custDataLst>
          </p:nvPr>
        </p:nvSpPr>
        <p:spPr>
          <a:xfrm>
            <a:off x="7964170" y="762635"/>
            <a:ext cx="918210" cy="275590"/>
          </a:xfrm>
          <a:prstGeom prst="rect">
            <a:avLst/>
          </a:prstGeom>
          <a:noFill/>
        </p:spPr>
        <p:txBody>
          <a:bodyPr wrap="square" rtlCol="0">
            <a:spAutoFit/>
          </a:bodyPr>
          <a:p>
            <a:r>
              <a:rPr lang="en-US" altLang="zh-CN" sz="1200"/>
              <a:t>Duct</a:t>
            </a:r>
            <a:endParaRPr lang="en-US" altLang="zh-CN" sz="1200"/>
          </a:p>
        </p:txBody>
      </p:sp>
      <p:sp>
        <p:nvSpPr>
          <p:cNvPr id="10" name="文本框 9"/>
          <p:cNvSpPr txBox="1"/>
          <p:nvPr>
            <p:custDataLst>
              <p:tags r:id="rId11"/>
            </p:custDataLst>
          </p:nvPr>
        </p:nvSpPr>
        <p:spPr>
          <a:xfrm>
            <a:off x="7014845" y="3021330"/>
            <a:ext cx="1541780" cy="275590"/>
          </a:xfrm>
          <a:prstGeom prst="rect">
            <a:avLst/>
          </a:prstGeom>
          <a:noFill/>
        </p:spPr>
        <p:txBody>
          <a:bodyPr wrap="square" rtlCol="0">
            <a:spAutoFit/>
          </a:bodyPr>
          <a:p>
            <a:r>
              <a:rPr lang="en-US" altLang="zh-CN" sz="1200"/>
              <a:t>Equipment</a:t>
            </a:r>
            <a:endParaRPr lang="en-US" altLang="zh-CN" sz="1200"/>
          </a:p>
        </p:txBody>
      </p:sp>
      <p:sp>
        <p:nvSpPr>
          <p:cNvPr id="13" name="TextBox 2"/>
          <p:cNvSpPr txBox="1">
            <a:spLocks noChangeArrowheads="1"/>
          </p:cNvSpPr>
          <p:nvPr>
            <p:custDataLst>
              <p:tags r:id="rId12"/>
            </p:custDataLst>
          </p:nvPr>
        </p:nvSpPr>
        <p:spPr bwMode="auto">
          <a:xfrm>
            <a:off x="1186180" y="51435"/>
            <a:ext cx="77597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ClrTx/>
              <a:buSzTx/>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中小型机房空调应用方案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PAC Solution</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5"/>
          <p:cNvSpPr txBox="1"/>
          <p:nvPr>
            <p:custDataLst>
              <p:tags r:id="rId1"/>
            </p:custDataLst>
          </p:nvPr>
        </p:nvSpPr>
        <p:spPr>
          <a:xfrm>
            <a:off x="371038" y="4368165"/>
            <a:ext cx="2451100" cy="526415"/>
          </a:xfrm>
          <a:prstGeom prst="rect">
            <a:avLst/>
          </a:prstGeom>
          <a:noFill/>
        </p:spPr>
        <p:txBody>
          <a:bodyPr wrap="square" lIns="34290" tIns="17145" rIns="34290" bIns="17145" rtlCol="0">
            <a:spAutoFit/>
          </a:bodyPr>
          <a:p>
            <a:pPr algn="ctr"/>
            <a:r>
              <a:rPr lang="zh-CN" altLang="en-US" sz="1600" b="1" dirty="0">
                <a:solidFill>
                  <a:srgbClr val="000000"/>
                </a:solidFill>
                <a:latin typeface="微软雅黑" panose="020B0503020204020204" pitchFamily="34" charset="-122"/>
                <a:ea typeface="微软雅黑" panose="020B0503020204020204" pitchFamily="34" charset="-122"/>
              </a:rPr>
              <a:t>配电所</a:t>
            </a:r>
            <a:endParaRPr lang="zh-CN" altLang="en-US" sz="1600" b="1" dirty="0">
              <a:solidFill>
                <a:srgbClr val="000000"/>
              </a:solidFill>
              <a:latin typeface="微软雅黑" panose="020B0503020204020204" pitchFamily="34" charset="-122"/>
              <a:ea typeface="微软雅黑" panose="020B0503020204020204" pitchFamily="34" charset="-122"/>
            </a:endParaRPr>
          </a:p>
          <a:p>
            <a:pPr algn="ctr"/>
            <a:r>
              <a:rPr lang="en-US" altLang="zh-CN" sz="1600" b="1" dirty="0">
                <a:solidFill>
                  <a:srgbClr val="000000"/>
                </a:solidFill>
                <a:latin typeface="微软雅黑" panose="020B0503020204020204" pitchFamily="34" charset="-122"/>
                <a:ea typeface="微软雅黑" panose="020B0503020204020204" pitchFamily="34" charset="-122"/>
              </a:rPr>
              <a:t>D</a:t>
            </a:r>
            <a:r>
              <a:rPr lang="zh-CN" altLang="en-US" sz="1600" b="1" dirty="0">
                <a:solidFill>
                  <a:srgbClr val="000000"/>
                </a:solidFill>
                <a:latin typeface="微软雅黑" panose="020B0503020204020204" pitchFamily="34" charset="-122"/>
                <a:ea typeface="微软雅黑" panose="020B0503020204020204" pitchFamily="34" charset="-122"/>
              </a:rPr>
              <a:t>istribution substation</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4" name="文本框 28"/>
          <p:cNvSpPr txBox="1"/>
          <p:nvPr>
            <p:custDataLst>
              <p:tags r:id="rId2"/>
            </p:custDataLst>
          </p:nvPr>
        </p:nvSpPr>
        <p:spPr>
          <a:xfrm>
            <a:off x="6552659" y="4368165"/>
            <a:ext cx="1922780" cy="526415"/>
          </a:xfrm>
          <a:prstGeom prst="rect">
            <a:avLst/>
          </a:prstGeom>
          <a:noFill/>
        </p:spPr>
        <p:txBody>
          <a:bodyPr wrap="square" lIns="34290" tIns="17145" rIns="34290" bIns="17145" rtlCol="0">
            <a:spAutoFit/>
          </a:bodyPr>
          <a:p>
            <a:pPr algn="ctr"/>
            <a:r>
              <a:rPr lang="zh-CN" altLang="en-US" sz="1600" b="1" dirty="0">
                <a:solidFill>
                  <a:srgbClr val="000000"/>
                </a:solidFill>
                <a:latin typeface="微软雅黑" panose="020B0503020204020204" pitchFamily="34" charset="-122"/>
                <a:ea typeface="微软雅黑" panose="020B0503020204020204" pitchFamily="34" charset="-122"/>
              </a:rPr>
              <a:t>沿线基站</a:t>
            </a:r>
            <a:endParaRPr lang="zh-CN" altLang="en-US" sz="1600" b="1" dirty="0">
              <a:solidFill>
                <a:srgbClr val="000000"/>
              </a:solidFill>
              <a:latin typeface="微软雅黑" panose="020B0503020204020204" pitchFamily="34" charset="-122"/>
              <a:ea typeface="微软雅黑" panose="020B0503020204020204" pitchFamily="34" charset="-122"/>
            </a:endParaRPr>
          </a:p>
          <a:p>
            <a:pPr algn="ctr"/>
            <a:r>
              <a:rPr lang="en-US" altLang="zh-CN" sz="1600" b="1" dirty="0">
                <a:solidFill>
                  <a:srgbClr val="000000"/>
                </a:solidFill>
                <a:latin typeface="微软雅黑" panose="020B0503020204020204" pitchFamily="34" charset="-122"/>
                <a:ea typeface="微软雅黑" panose="020B0503020204020204" pitchFamily="34" charset="-122"/>
              </a:rPr>
              <a:t>Base station</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5" name="文本框 2"/>
          <p:cNvSpPr txBox="1"/>
          <p:nvPr>
            <p:custDataLst>
              <p:tags r:id="rId3"/>
            </p:custDataLst>
          </p:nvPr>
        </p:nvSpPr>
        <p:spPr>
          <a:xfrm>
            <a:off x="873720" y="2256790"/>
            <a:ext cx="1430020" cy="526415"/>
          </a:xfrm>
          <a:prstGeom prst="rect">
            <a:avLst/>
          </a:prstGeom>
          <a:noFill/>
        </p:spPr>
        <p:txBody>
          <a:bodyPr wrap="square" lIns="34290" tIns="17145" rIns="34290" bIns="17145" rtlCol="0">
            <a:spAutoFit/>
          </a:bodyPr>
          <a:p>
            <a:pPr algn="ctr"/>
            <a:r>
              <a:rPr lang="zh-CN" altLang="en-US" sz="1600" b="1" dirty="0">
                <a:solidFill>
                  <a:srgbClr val="000000"/>
                </a:solidFill>
                <a:latin typeface="微软雅黑" panose="020B0503020204020204" pitchFamily="34" charset="-122"/>
                <a:ea typeface="微软雅黑" panose="020B0503020204020204" pitchFamily="34" charset="-122"/>
              </a:rPr>
              <a:t>中继站</a:t>
            </a:r>
            <a:endParaRPr lang="zh-CN" altLang="en-US" sz="1600" b="1" dirty="0">
              <a:solidFill>
                <a:srgbClr val="000000"/>
              </a:solidFill>
              <a:latin typeface="微软雅黑" panose="020B0503020204020204" pitchFamily="34" charset="-122"/>
              <a:ea typeface="微软雅黑" panose="020B0503020204020204" pitchFamily="34" charset="-122"/>
            </a:endParaRPr>
          </a:p>
          <a:p>
            <a:pPr algn="ctr"/>
            <a:r>
              <a:rPr lang="en-US" altLang="zh-CN" sz="1600" b="1" dirty="0">
                <a:solidFill>
                  <a:srgbClr val="000000"/>
                </a:solidFill>
                <a:latin typeface="微软雅黑" panose="020B0503020204020204" pitchFamily="34" charset="-122"/>
                <a:ea typeface="微软雅黑" panose="020B0503020204020204" pitchFamily="34" charset="-122"/>
              </a:rPr>
              <a:t>Rely station</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513075" y="843565"/>
            <a:ext cx="2151310" cy="1328045"/>
          </a:xfrm>
          <a:prstGeom prst="rect">
            <a:avLst/>
          </a:prstGeom>
        </p:spPr>
      </p:pic>
      <p:pic>
        <p:nvPicPr>
          <p:cNvPr id="7" name="图片 6"/>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6449904" y="2880720"/>
            <a:ext cx="2128289" cy="1376972"/>
          </a:xfrm>
          <a:prstGeom prst="rect">
            <a:avLst/>
          </a:prstGeom>
        </p:spPr>
      </p:pic>
      <p:pic>
        <p:nvPicPr>
          <p:cNvPr id="8" name="Picture 3"/>
          <p:cNvPicPr>
            <a:picLocks noChangeAspect="1" noChangeArrowheads="1"/>
          </p:cNvPicPr>
          <p:nvPr>
            <p:custDataLst>
              <p:tags r:id="rId8"/>
            </p:custDataLst>
          </p:nvPr>
        </p:nvPicPr>
        <p:blipFill>
          <a:blip r:embed="rId9" cstate="print"/>
          <a:srcRect/>
          <a:stretch>
            <a:fillRect/>
          </a:stretch>
        </p:blipFill>
        <p:spPr bwMode="auto">
          <a:xfrm>
            <a:off x="532765" y="2859444"/>
            <a:ext cx="2127647" cy="1419524"/>
          </a:xfrm>
          <a:prstGeom prst="rect">
            <a:avLst/>
          </a:prstGeom>
          <a:noFill/>
          <a:ln w="9525">
            <a:noFill/>
            <a:miter lim="800000"/>
            <a:headEnd/>
            <a:tailEnd/>
          </a:ln>
          <a:effectLst/>
        </p:spPr>
      </p:pic>
      <p:sp>
        <p:nvSpPr>
          <p:cNvPr id="9" name="文本框 25"/>
          <p:cNvSpPr txBox="1"/>
          <p:nvPr>
            <p:custDataLst>
              <p:tags r:id="rId10"/>
            </p:custDataLst>
          </p:nvPr>
        </p:nvSpPr>
        <p:spPr>
          <a:xfrm>
            <a:off x="3974376" y="2256790"/>
            <a:ext cx="1173480" cy="526415"/>
          </a:xfrm>
          <a:prstGeom prst="rect">
            <a:avLst/>
          </a:prstGeom>
          <a:noFill/>
        </p:spPr>
        <p:txBody>
          <a:bodyPr wrap="square" lIns="34290" tIns="17145" rIns="34290" bIns="17145" rtlCol="0">
            <a:spAutoFit/>
          </a:bodyPr>
          <a:p>
            <a:pPr algn="ctr"/>
            <a:r>
              <a:rPr lang="en-US" altLang="zh-CN" sz="1600" b="1" dirty="0">
                <a:solidFill>
                  <a:srgbClr val="000000"/>
                </a:solidFill>
                <a:latin typeface="微软雅黑" panose="020B0503020204020204" pitchFamily="34" charset="-122"/>
                <a:ea typeface="微软雅黑" panose="020B0503020204020204" pitchFamily="34" charset="-122"/>
              </a:rPr>
              <a:t>IDC</a:t>
            </a:r>
            <a:r>
              <a:rPr lang="zh-CN" altLang="en-US" sz="1600" b="1" dirty="0">
                <a:solidFill>
                  <a:srgbClr val="000000"/>
                </a:solidFill>
                <a:latin typeface="微软雅黑" panose="020B0503020204020204" pitchFamily="34" charset="-122"/>
                <a:ea typeface="微软雅黑" panose="020B0503020204020204" pitchFamily="34" charset="-122"/>
              </a:rPr>
              <a:t>机房</a:t>
            </a:r>
            <a:endParaRPr lang="zh-CN" altLang="en-US" sz="1600" b="1" dirty="0">
              <a:solidFill>
                <a:srgbClr val="000000"/>
              </a:solidFill>
              <a:latin typeface="微软雅黑" panose="020B0503020204020204" pitchFamily="34" charset="-122"/>
              <a:ea typeface="微软雅黑" panose="020B0503020204020204" pitchFamily="34" charset="-122"/>
            </a:endParaRPr>
          </a:p>
          <a:p>
            <a:pPr algn="ctr"/>
            <a:r>
              <a:rPr lang="en-US" altLang="zh-CN" sz="1600" b="1" dirty="0">
                <a:solidFill>
                  <a:srgbClr val="000000"/>
                </a:solidFill>
                <a:latin typeface="微软雅黑" panose="020B0503020204020204" pitchFamily="34" charset="-122"/>
                <a:ea typeface="微软雅黑" panose="020B0503020204020204" pitchFamily="34" charset="-122"/>
              </a:rPr>
              <a:t>IDC Room</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pic>
        <p:nvPicPr>
          <p:cNvPr id="10" name="Picture 6"/>
          <p:cNvPicPr>
            <a:picLocks noChangeAspect="1" noChangeArrowheads="1"/>
          </p:cNvPicPr>
          <p:nvPr>
            <p:custDataLst>
              <p:tags r:id="rId11"/>
            </p:custDataLst>
          </p:nvPr>
        </p:nvPicPr>
        <p:blipFill>
          <a:blip r:embed="rId12" cstate="print"/>
          <a:srcRect/>
          <a:stretch>
            <a:fillRect/>
          </a:stretch>
        </p:blipFill>
        <p:spPr bwMode="auto">
          <a:xfrm>
            <a:off x="3537178" y="842623"/>
            <a:ext cx="2047875" cy="1329928"/>
          </a:xfrm>
          <a:prstGeom prst="rect">
            <a:avLst/>
          </a:prstGeom>
          <a:noFill/>
          <a:ln w="9525">
            <a:noFill/>
            <a:miter lim="800000"/>
            <a:headEnd/>
            <a:tailEnd/>
          </a:ln>
          <a:effectLst/>
        </p:spPr>
      </p:pic>
      <p:sp>
        <p:nvSpPr>
          <p:cNvPr id="11" name="文本框 28"/>
          <p:cNvSpPr txBox="1"/>
          <p:nvPr>
            <p:custDataLst>
              <p:tags r:id="rId13"/>
            </p:custDataLst>
          </p:nvPr>
        </p:nvSpPr>
        <p:spPr>
          <a:xfrm>
            <a:off x="3659415" y="4368165"/>
            <a:ext cx="1803400" cy="526415"/>
          </a:xfrm>
          <a:prstGeom prst="rect">
            <a:avLst/>
          </a:prstGeom>
          <a:noFill/>
        </p:spPr>
        <p:txBody>
          <a:bodyPr wrap="square" lIns="34290" tIns="17145" rIns="34290" bIns="17145" rtlCol="0">
            <a:spAutoFit/>
          </a:bodyPr>
          <a:p>
            <a:pPr algn="ctr"/>
            <a:r>
              <a:rPr lang="zh-CN" altLang="en-US" sz="1600" b="1" dirty="0">
                <a:solidFill>
                  <a:srgbClr val="000000"/>
                </a:solidFill>
                <a:latin typeface="微软雅黑" panose="020B0503020204020204" pitchFamily="34" charset="-122"/>
                <a:ea typeface="微软雅黑" panose="020B0503020204020204" pitchFamily="34" charset="-122"/>
              </a:rPr>
              <a:t>控制中心</a:t>
            </a:r>
            <a:endParaRPr lang="zh-CN" altLang="en-US" sz="1600" b="1" dirty="0">
              <a:solidFill>
                <a:srgbClr val="000000"/>
              </a:solidFill>
              <a:latin typeface="微软雅黑" panose="020B0503020204020204" pitchFamily="34" charset="-122"/>
              <a:ea typeface="微软雅黑" panose="020B0503020204020204" pitchFamily="34" charset="-122"/>
            </a:endParaRPr>
          </a:p>
          <a:p>
            <a:pPr algn="ctr"/>
            <a:r>
              <a:rPr lang="en-US" altLang="zh-CN" sz="1600" b="1" dirty="0">
                <a:solidFill>
                  <a:srgbClr val="000000"/>
                </a:solidFill>
                <a:latin typeface="微软雅黑" panose="020B0503020204020204" pitchFamily="34" charset="-122"/>
                <a:ea typeface="微软雅黑" panose="020B0503020204020204" pitchFamily="34" charset="-122"/>
              </a:rPr>
              <a:t>Control Room</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pic>
        <p:nvPicPr>
          <p:cNvPr id="12" name="Picture 5"/>
          <p:cNvPicPr>
            <a:picLocks noChangeAspect="1" noChangeArrowheads="1"/>
          </p:cNvPicPr>
          <p:nvPr>
            <p:custDataLst>
              <p:tags r:id="rId14"/>
            </p:custDataLst>
          </p:nvPr>
        </p:nvPicPr>
        <p:blipFill>
          <a:blip r:embed="rId15" cstate="print"/>
          <a:srcRect/>
          <a:stretch>
            <a:fillRect/>
          </a:stretch>
        </p:blipFill>
        <p:spPr bwMode="auto">
          <a:xfrm>
            <a:off x="3532415" y="2883406"/>
            <a:ext cx="2057400" cy="1371600"/>
          </a:xfrm>
          <a:prstGeom prst="rect">
            <a:avLst/>
          </a:prstGeom>
          <a:noFill/>
          <a:ln w="9525">
            <a:noFill/>
            <a:miter lim="800000"/>
            <a:headEnd/>
            <a:tailEnd/>
          </a:ln>
          <a:effectLst/>
        </p:spPr>
      </p:pic>
      <p:sp>
        <p:nvSpPr>
          <p:cNvPr id="13" name="文本框 2"/>
          <p:cNvSpPr txBox="1"/>
          <p:nvPr>
            <p:custDataLst>
              <p:tags r:id="rId16"/>
            </p:custDataLst>
          </p:nvPr>
        </p:nvSpPr>
        <p:spPr>
          <a:xfrm>
            <a:off x="6920323" y="2256790"/>
            <a:ext cx="1187450" cy="526415"/>
          </a:xfrm>
          <a:prstGeom prst="rect">
            <a:avLst/>
          </a:prstGeom>
          <a:noFill/>
        </p:spPr>
        <p:txBody>
          <a:bodyPr wrap="square" lIns="34290" tIns="17145" rIns="34290" bIns="17145" rtlCol="0">
            <a:spAutoFit/>
          </a:bodyPr>
          <a:p>
            <a:pPr algn="ctr"/>
            <a:r>
              <a:rPr lang="en-US" altLang="zh-CN" sz="1600" b="1" dirty="0">
                <a:solidFill>
                  <a:srgbClr val="000000"/>
                </a:solidFill>
                <a:latin typeface="微软雅黑" panose="020B0503020204020204" pitchFamily="34" charset="-122"/>
                <a:ea typeface="微软雅黑" panose="020B0503020204020204" pitchFamily="34" charset="-122"/>
              </a:rPr>
              <a:t>UPS</a:t>
            </a:r>
            <a:r>
              <a:rPr lang="zh-CN" altLang="en-US" sz="1600" b="1" dirty="0">
                <a:solidFill>
                  <a:srgbClr val="000000"/>
                </a:solidFill>
                <a:latin typeface="微软雅黑" panose="020B0503020204020204" pitchFamily="34" charset="-122"/>
                <a:ea typeface="微软雅黑" panose="020B0503020204020204" pitchFamily="34" charset="-122"/>
              </a:rPr>
              <a:t>室</a:t>
            </a:r>
            <a:endParaRPr lang="zh-CN" altLang="en-US" sz="1600" b="1" dirty="0">
              <a:solidFill>
                <a:srgbClr val="000000"/>
              </a:solidFill>
              <a:latin typeface="微软雅黑" panose="020B0503020204020204" pitchFamily="34" charset="-122"/>
              <a:ea typeface="微软雅黑" panose="020B0503020204020204" pitchFamily="34" charset="-122"/>
            </a:endParaRPr>
          </a:p>
          <a:p>
            <a:pPr algn="ctr"/>
            <a:r>
              <a:rPr lang="en-US" altLang="zh-CN" sz="1600" b="1" dirty="0">
                <a:solidFill>
                  <a:srgbClr val="000000"/>
                </a:solidFill>
                <a:latin typeface="微软雅黑" panose="020B0503020204020204" pitchFamily="34" charset="-122"/>
                <a:ea typeface="微软雅黑" panose="020B0503020204020204" pitchFamily="34" charset="-122"/>
              </a:rPr>
              <a:t>UPS Room</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custDataLst>
              <p:tags r:id="rId17"/>
            </p:custDataLst>
          </p:nvPr>
        </p:nvPicPr>
        <p:blipFill>
          <a:blip r:embed="rId18" cstate="print"/>
          <a:srcRect/>
          <a:stretch>
            <a:fillRect/>
          </a:stretch>
        </p:blipFill>
        <p:spPr bwMode="auto">
          <a:xfrm>
            <a:off x="6485348" y="814643"/>
            <a:ext cx="2057400" cy="1385888"/>
          </a:xfrm>
          <a:prstGeom prst="rect">
            <a:avLst/>
          </a:prstGeom>
          <a:noFill/>
          <a:ln w="9525">
            <a:noFill/>
            <a:miter lim="800000"/>
            <a:headEnd/>
            <a:tailEnd/>
          </a:ln>
          <a:effectLst/>
        </p:spPr>
      </p:pic>
      <p:sp>
        <p:nvSpPr>
          <p:cNvPr id="15" name="TextBox 2"/>
          <p:cNvSpPr txBox="1">
            <a:spLocks noChangeArrowheads="1"/>
          </p:cNvSpPr>
          <p:nvPr>
            <p:custDataLst>
              <p:tags r:id="rId19"/>
            </p:custDataLst>
          </p:nvPr>
        </p:nvSpPr>
        <p:spPr bwMode="auto">
          <a:xfrm>
            <a:off x="1186180" y="51435"/>
            <a:ext cx="77597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lnSpc>
                <a:spcPct val="150000"/>
              </a:lnSpc>
              <a:buClrTx/>
              <a:buSzTx/>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中小型机房空调应用场合</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PAC Application</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257935" y="51435"/>
            <a:ext cx="777049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中小型机房空调优势特点</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a:t>
            </a: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rPr>
              <a:t>Cabinet Type PAC Advantage</a:t>
            </a:r>
            <a:endPar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cs typeface="Tahoma" panose="020B0604030504040204" pitchFamily="34" charset="0"/>
              <a:sym typeface="+mn-ea"/>
            </a:endParaRPr>
          </a:p>
        </p:txBody>
      </p:sp>
      <p:sp>
        <p:nvSpPr>
          <p:cNvPr id="372" name="文本框 371"/>
          <p:cNvSpPr txBox="1"/>
          <p:nvPr>
            <p:custDataLst>
              <p:tags r:id="rId1"/>
            </p:custDataLst>
          </p:nvPr>
        </p:nvSpPr>
        <p:spPr>
          <a:xfrm>
            <a:off x="5669915" y="3399790"/>
            <a:ext cx="3132455" cy="151320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0" lvl="0" indent="0" algn="l" eaLnBrk="1" fontAlgn="ctr" latinLnBrk="0" hangingPunct="1">
              <a:lnSpc>
                <a:spcPct val="100000"/>
              </a:lnSpc>
              <a:spcBef>
                <a:spcPts val="2300"/>
              </a:spcBef>
              <a:spcAft>
                <a:spcPts val="0"/>
              </a:spcAft>
              <a:buSzPct val="100000"/>
              <a:buNone/>
            </a:pPr>
            <a:r>
              <a:rPr lang="zh-CN" altLang="en-US"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故障自诊断，多种保护和告警</a:t>
            </a:r>
            <a:r>
              <a:rPr lang="en-US" altLang="zh-CN"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/Fault self-diagnosis, multiple protection and alarm</a:t>
            </a:r>
            <a:endParaRPr lang="en-US" altLang="zh-CN"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endParaRPr>
          </a:p>
          <a:p>
            <a:pPr marL="0" lvl="0" indent="0" algn="l" eaLnBrk="1" fontAlgn="ctr" latinLnBrk="0" hangingPunct="1">
              <a:lnSpc>
                <a:spcPct val="100000"/>
              </a:lnSpc>
              <a:spcBef>
                <a:spcPts val="2300"/>
              </a:spcBef>
              <a:spcAft>
                <a:spcPts val="0"/>
              </a:spcAft>
              <a:buSzPct val="100000"/>
              <a:buNone/>
            </a:pPr>
            <a:r>
              <a:rPr lang="zh-CN" altLang="en-US"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掉电参数记忆，来电自启动</a:t>
            </a:r>
            <a:r>
              <a:rPr lang="en-US" altLang="zh-CN"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/Power failure parameters memerized, auto re-start</a:t>
            </a:r>
            <a:endParaRPr lang="zh-CN" altLang="en-US"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a:p>
            <a:pPr marL="0" lvl="0" indent="0" algn="l" eaLnBrk="1" fontAlgn="ctr" latinLnBrk="0" hangingPunct="1">
              <a:lnSpc>
                <a:spcPct val="100000"/>
              </a:lnSpc>
              <a:spcBef>
                <a:spcPts val="2300"/>
              </a:spcBef>
              <a:spcAft>
                <a:spcPts val="0"/>
              </a:spcAft>
              <a:buSzPct val="100000"/>
              <a:buNone/>
            </a:pPr>
            <a:r>
              <a:rPr lang="zh-CN" altLang="en-US"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365天×24小时不间断运行</a:t>
            </a:r>
            <a:r>
              <a:rPr lang="en-US" altLang="zh-CN"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/365 day x 24 h continuous operating</a:t>
            </a:r>
            <a:endParaRPr lang="en-US" altLang="zh-CN"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p:txBody>
      </p:sp>
      <p:grpSp>
        <p:nvGrpSpPr>
          <p:cNvPr id="351" name="组合 350"/>
          <p:cNvGrpSpPr>
            <a:grpSpLocks noChangeAspect="1"/>
          </p:cNvGrpSpPr>
          <p:nvPr>
            <p:custDataLst>
              <p:tags r:id="rId2"/>
            </p:custDataLst>
          </p:nvPr>
        </p:nvGrpSpPr>
        <p:grpSpPr>
          <a:xfrm>
            <a:off x="5288915" y="3414823"/>
            <a:ext cx="304800" cy="292515"/>
            <a:chOff x="355600" y="405130"/>
            <a:chExt cx="10083800" cy="9677400"/>
          </a:xfrm>
        </p:grpSpPr>
        <p:sp>
          <p:nvSpPr>
            <p:cNvPr id="352" name="任意多边形: 形状 30"/>
            <p:cNvSpPr/>
            <p:nvPr>
              <p:custDataLst>
                <p:tags r:id="rId3"/>
              </p:custDataLst>
            </p:nvPr>
          </p:nvSpPr>
          <p:spPr>
            <a:xfrm>
              <a:off x="1339850" y="405130"/>
              <a:ext cx="8143240" cy="8299450"/>
            </a:xfrm>
            <a:custGeom>
              <a:avLst/>
              <a:gdLst>
                <a:gd name="connsiteX0" fmla="*/ 528320 w 8143240"/>
                <a:gd name="connsiteY0" fmla="*/ 0 h 8299450"/>
                <a:gd name="connsiteX1" fmla="*/ 7602220 w 8143240"/>
                <a:gd name="connsiteY1" fmla="*/ 0 h 8299450"/>
                <a:gd name="connsiteX2" fmla="*/ 8143240 w 8143240"/>
                <a:gd name="connsiteY2" fmla="*/ 8299450 h 8299450"/>
                <a:gd name="connsiteX3" fmla="*/ 0 w 8143240"/>
                <a:gd name="connsiteY3" fmla="*/ 8299450 h 8299450"/>
                <a:gd name="connsiteX4" fmla="*/ 528320 w 8143240"/>
                <a:gd name="connsiteY4" fmla="*/ 0 h 829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240" h="8299450">
                  <a:moveTo>
                    <a:pt x="528320" y="0"/>
                  </a:moveTo>
                  <a:lnTo>
                    <a:pt x="7602220" y="0"/>
                  </a:lnTo>
                  <a:lnTo>
                    <a:pt x="8143240" y="8299450"/>
                  </a:lnTo>
                  <a:lnTo>
                    <a:pt x="0" y="8299450"/>
                  </a:lnTo>
                  <a:lnTo>
                    <a:pt x="528320" y="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3" name="任意多边形: 形状 31"/>
            <p:cNvSpPr/>
            <p:nvPr>
              <p:custDataLst>
                <p:tags r:id="rId4"/>
              </p:custDataLst>
            </p:nvPr>
          </p:nvSpPr>
          <p:spPr>
            <a:xfrm>
              <a:off x="355600" y="405130"/>
              <a:ext cx="1512570" cy="8299450"/>
            </a:xfrm>
            <a:custGeom>
              <a:avLst/>
              <a:gdLst>
                <a:gd name="connsiteX0" fmla="*/ 0 w 1512570"/>
                <a:gd name="connsiteY0" fmla="*/ 8299450 h 8299450"/>
                <a:gd name="connsiteX1" fmla="*/ 984250 w 1512570"/>
                <a:gd name="connsiteY1" fmla="*/ 8299450 h 8299450"/>
                <a:gd name="connsiteX2" fmla="*/ 1512570 w 1512570"/>
                <a:gd name="connsiteY2" fmla="*/ 0 h 8299450"/>
                <a:gd name="connsiteX3" fmla="*/ 0 w 1512570"/>
                <a:gd name="connsiteY3" fmla="*/ 8299450 h 8299450"/>
              </a:gdLst>
              <a:ahLst/>
              <a:cxnLst>
                <a:cxn ang="0">
                  <a:pos x="connsiteX0" y="connsiteY0"/>
                </a:cxn>
                <a:cxn ang="0">
                  <a:pos x="connsiteX1" y="connsiteY1"/>
                </a:cxn>
                <a:cxn ang="0">
                  <a:pos x="connsiteX2" y="connsiteY2"/>
                </a:cxn>
                <a:cxn ang="0">
                  <a:pos x="connsiteX3" y="connsiteY3"/>
                </a:cxn>
              </a:cxnLst>
              <a:rect l="l" t="t" r="r" b="b"/>
              <a:pathLst>
                <a:path w="1512570" h="8299450">
                  <a:moveTo>
                    <a:pt x="0" y="8299450"/>
                  </a:moveTo>
                  <a:lnTo>
                    <a:pt x="984250" y="8299450"/>
                  </a:lnTo>
                  <a:lnTo>
                    <a:pt x="1512570" y="0"/>
                  </a:lnTo>
                  <a:lnTo>
                    <a:pt x="0" y="829945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4" name="任意多边形: 形状 32"/>
            <p:cNvSpPr/>
            <p:nvPr>
              <p:custDataLst>
                <p:tags r:id="rId5"/>
              </p:custDataLst>
            </p:nvPr>
          </p:nvSpPr>
          <p:spPr>
            <a:xfrm>
              <a:off x="8942070" y="405130"/>
              <a:ext cx="1497330" cy="8299450"/>
            </a:xfrm>
            <a:custGeom>
              <a:avLst/>
              <a:gdLst>
                <a:gd name="connsiteX0" fmla="*/ 541020 w 1497330"/>
                <a:gd name="connsiteY0" fmla="*/ 8299450 h 8299450"/>
                <a:gd name="connsiteX1" fmla="*/ 1497330 w 1497330"/>
                <a:gd name="connsiteY1" fmla="*/ 8299450 h 8299450"/>
                <a:gd name="connsiteX2" fmla="*/ 0 w 1497330"/>
                <a:gd name="connsiteY2" fmla="*/ 0 h 8299450"/>
                <a:gd name="connsiteX3" fmla="*/ 541020 w 1497330"/>
                <a:gd name="connsiteY3" fmla="*/ 8299450 h 8299450"/>
              </a:gdLst>
              <a:ahLst/>
              <a:cxnLst>
                <a:cxn ang="0">
                  <a:pos x="connsiteX0" y="connsiteY0"/>
                </a:cxn>
                <a:cxn ang="0">
                  <a:pos x="connsiteX1" y="connsiteY1"/>
                </a:cxn>
                <a:cxn ang="0">
                  <a:pos x="connsiteX2" y="connsiteY2"/>
                </a:cxn>
                <a:cxn ang="0">
                  <a:pos x="connsiteX3" y="connsiteY3"/>
                </a:cxn>
              </a:cxnLst>
              <a:rect l="l" t="t" r="r" b="b"/>
              <a:pathLst>
                <a:path w="1497330" h="8299450">
                  <a:moveTo>
                    <a:pt x="541020" y="8299450"/>
                  </a:moveTo>
                  <a:lnTo>
                    <a:pt x="1497330" y="8299450"/>
                  </a:lnTo>
                  <a:lnTo>
                    <a:pt x="0" y="0"/>
                  </a:lnTo>
                  <a:lnTo>
                    <a:pt x="541020" y="829945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5" name="任意多边形: 形状 33"/>
            <p:cNvSpPr/>
            <p:nvPr>
              <p:custDataLst>
                <p:tags r:id="rId6"/>
              </p:custDataLst>
            </p:nvPr>
          </p:nvSpPr>
          <p:spPr>
            <a:xfrm>
              <a:off x="8942070" y="8704580"/>
              <a:ext cx="1497330" cy="1377950"/>
            </a:xfrm>
            <a:custGeom>
              <a:avLst/>
              <a:gdLst>
                <a:gd name="connsiteX0" fmla="*/ 0 w 1497330"/>
                <a:gd name="connsiteY0" fmla="*/ 0 h 1377950"/>
                <a:gd name="connsiteX1" fmla="*/ 1497330 w 1497330"/>
                <a:gd name="connsiteY1" fmla="*/ 0 h 1377950"/>
                <a:gd name="connsiteX2" fmla="*/ 455930 w 1497330"/>
                <a:gd name="connsiteY2" fmla="*/ 1377950 h 1377950"/>
                <a:gd name="connsiteX3" fmla="*/ 0 w 1497330"/>
                <a:gd name="connsiteY3" fmla="*/ 0 h 1377950"/>
              </a:gdLst>
              <a:ahLst/>
              <a:cxnLst>
                <a:cxn ang="0">
                  <a:pos x="connsiteX0" y="connsiteY0"/>
                </a:cxn>
                <a:cxn ang="0">
                  <a:pos x="connsiteX1" y="connsiteY1"/>
                </a:cxn>
                <a:cxn ang="0">
                  <a:pos x="connsiteX2" y="connsiteY2"/>
                </a:cxn>
                <a:cxn ang="0">
                  <a:pos x="connsiteX3" y="connsiteY3"/>
                </a:cxn>
              </a:cxnLst>
              <a:rect l="l" t="t" r="r" b="b"/>
              <a:pathLst>
                <a:path w="1497330" h="1377950">
                  <a:moveTo>
                    <a:pt x="0" y="0"/>
                  </a:moveTo>
                  <a:lnTo>
                    <a:pt x="1497330" y="0"/>
                  </a:lnTo>
                  <a:lnTo>
                    <a:pt x="455930" y="137795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6" name="任意多边形: 形状 34"/>
            <p:cNvSpPr/>
            <p:nvPr>
              <p:custDataLst>
                <p:tags r:id="rId7"/>
              </p:custDataLst>
            </p:nvPr>
          </p:nvSpPr>
          <p:spPr>
            <a:xfrm>
              <a:off x="355600" y="8704580"/>
              <a:ext cx="1512570" cy="1377950"/>
            </a:xfrm>
            <a:custGeom>
              <a:avLst/>
              <a:gdLst>
                <a:gd name="connsiteX0" fmla="*/ 0 w 1512570"/>
                <a:gd name="connsiteY0" fmla="*/ 0 h 1377950"/>
                <a:gd name="connsiteX1" fmla="*/ 1512570 w 1512570"/>
                <a:gd name="connsiteY1" fmla="*/ 0 h 1377950"/>
                <a:gd name="connsiteX2" fmla="*/ 1069340 w 1512570"/>
                <a:gd name="connsiteY2" fmla="*/ 1377950 h 1377950"/>
                <a:gd name="connsiteX3" fmla="*/ 0 w 1512570"/>
                <a:gd name="connsiteY3" fmla="*/ 0 h 1377950"/>
              </a:gdLst>
              <a:ahLst/>
              <a:cxnLst>
                <a:cxn ang="0">
                  <a:pos x="connsiteX0" y="connsiteY0"/>
                </a:cxn>
                <a:cxn ang="0">
                  <a:pos x="connsiteX1" y="connsiteY1"/>
                </a:cxn>
                <a:cxn ang="0">
                  <a:pos x="connsiteX2" y="connsiteY2"/>
                </a:cxn>
                <a:cxn ang="0">
                  <a:pos x="connsiteX3" y="connsiteY3"/>
                </a:cxn>
              </a:cxnLst>
              <a:rect l="l" t="t" r="r" b="b"/>
              <a:pathLst>
                <a:path w="1512570" h="1377950">
                  <a:moveTo>
                    <a:pt x="0" y="0"/>
                  </a:moveTo>
                  <a:lnTo>
                    <a:pt x="1512570" y="0"/>
                  </a:lnTo>
                  <a:lnTo>
                    <a:pt x="1069340" y="137795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7" name="任意多边形: 形状 35"/>
            <p:cNvSpPr/>
            <p:nvPr>
              <p:custDataLst>
                <p:tags r:id="rId8"/>
              </p:custDataLst>
            </p:nvPr>
          </p:nvSpPr>
          <p:spPr>
            <a:xfrm>
              <a:off x="3390900" y="930910"/>
              <a:ext cx="3112771" cy="7014211"/>
            </a:xfrm>
            <a:custGeom>
              <a:avLst/>
              <a:gdLst/>
              <a:ahLst/>
              <a:cxnLst/>
              <a:rect l="0" t="0" r="0" b="0"/>
              <a:pathLst>
                <a:path w="3112771" h="7014211">
                  <a:moveTo>
                    <a:pt x="2298700" y="6633210"/>
                  </a:moveTo>
                  <a:lnTo>
                    <a:pt x="2274570" y="1744980"/>
                  </a:lnTo>
                  <a:cubicBezTo>
                    <a:pt x="2274570" y="1536700"/>
                    <a:pt x="2139950" y="1038860"/>
                    <a:pt x="1699260" y="1206500"/>
                  </a:cubicBezTo>
                  <a:cubicBezTo>
                    <a:pt x="1314450" y="1353820"/>
                    <a:pt x="688340" y="1696720"/>
                    <a:pt x="308610" y="1799590"/>
                  </a:cubicBezTo>
                  <a:cubicBezTo>
                    <a:pt x="114300" y="1855470"/>
                    <a:pt x="5080" y="1511300"/>
                    <a:pt x="1270" y="1325880"/>
                  </a:cubicBezTo>
                  <a:lnTo>
                    <a:pt x="1270" y="1283970"/>
                  </a:lnTo>
                  <a:cubicBezTo>
                    <a:pt x="0" y="1162050"/>
                    <a:pt x="87630" y="1045210"/>
                    <a:pt x="217170" y="1009650"/>
                  </a:cubicBezTo>
                  <a:cubicBezTo>
                    <a:pt x="828040" y="825500"/>
                    <a:pt x="1582420" y="467360"/>
                    <a:pt x="2180590" y="67310"/>
                  </a:cubicBezTo>
                  <a:cubicBezTo>
                    <a:pt x="2233930" y="34290"/>
                    <a:pt x="2296160" y="11430"/>
                    <a:pt x="2358390" y="8890"/>
                  </a:cubicBezTo>
                  <a:lnTo>
                    <a:pt x="2722880" y="1270"/>
                  </a:lnTo>
                  <a:cubicBezTo>
                    <a:pt x="2893060" y="0"/>
                    <a:pt x="3031490" y="123190"/>
                    <a:pt x="3034030" y="276860"/>
                  </a:cubicBezTo>
                  <a:lnTo>
                    <a:pt x="3111500" y="6708140"/>
                  </a:lnTo>
                  <a:cubicBezTo>
                    <a:pt x="3112770" y="6864350"/>
                    <a:pt x="2976880" y="6992620"/>
                    <a:pt x="2804160" y="6993890"/>
                  </a:cubicBezTo>
                  <a:lnTo>
                    <a:pt x="2425700" y="7001510"/>
                  </a:lnTo>
                  <a:cubicBezTo>
                    <a:pt x="2259330" y="7014210"/>
                    <a:pt x="2302510" y="6788150"/>
                    <a:pt x="2298700" y="6633210"/>
                  </a:cubicBezTo>
                  <a:close/>
                </a:path>
              </a:pathLst>
            </a:custGeom>
            <a:solidFill>
              <a:srgbClr val="FFFFFF"/>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5" name="组合 364"/>
          <p:cNvGrpSpPr>
            <a:grpSpLocks noChangeAspect="1"/>
          </p:cNvGrpSpPr>
          <p:nvPr>
            <p:custDataLst>
              <p:tags r:id="rId9"/>
            </p:custDataLst>
          </p:nvPr>
        </p:nvGrpSpPr>
        <p:grpSpPr>
          <a:xfrm>
            <a:off x="5288915" y="4337307"/>
            <a:ext cx="304800" cy="296667"/>
            <a:chOff x="342900" y="341630"/>
            <a:chExt cx="9994900" cy="9728200"/>
          </a:xfrm>
        </p:grpSpPr>
        <p:sp>
          <p:nvSpPr>
            <p:cNvPr id="366" name="任意多边形: 形状 44"/>
            <p:cNvSpPr/>
            <p:nvPr>
              <p:custDataLst>
                <p:tags r:id="rId10"/>
              </p:custDataLst>
            </p:nvPr>
          </p:nvSpPr>
          <p:spPr>
            <a:xfrm>
              <a:off x="1318260" y="341630"/>
              <a:ext cx="8072120" cy="8342630"/>
            </a:xfrm>
            <a:custGeom>
              <a:avLst/>
              <a:gdLst>
                <a:gd name="connsiteX0" fmla="*/ 523240 w 8072120"/>
                <a:gd name="connsiteY0" fmla="*/ 0 h 8342630"/>
                <a:gd name="connsiteX1" fmla="*/ 7534910 w 8072120"/>
                <a:gd name="connsiteY1" fmla="*/ 0 h 8342630"/>
                <a:gd name="connsiteX2" fmla="*/ 8072120 w 8072120"/>
                <a:gd name="connsiteY2" fmla="*/ 8342630 h 8342630"/>
                <a:gd name="connsiteX3" fmla="*/ 0 w 8072120"/>
                <a:gd name="connsiteY3" fmla="*/ 8342630 h 8342630"/>
                <a:gd name="connsiteX4" fmla="*/ 523240 w 8072120"/>
                <a:gd name="connsiteY4" fmla="*/ 0 h 834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120" h="8342630">
                  <a:moveTo>
                    <a:pt x="523240" y="0"/>
                  </a:moveTo>
                  <a:lnTo>
                    <a:pt x="7534910" y="0"/>
                  </a:lnTo>
                  <a:lnTo>
                    <a:pt x="8072120" y="8342630"/>
                  </a:lnTo>
                  <a:lnTo>
                    <a:pt x="0" y="8342630"/>
                  </a:lnTo>
                  <a:lnTo>
                    <a:pt x="523240" y="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7" name="任意多边形: 形状 51"/>
            <p:cNvSpPr/>
            <p:nvPr>
              <p:custDataLst>
                <p:tags r:id="rId11"/>
              </p:custDataLst>
            </p:nvPr>
          </p:nvSpPr>
          <p:spPr>
            <a:xfrm>
              <a:off x="342900" y="341630"/>
              <a:ext cx="1498600" cy="8342630"/>
            </a:xfrm>
            <a:custGeom>
              <a:avLst/>
              <a:gdLst>
                <a:gd name="connsiteX0" fmla="*/ 0 w 1498600"/>
                <a:gd name="connsiteY0" fmla="*/ 8342630 h 8342630"/>
                <a:gd name="connsiteX1" fmla="*/ 975360 w 1498600"/>
                <a:gd name="connsiteY1" fmla="*/ 8342630 h 8342630"/>
                <a:gd name="connsiteX2" fmla="*/ 1498600 w 1498600"/>
                <a:gd name="connsiteY2" fmla="*/ 0 h 8342630"/>
                <a:gd name="connsiteX3" fmla="*/ 0 w 1498600"/>
                <a:gd name="connsiteY3" fmla="*/ 8342630 h 8342630"/>
              </a:gdLst>
              <a:ahLst/>
              <a:cxnLst>
                <a:cxn ang="0">
                  <a:pos x="connsiteX0" y="connsiteY0"/>
                </a:cxn>
                <a:cxn ang="0">
                  <a:pos x="connsiteX1" y="connsiteY1"/>
                </a:cxn>
                <a:cxn ang="0">
                  <a:pos x="connsiteX2" y="connsiteY2"/>
                </a:cxn>
                <a:cxn ang="0">
                  <a:pos x="connsiteX3" y="connsiteY3"/>
                </a:cxn>
              </a:cxnLst>
              <a:rect l="l" t="t" r="r" b="b"/>
              <a:pathLst>
                <a:path w="1498600" h="8342630">
                  <a:moveTo>
                    <a:pt x="0" y="8342630"/>
                  </a:moveTo>
                  <a:lnTo>
                    <a:pt x="975360" y="8342630"/>
                  </a:lnTo>
                  <a:lnTo>
                    <a:pt x="1498600" y="0"/>
                  </a:lnTo>
                  <a:lnTo>
                    <a:pt x="0" y="834263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8" name="任意多边形: 形状 52"/>
            <p:cNvSpPr/>
            <p:nvPr>
              <p:custDataLst>
                <p:tags r:id="rId12"/>
              </p:custDataLst>
            </p:nvPr>
          </p:nvSpPr>
          <p:spPr>
            <a:xfrm>
              <a:off x="8853170" y="341630"/>
              <a:ext cx="1484630" cy="8342630"/>
            </a:xfrm>
            <a:custGeom>
              <a:avLst/>
              <a:gdLst>
                <a:gd name="connsiteX0" fmla="*/ 537210 w 1484630"/>
                <a:gd name="connsiteY0" fmla="*/ 8342630 h 8342630"/>
                <a:gd name="connsiteX1" fmla="*/ 1484630 w 1484630"/>
                <a:gd name="connsiteY1" fmla="*/ 8342630 h 8342630"/>
                <a:gd name="connsiteX2" fmla="*/ 0 w 1484630"/>
                <a:gd name="connsiteY2" fmla="*/ 0 h 8342630"/>
                <a:gd name="connsiteX3" fmla="*/ 537210 w 1484630"/>
                <a:gd name="connsiteY3" fmla="*/ 8342630 h 8342630"/>
              </a:gdLst>
              <a:ahLst/>
              <a:cxnLst>
                <a:cxn ang="0">
                  <a:pos x="connsiteX0" y="connsiteY0"/>
                </a:cxn>
                <a:cxn ang="0">
                  <a:pos x="connsiteX1" y="connsiteY1"/>
                </a:cxn>
                <a:cxn ang="0">
                  <a:pos x="connsiteX2" y="connsiteY2"/>
                </a:cxn>
                <a:cxn ang="0">
                  <a:pos x="connsiteX3" y="connsiteY3"/>
                </a:cxn>
              </a:cxnLst>
              <a:rect l="l" t="t" r="r" b="b"/>
              <a:pathLst>
                <a:path w="1484630" h="8342630">
                  <a:moveTo>
                    <a:pt x="537210" y="8342630"/>
                  </a:moveTo>
                  <a:lnTo>
                    <a:pt x="1484630" y="8342630"/>
                  </a:lnTo>
                  <a:lnTo>
                    <a:pt x="0" y="0"/>
                  </a:lnTo>
                  <a:lnTo>
                    <a:pt x="537210" y="834263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9" name="任意多边形: 形状 53"/>
            <p:cNvSpPr/>
            <p:nvPr>
              <p:custDataLst>
                <p:tags r:id="rId13"/>
              </p:custDataLst>
            </p:nvPr>
          </p:nvSpPr>
          <p:spPr>
            <a:xfrm>
              <a:off x="8853170" y="8684260"/>
              <a:ext cx="1484630" cy="1385570"/>
            </a:xfrm>
            <a:custGeom>
              <a:avLst/>
              <a:gdLst>
                <a:gd name="connsiteX0" fmla="*/ 0 w 1484630"/>
                <a:gd name="connsiteY0" fmla="*/ 0 h 1385570"/>
                <a:gd name="connsiteX1" fmla="*/ 1484630 w 1484630"/>
                <a:gd name="connsiteY1" fmla="*/ 0 h 1385570"/>
                <a:gd name="connsiteX2" fmla="*/ 452120 w 1484630"/>
                <a:gd name="connsiteY2" fmla="*/ 1385570 h 1385570"/>
                <a:gd name="connsiteX3" fmla="*/ 0 w 1484630"/>
                <a:gd name="connsiteY3" fmla="*/ 0 h 1385570"/>
              </a:gdLst>
              <a:ahLst/>
              <a:cxnLst>
                <a:cxn ang="0">
                  <a:pos x="connsiteX0" y="connsiteY0"/>
                </a:cxn>
                <a:cxn ang="0">
                  <a:pos x="connsiteX1" y="connsiteY1"/>
                </a:cxn>
                <a:cxn ang="0">
                  <a:pos x="connsiteX2" y="connsiteY2"/>
                </a:cxn>
                <a:cxn ang="0">
                  <a:pos x="connsiteX3" y="connsiteY3"/>
                </a:cxn>
              </a:cxnLst>
              <a:rect l="l" t="t" r="r" b="b"/>
              <a:pathLst>
                <a:path w="1484630" h="1385570">
                  <a:moveTo>
                    <a:pt x="0" y="0"/>
                  </a:moveTo>
                  <a:lnTo>
                    <a:pt x="1484630" y="0"/>
                  </a:lnTo>
                  <a:lnTo>
                    <a:pt x="452120" y="138557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0" name="任意多边形: 形状 54"/>
            <p:cNvSpPr/>
            <p:nvPr>
              <p:custDataLst>
                <p:tags r:id="rId14"/>
              </p:custDataLst>
            </p:nvPr>
          </p:nvSpPr>
          <p:spPr>
            <a:xfrm>
              <a:off x="342900" y="8684260"/>
              <a:ext cx="1498600" cy="1385570"/>
            </a:xfrm>
            <a:custGeom>
              <a:avLst/>
              <a:gdLst>
                <a:gd name="connsiteX0" fmla="*/ 0 w 1498600"/>
                <a:gd name="connsiteY0" fmla="*/ 0 h 1385570"/>
                <a:gd name="connsiteX1" fmla="*/ 1498600 w 1498600"/>
                <a:gd name="connsiteY1" fmla="*/ 0 h 1385570"/>
                <a:gd name="connsiteX2" fmla="*/ 1060450 w 1498600"/>
                <a:gd name="connsiteY2" fmla="*/ 1385570 h 1385570"/>
                <a:gd name="connsiteX3" fmla="*/ 0 w 1498600"/>
                <a:gd name="connsiteY3" fmla="*/ 0 h 1385570"/>
              </a:gdLst>
              <a:ahLst/>
              <a:cxnLst>
                <a:cxn ang="0">
                  <a:pos x="connsiteX0" y="connsiteY0"/>
                </a:cxn>
                <a:cxn ang="0">
                  <a:pos x="connsiteX1" y="connsiteY1"/>
                </a:cxn>
                <a:cxn ang="0">
                  <a:pos x="connsiteX2" y="connsiteY2"/>
                </a:cxn>
                <a:cxn ang="0">
                  <a:pos x="connsiteX3" y="connsiteY3"/>
                </a:cxn>
              </a:cxnLst>
              <a:rect l="l" t="t" r="r" b="b"/>
              <a:pathLst>
                <a:path w="1498600" h="1385570">
                  <a:moveTo>
                    <a:pt x="0" y="0"/>
                  </a:moveTo>
                  <a:lnTo>
                    <a:pt x="1498600" y="0"/>
                  </a:lnTo>
                  <a:lnTo>
                    <a:pt x="1060450" y="138557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1" name="任意多边形: 形状 55"/>
            <p:cNvSpPr/>
            <p:nvPr>
              <p:custDataLst>
                <p:tags r:id="rId15"/>
              </p:custDataLst>
            </p:nvPr>
          </p:nvSpPr>
          <p:spPr>
            <a:xfrm>
              <a:off x="3605530" y="957580"/>
              <a:ext cx="3431541" cy="6954520"/>
            </a:xfrm>
            <a:custGeom>
              <a:avLst/>
              <a:gdLst/>
              <a:ahLst/>
              <a:cxnLst/>
              <a:rect l="0" t="0" r="0" b="0"/>
              <a:pathLst>
                <a:path w="3431541" h="6954520">
                  <a:moveTo>
                    <a:pt x="1282700" y="6948170"/>
                  </a:moveTo>
                  <a:cubicBezTo>
                    <a:pt x="1200150" y="6927850"/>
                    <a:pt x="1243330" y="6939280"/>
                    <a:pt x="1192530" y="6922770"/>
                  </a:cubicBezTo>
                  <a:cubicBezTo>
                    <a:pt x="1132840" y="6891020"/>
                    <a:pt x="1027430" y="6833870"/>
                    <a:pt x="877570" y="6752590"/>
                  </a:cubicBezTo>
                  <a:cubicBezTo>
                    <a:pt x="627380" y="6619240"/>
                    <a:pt x="424180" y="6423659"/>
                    <a:pt x="271780" y="6164580"/>
                  </a:cubicBezTo>
                  <a:cubicBezTo>
                    <a:pt x="171450" y="5996940"/>
                    <a:pt x="96520" y="5806440"/>
                    <a:pt x="44450" y="5594350"/>
                  </a:cubicBezTo>
                  <a:cubicBezTo>
                    <a:pt x="0" y="5411470"/>
                    <a:pt x="134620" y="5233670"/>
                    <a:pt x="320040" y="5233670"/>
                  </a:cubicBezTo>
                  <a:lnTo>
                    <a:pt x="340360" y="5233670"/>
                  </a:lnTo>
                  <a:cubicBezTo>
                    <a:pt x="468630" y="5233670"/>
                    <a:pt x="580390" y="5322570"/>
                    <a:pt x="613410" y="5450840"/>
                  </a:cubicBezTo>
                  <a:cubicBezTo>
                    <a:pt x="651510" y="5589270"/>
                    <a:pt x="703580" y="5712459"/>
                    <a:pt x="770890" y="5819140"/>
                  </a:cubicBezTo>
                  <a:cubicBezTo>
                    <a:pt x="873760" y="5981700"/>
                    <a:pt x="1008380" y="6103620"/>
                    <a:pt x="1173480" y="6189980"/>
                  </a:cubicBezTo>
                  <a:cubicBezTo>
                    <a:pt x="1338580" y="6273800"/>
                    <a:pt x="1531620" y="6315710"/>
                    <a:pt x="1746250" y="6315710"/>
                  </a:cubicBezTo>
                  <a:cubicBezTo>
                    <a:pt x="2096770" y="6315710"/>
                    <a:pt x="2369820" y="6206490"/>
                    <a:pt x="2561590" y="5989320"/>
                  </a:cubicBezTo>
                  <a:cubicBezTo>
                    <a:pt x="2754631" y="5772150"/>
                    <a:pt x="2852420" y="5466080"/>
                    <a:pt x="2852420" y="5069840"/>
                  </a:cubicBezTo>
                  <a:lnTo>
                    <a:pt x="2852420" y="4862830"/>
                  </a:lnTo>
                  <a:cubicBezTo>
                    <a:pt x="2852420" y="4478020"/>
                    <a:pt x="2759711" y="4180840"/>
                    <a:pt x="2571750" y="3968750"/>
                  </a:cubicBezTo>
                  <a:cubicBezTo>
                    <a:pt x="2386330" y="3761740"/>
                    <a:pt x="2123440" y="3657600"/>
                    <a:pt x="1788160" y="3657600"/>
                  </a:cubicBezTo>
                  <a:lnTo>
                    <a:pt x="1652270" y="3657600"/>
                  </a:lnTo>
                  <a:cubicBezTo>
                    <a:pt x="1497330" y="3657600"/>
                    <a:pt x="1369060" y="3526790"/>
                    <a:pt x="1369060" y="3368040"/>
                  </a:cubicBezTo>
                  <a:lnTo>
                    <a:pt x="1369060" y="3318511"/>
                  </a:lnTo>
                  <a:cubicBezTo>
                    <a:pt x="1369060" y="3158490"/>
                    <a:pt x="1497330" y="3028951"/>
                    <a:pt x="1652270" y="3028951"/>
                  </a:cubicBezTo>
                  <a:lnTo>
                    <a:pt x="1786890" y="3028951"/>
                  </a:lnTo>
                  <a:cubicBezTo>
                    <a:pt x="2094230" y="3028951"/>
                    <a:pt x="2332990" y="2937511"/>
                    <a:pt x="2500630" y="2752091"/>
                  </a:cubicBezTo>
                  <a:cubicBezTo>
                    <a:pt x="2668280" y="2566680"/>
                    <a:pt x="2753360" y="2307591"/>
                    <a:pt x="2753360" y="1973581"/>
                  </a:cubicBezTo>
                  <a:lnTo>
                    <a:pt x="2753360" y="1760220"/>
                  </a:lnTo>
                  <a:cubicBezTo>
                    <a:pt x="2753360" y="1402080"/>
                    <a:pt x="2665730" y="1122680"/>
                    <a:pt x="2487930" y="929640"/>
                  </a:cubicBezTo>
                  <a:cubicBezTo>
                    <a:pt x="2310130" y="734060"/>
                    <a:pt x="2062480" y="637540"/>
                    <a:pt x="1742440" y="637540"/>
                  </a:cubicBezTo>
                  <a:cubicBezTo>
                    <a:pt x="1562100" y="637540"/>
                    <a:pt x="1399540" y="679450"/>
                    <a:pt x="1252220" y="760730"/>
                  </a:cubicBezTo>
                  <a:cubicBezTo>
                    <a:pt x="1107440" y="842010"/>
                    <a:pt x="981710" y="958850"/>
                    <a:pt x="881380" y="1111250"/>
                  </a:cubicBezTo>
                  <a:cubicBezTo>
                    <a:pt x="814070" y="1215390"/>
                    <a:pt x="755650" y="1333500"/>
                    <a:pt x="713740" y="1466850"/>
                  </a:cubicBezTo>
                  <a:cubicBezTo>
                    <a:pt x="675640" y="1587500"/>
                    <a:pt x="568960" y="1667510"/>
                    <a:pt x="443230" y="1667510"/>
                  </a:cubicBezTo>
                  <a:lnTo>
                    <a:pt x="427990" y="1667510"/>
                  </a:lnTo>
                  <a:cubicBezTo>
                    <a:pt x="240030" y="1667510"/>
                    <a:pt x="102870" y="1484630"/>
                    <a:pt x="154940" y="1299210"/>
                  </a:cubicBezTo>
                  <a:cubicBezTo>
                    <a:pt x="209550" y="1103630"/>
                    <a:pt x="287020" y="925830"/>
                    <a:pt x="379730" y="768350"/>
                  </a:cubicBezTo>
                  <a:cubicBezTo>
                    <a:pt x="529590" y="516890"/>
                    <a:pt x="720090" y="326390"/>
                    <a:pt x="949960" y="195580"/>
                  </a:cubicBezTo>
                  <a:cubicBezTo>
                    <a:pt x="1179830" y="64770"/>
                    <a:pt x="1442720" y="0"/>
                    <a:pt x="1738630" y="0"/>
                  </a:cubicBezTo>
                  <a:cubicBezTo>
                    <a:pt x="2246630" y="0"/>
                    <a:pt x="2639060" y="153670"/>
                    <a:pt x="2917190" y="462280"/>
                  </a:cubicBezTo>
                  <a:cubicBezTo>
                    <a:pt x="3195320" y="770890"/>
                    <a:pt x="3335020" y="1207770"/>
                    <a:pt x="3335020" y="1769110"/>
                  </a:cubicBezTo>
                  <a:lnTo>
                    <a:pt x="3335020" y="1976120"/>
                  </a:lnTo>
                  <a:cubicBezTo>
                    <a:pt x="3335020" y="2294890"/>
                    <a:pt x="3270250" y="2571750"/>
                    <a:pt x="3139440" y="2806700"/>
                  </a:cubicBezTo>
                  <a:cubicBezTo>
                    <a:pt x="3082290" y="2910840"/>
                    <a:pt x="3013709" y="3002280"/>
                    <a:pt x="2933700" y="3081020"/>
                  </a:cubicBezTo>
                  <a:cubicBezTo>
                    <a:pt x="2813050" y="3204211"/>
                    <a:pt x="2815590" y="3404870"/>
                    <a:pt x="2946400" y="3515361"/>
                  </a:cubicBezTo>
                  <a:cubicBezTo>
                    <a:pt x="3049269" y="3601720"/>
                    <a:pt x="3136900" y="3708401"/>
                    <a:pt x="3209290" y="3841751"/>
                  </a:cubicBezTo>
                  <a:cubicBezTo>
                    <a:pt x="3356609" y="4110991"/>
                    <a:pt x="3431540" y="4453891"/>
                    <a:pt x="3431540" y="4869181"/>
                  </a:cubicBezTo>
                  <a:lnTo>
                    <a:pt x="3431540" y="5074920"/>
                  </a:lnTo>
                  <a:cubicBezTo>
                    <a:pt x="3431540" y="5472430"/>
                    <a:pt x="3366770" y="5808980"/>
                    <a:pt x="3233420" y="6092190"/>
                  </a:cubicBezTo>
                  <a:cubicBezTo>
                    <a:pt x="3101340" y="6374130"/>
                    <a:pt x="2908300" y="6586220"/>
                    <a:pt x="2658110" y="6734809"/>
                  </a:cubicBezTo>
                  <a:cubicBezTo>
                    <a:pt x="2405380" y="6880859"/>
                    <a:pt x="2101850" y="6954519"/>
                    <a:pt x="1744980" y="6954519"/>
                  </a:cubicBezTo>
                  <a:lnTo>
                    <a:pt x="1337310" y="6954519"/>
                  </a:lnTo>
                  <a:lnTo>
                    <a:pt x="1286510" y="6949439"/>
                  </a:lnTo>
                  <a:cubicBezTo>
                    <a:pt x="1287780" y="6948170"/>
                    <a:pt x="1285240" y="6948170"/>
                    <a:pt x="1282700" y="6948170"/>
                  </a:cubicBezTo>
                  <a:close/>
                </a:path>
              </a:pathLst>
            </a:custGeom>
            <a:solidFill>
              <a:srgbClr val="FDFDFE"/>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8" name="组合 357"/>
          <p:cNvGrpSpPr>
            <a:grpSpLocks noChangeAspect="1"/>
          </p:cNvGrpSpPr>
          <p:nvPr>
            <p:custDataLst>
              <p:tags r:id="rId16"/>
            </p:custDataLst>
          </p:nvPr>
        </p:nvGrpSpPr>
        <p:grpSpPr>
          <a:xfrm>
            <a:off x="5288915" y="3876143"/>
            <a:ext cx="304800" cy="294435"/>
            <a:chOff x="355600" y="341630"/>
            <a:chExt cx="10083800" cy="9740900"/>
          </a:xfrm>
        </p:grpSpPr>
        <p:sp>
          <p:nvSpPr>
            <p:cNvPr id="359" name="任意多边形: 形状 37"/>
            <p:cNvSpPr/>
            <p:nvPr>
              <p:custDataLst>
                <p:tags r:id="rId17"/>
              </p:custDataLst>
            </p:nvPr>
          </p:nvSpPr>
          <p:spPr>
            <a:xfrm>
              <a:off x="1339850" y="341630"/>
              <a:ext cx="8143240" cy="8354060"/>
            </a:xfrm>
            <a:custGeom>
              <a:avLst/>
              <a:gdLst>
                <a:gd name="connsiteX0" fmla="*/ 528320 w 8143240"/>
                <a:gd name="connsiteY0" fmla="*/ 0 h 8354060"/>
                <a:gd name="connsiteX1" fmla="*/ 7602220 w 8143240"/>
                <a:gd name="connsiteY1" fmla="*/ 0 h 8354060"/>
                <a:gd name="connsiteX2" fmla="*/ 8143240 w 8143240"/>
                <a:gd name="connsiteY2" fmla="*/ 8354060 h 8354060"/>
                <a:gd name="connsiteX3" fmla="*/ 0 w 8143240"/>
                <a:gd name="connsiteY3" fmla="*/ 8354060 h 8354060"/>
                <a:gd name="connsiteX4" fmla="*/ 528320 w 8143240"/>
                <a:gd name="connsiteY4" fmla="*/ 0 h 835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240" h="8354060">
                  <a:moveTo>
                    <a:pt x="528320" y="0"/>
                  </a:moveTo>
                  <a:lnTo>
                    <a:pt x="7602220" y="0"/>
                  </a:lnTo>
                  <a:lnTo>
                    <a:pt x="8143240" y="8354060"/>
                  </a:lnTo>
                  <a:lnTo>
                    <a:pt x="0" y="8354060"/>
                  </a:lnTo>
                  <a:lnTo>
                    <a:pt x="528320" y="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0" name="任意多边形: 形状 38"/>
            <p:cNvSpPr/>
            <p:nvPr>
              <p:custDataLst>
                <p:tags r:id="rId18"/>
              </p:custDataLst>
            </p:nvPr>
          </p:nvSpPr>
          <p:spPr>
            <a:xfrm>
              <a:off x="355600" y="341630"/>
              <a:ext cx="1512570" cy="8354060"/>
            </a:xfrm>
            <a:custGeom>
              <a:avLst/>
              <a:gdLst>
                <a:gd name="connsiteX0" fmla="*/ 0 w 1512570"/>
                <a:gd name="connsiteY0" fmla="*/ 8354060 h 8354060"/>
                <a:gd name="connsiteX1" fmla="*/ 984250 w 1512570"/>
                <a:gd name="connsiteY1" fmla="*/ 8354060 h 8354060"/>
                <a:gd name="connsiteX2" fmla="*/ 1512570 w 1512570"/>
                <a:gd name="connsiteY2" fmla="*/ 0 h 8354060"/>
                <a:gd name="connsiteX3" fmla="*/ 0 w 1512570"/>
                <a:gd name="connsiteY3" fmla="*/ 8354060 h 8354060"/>
              </a:gdLst>
              <a:ahLst/>
              <a:cxnLst>
                <a:cxn ang="0">
                  <a:pos x="connsiteX0" y="connsiteY0"/>
                </a:cxn>
                <a:cxn ang="0">
                  <a:pos x="connsiteX1" y="connsiteY1"/>
                </a:cxn>
                <a:cxn ang="0">
                  <a:pos x="connsiteX2" y="connsiteY2"/>
                </a:cxn>
                <a:cxn ang="0">
                  <a:pos x="connsiteX3" y="connsiteY3"/>
                </a:cxn>
              </a:cxnLst>
              <a:rect l="l" t="t" r="r" b="b"/>
              <a:pathLst>
                <a:path w="1512570" h="8354060">
                  <a:moveTo>
                    <a:pt x="0" y="8354060"/>
                  </a:moveTo>
                  <a:lnTo>
                    <a:pt x="984250" y="8354060"/>
                  </a:lnTo>
                  <a:lnTo>
                    <a:pt x="1512570" y="0"/>
                  </a:lnTo>
                  <a:lnTo>
                    <a:pt x="0" y="835406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1" name="任意多边形: 形状 39"/>
            <p:cNvSpPr/>
            <p:nvPr>
              <p:custDataLst>
                <p:tags r:id="rId19"/>
              </p:custDataLst>
            </p:nvPr>
          </p:nvSpPr>
          <p:spPr>
            <a:xfrm>
              <a:off x="8942070" y="341630"/>
              <a:ext cx="1497330" cy="8354060"/>
            </a:xfrm>
            <a:custGeom>
              <a:avLst/>
              <a:gdLst>
                <a:gd name="connsiteX0" fmla="*/ 541020 w 1497330"/>
                <a:gd name="connsiteY0" fmla="*/ 8354060 h 8354060"/>
                <a:gd name="connsiteX1" fmla="*/ 1497330 w 1497330"/>
                <a:gd name="connsiteY1" fmla="*/ 8354060 h 8354060"/>
                <a:gd name="connsiteX2" fmla="*/ 0 w 1497330"/>
                <a:gd name="connsiteY2" fmla="*/ 0 h 8354060"/>
                <a:gd name="connsiteX3" fmla="*/ 541020 w 1497330"/>
                <a:gd name="connsiteY3" fmla="*/ 8354060 h 8354060"/>
              </a:gdLst>
              <a:ahLst/>
              <a:cxnLst>
                <a:cxn ang="0">
                  <a:pos x="connsiteX0" y="connsiteY0"/>
                </a:cxn>
                <a:cxn ang="0">
                  <a:pos x="connsiteX1" y="connsiteY1"/>
                </a:cxn>
                <a:cxn ang="0">
                  <a:pos x="connsiteX2" y="connsiteY2"/>
                </a:cxn>
                <a:cxn ang="0">
                  <a:pos x="connsiteX3" y="connsiteY3"/>
                </a:cxn>
              </a:cxnLst>
              <a:rect l="l" t="t" r="r" b="b"/>
              <a:pathLst>
                <a:path w="1497330" h="8354060">
                  <a:moveTo>
                    <a:pt x="541020" y="8354060"/>
                  </a:moveTo>
                  <a:lnTo>
                    <a:pt x="1497330" y="8354060"/>
                  </a:lnTo>
                  <a:lnTo>
                    <a:pt x="0" y="0"/>
                  </a:lnTo>
                  <a:lnTo>
                    <a:pt x="541020" y="835406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2" name="任意多边形: 形状 40"/>
            <p:cNvSpPr/>
            <p:nvPr>
              <p:custDataLst>
                <p:tags r:id="rId20"/>
              </p:custDataLst>
            </p:nvPr>
          </p:nvSpPr>
          <p:spPr>
            <a:xfrm>
              <a:off x="8942070" y="8695690"/>
              <a:ext cx="1497330" cy="1386840"/>
            </a:xfrm>
            <a:custGeom>
              <a:avLst/>
              <a:gdLst>
                <a:gd name="connsiteX0" fmla="*/ 0 w 1497330"/>
                <a:gd name="connsiteY0" fmla="*/ 0 h 1386840"/>
                <a:gd name="connsiteX1" fmla="*/ 1497330 w 1497330"/>
                <a:gd name="connsiteY1" fmla="*/ 0 h 1386840"/>
                <a:gd name="connsiteX2" fmla="*/ 455930 w 1497330"/>
                <a:gd name="connsiteY2" fmla="*/ 1386840 h 1386840"/>
                <a:gd name="connsiteX3" fmla="*/ 0 w 1497330"/>
                <a:gd name="connsiteY3" fmla="*/ 0 h 1386840"/>
              </a:gdLst>
              <a:ahLst/>
              <a:cxnLst>
                <a:cxn ang="0">
                  <a:pos x="connsiteX0" y="connsiteY0"/>
                </a:cxn>
                <a:cxn ang="0">
                  <a:pos x="connsiteX1" y="connsiteY1"/>
                </a:cxn>
                <a:cxn ang="0">
                  <a:pos x="connsiteX2" y="connsiteY2"/>
                </a:cxn>
                <a:cxn ang="0">
                  <a:pos x="connsiteX3" y="connsiteY3"/>
                </a:cxn>
              </a:cxnLst>
              <a:rect l="l" t="t" r="r" b="b"/>
              <a:pathLst>
                <a:path w="1497330" h="1386840">
                  <a:moveTo>
                    <a:pt x="0" y="0"/>
                  </a:moveTo>
                  <a:lnTo>
                    <a:pt x="1497330" y="0"/>
                  </a:lnTo>
                  <a:lnTo>
                    <a:pt x="455930" y="138684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3" name="任意多边形: 形状 41"/>
            <p:cNvSpPr/>
            <p:nvPr>
              <p:custDataLst>
                <p:tags r:id="rId21"/>
              </p:custDataLst>
            </p:nvPr>
          </p:nvSpPr>
          <p:spPr>
            <a:xfrm>
              <a:off x="355600" y="8695690"/>
              <a:ext cx="1512570" cy="1386840"/>
            </a:xfrm>
            <a:custGeom>
              <a:avLst/>
              <a:gdLst>
                <a:gd name="connsiteX0" fmla="*/ 0 w 1512570"/>
                <a:gd name="connsiteY0" fmla="*/ 0 h 1386840"/>
                <a:gd name="connsiteX1" fmla="*/ 1512570 w 1512570"/>
                <a:gd name="connsiteY1" fmla="*/ 0 h 1386840"/>
                <a:gd name="connsiteX2" fmla="*/ 1069340 w 1512570"/>
                <a:gd name="connsiteY2" fmla="*/ 1386840 h 1386840"/>
                <a:gd name="connsiteX3" fmla="*/ 0 w 1512570"/>
                <a:gd name="connsiteY3" fmla="*/ 0 h 1386840"/>
              </a:gdLst>
              <a:ahLst/>
              <a:cxnLst>
                <a:cxn ang="0">
                  <a:pos x="connsiteX0" y="connsiteY0"/>
                </a:cxn>
                <a:cxn ang="0">
                  <a:pos x="connsiteX1" y="connsiteY1"/>
                </a:cxn>
                <a:cxn ang="0">
                  <a:pos x="connsiteX2" y="connsiteY2"/>
                </a:cxn>
                <a:cxn ang="0">
                  <a:pos x="connsiteX3" y="connsiteY3"/>
                </a:cxn>
              </a:cxnLst>
              <a:rect l="l" t="t" r="r" b="b"/>
              <a:pathLst>
                <a:path w="1512570" h="1386840">
                  <a:moveTo>
                    <a:pt x="0" y="0"/>
                  </a:moveTo>
                  <a:lnTo>
                    <a:pt x="1512570" y="0"/>
                  </a:lnTo>
                  <a:lnTo>
                    <a:pt x="1069340" y="138684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4" name="任意多边形: 形状 42"/>
            <p:cNvSpPr/>
            <p:nvPr>
              <p:custDataLst>
                <p:tags r:id="rId22"/>
              </p:custDataLst>
            </p:nvPr>
          </p:nvSpPr>
          <p:spPr>
            <a:xfrm>
              <a:off x="3561080" y="984250"/>
              <a:ext cx="3462021" cy="6885941"/>
            </a:xfrm>
            <a:custGeom>
              <a:avLst/>
              <a:gdLst/>
              <a:ahLst/>
              <a:cxnLst/>
              <a:rect l="0" t="0" r="0" b="0"/>
              <a:pathLst>
                <a:path w="3462021" h="6885941">
                  <a:moveTo>
                    <a:pt x="196850" y="6441440"/>
                  </a:moveTo>
                  <a:cubicBezTo>
                    <a:pt x="196850" y="6372860"/>
                    <a:pt x="214630" y="6308090"/>
                    <a:pt x="251460" y="6256020"/>
                  </a:cubicBezTo>
                  <a:lnTo>
                    <a:pt x="2354580" y="2981961"/>
                  </a:lnTo>
                  <a:cubicBezTo>
                    <a:pt x="2496820" y="2762251"/>
                    <a:pt x="2606040" y="2547620"/>
                    <a:pt x="2683510" y="2338070"/>
                  </a:cubicBezTo>
                  <a:cubicBezTo>
                    <a:pt x="2760980" y="2125981"/>
                    <a:pt x="2799080" y="1940560"/>
                    <a:pt x="2799080" y="1778000"/>
                  </a:cubicBezTo>
                  <a:lnTo>
                    <a:pt x="2799080" y="1767840"/>
                  </a:lnTo>
                  <a:cubicBezTo>
                    <a:pt x="2799080" y="1404620"/>
                    <a:pt x="2710180" y="1123950"/>
                    <a:pt x="2533650" y="924560"/>
                  </a:cubicBezTo>
                  <a:cubicBezTo>
                    <a:pt x="2357120" y="725170"/>
                    <a:pt x="2109470" y="626110"/>
                    <a:pt x="1788160" y="626110"/>
                  </a:cubicBezTo>
                  <a:cubicBezTo>
                    <a:pt x="1488440" y="626110"/>
                    <a:pt x="1245870" y="732790"/>
                    <a:pt x="1060450" y="944880"/>
                  </a:cubicBezTo>
                  <a:cubicBezTo>
                    <a:pt x="875036" y="1156976"/>
                    <a:pt x="791210" y="1308100"/>
                    <a:pt x="670560" y="1667510"/>
                  </a:cubicBezTo>
                  <a:lnTo>
                    <a:pt x="632460" y="1855470"/>
                  </a:lnTo>
                  <a:lnTo>
                    <a:pt x="124460" y="1855470"/>
                  </a:lnTo>
                  <a:lnTo>
                    <a:pt x="196850" y="1855470"/>
                  </a:lnTo>
                  <a:cubicBezTo>
                    <a:pt x="0" y="1711960"/>
                    <a:pt x="269240" y="1125220"/>
                    <a:pt x="414020" y="850900"/>
                  </a:cubicBezTo>
                  <a:cubicBezTo>
                    <a:pt x="558800" y="574040"/>
                    <a:pt x="749300" y="364490"/>
                    <a:pt x="980440" y="217170"/>
                  </a:cubicBezTo>
                  <a:cubicBezTo>
                    <a:pt x="1211580" y="71120"/>
                    <a:pt x="1479550" y="0"/>
                    <a:pt x="1780540" y="0"/>
                  </a:cubicBezTo>
                  <a:cubicBezTo>
                    <a:pt x="2123440" y="0"/>
                    <a:pt x="2415540" y="71120"/>
                    <a:pt x="2655570" y="209550"/>
                  </a:cubicBezTo>
                  <a:cubicBezTo>
                    <a:pt x="2898140" y="347980"/>
                    <a:pt x="3082290" y="552450"/>
                    <a:pt x="3209290" y="816610"/>
                  </a:cubicBezTo>
                  <a:cubicBezTo>
                    <a:pt x="3336290" y="1083310"/>
                    <a:pt x="3399790" y="1403350"/>
                    <a:pt x="3399790" y="1776730"/>
                  </a:cubicBezTo>
                  <a:lnTo>
                    <a:pt x="3399790" y="1781810"/>
                  </a:lnTo>
                  <a:cubicBezTo>
                    <a:pt x="3399790" y="1993900"/>
                    <a:pt x="3347720" y="2237740"/>
                    <a:pt x="3243580" y="2512060"/>
                  </a:cubicBezTo>
                  <a:cubicBezTo>
                    <a:pt x="3139440" y="2786380"/>
                    <a:pt x="2994660" y="3069590"/>
                    <a:pt x="2807970" y="3355340"/>
                  </a:cubicBezTo>
                  <a:lnTo>
                    <a:pt x="1239520" y="5755640"/>
                  </a:lnTo>
                  <a:cubicBezTo>
                    <a:pt x="1103630" y="5962650"/>
                    <a:pt x="1233170" y="6258560"/>
                    <a:pt x="1459230" y="6258560"/>
                  </a:cubicBezTo>
                  <a:lnTo>
                    <a:pt x="3309620" y="6258560"/>
                  </a:lnTo>
                  <a:cubicBezTo>
                    <a:pt x="3462020" y="6258560"/>
                    <a:pt x="3431540" y="6399530"/>
                    <a:pt x="3431540" y="6572250"/>
                  </a:cubicBezTo>
                  <a:lnTo>
                    <a:pt x="3431540" y="6572250"/>
                  </a:lnTo>
                  <a:cubicBezTo>
                    <a:pt x="3431540" y="6744970"/>
                    <a:pt x="3460750" y="6885940"/>
                    <a:pt x="3309620" y="6885940"/>
                  </a:cubicBezTo>
                  <a:lnTo>
                    <a:pt x="471170" y="6885940"/>
                  </a:lnTo>
                  <a:cubicBezTo>
                    <a:pt x="318770" y="6885940"/>
                    <a:pt x="196850" y="6744970"/>
                    <a:pt x="196850" y="6572250"/>
                  </a:cubicBezTo>
                  <a:lnTo>
                    <a:pt x="196850" y="6441440"/>
                  </a:lnTo>
                  <a:close/>
                </a:path>
              </a:pathLst>
            </a:custGeom>
            <a:solidFill>
              <a:srgbClr val="FDFDFE"/>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custDataLst>
              <p:tags r:id="rId23"/>
            </p:custDataLst>
          </p:nvPr>
        </p:nvSpPr>
        <p:spPr>
          <a:xfrm>
            <a:off x="2670851" y="1424163"/>
            <a:ext cx="2084575" cy="697098"/>
          </a:xfrm>
          <a:prstGeom prst="rect">
            <a:avLst/>
          </a:prstGeom>
          <a:noFill/>
        </p:spPr>
        <p:txBody>
          <a:bodyPr wrap="square" anchor="t"/>
          <a:p>
            <a:pPr marL="0" lvl="0" indent="0" algn="l" eaLnBrk="1" latinLnBrk="0" hangingPunct="1">
              <a:lnSpc>
                <a:spcPct val="100000"/>
              </a:lnSpc>
              <a:spcBef>
                <a:spcPts val="0"/>
              </a:spcBef>
              <a:spcAft>
                <a:spcPts val="800"/>
              </a:spcAft>
              <a:buSzPct val="100000"/>
              <a:buNone/>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高效节能</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eaLnBrk="1" latinLnBrk="0" hangingPunct="1">
              <a:lnSpc>
                <a:spcPct val="100000"/>
              </a:lnSpc>
              <a:spcBef>
                <a:spcPts val="0"/>
              </a:spcBef>
              <a:spcAft>
                <a:spcPts val="800"/>
              </a:spcAft>
              <a:buSzPct val="100000"/>
              <a:buNone/>
            </a:pPr>
            <a:r>
              <a:rPr lang="en-US" altLang="zh-CN" sz="1000" u="none" spc="80">
                <a:solidFill>
                  <a:srgbClr val="000000"/>
                </a:solidFill>
                <a:latin typeface="微软雅黑" panose="020B0503020204020204" pitchFamily="34" charset="-122"/>
                <a:ea typeface="微软雅黑" panose="020B0503020204020204" pitchFamily="34" charset="-122"/>
              </a:rPr>
              <a:t>High efficiency</a:t>
            </a:r>
            <a:endParaRPr lang="en-US" altLang="zh-CN" sz="1000" u="none" spc="80">
              <a:solidFill>
                <a:srgbClr val="000000"/>
              </a:solidFill>
              <a:latin typeface="微软雅黑" panose="020B0503020204020204" pitchFamily="34" charset="-122"/>
              <a:ea typeface="微软雅黑" panose="020B0503020204020204" pitchFamily="34" charset="-122"/>
            </a:endParaRPr>
          </a:p>
          <a:p>
            <a:pPr marL="0" lvl="0" indent="0" algn="l" eaLnBrk="1" latinLnBrk="0" hangingPunct="1">
              <a:lnSpc>
                <a:spcPct val="100000"/>
              </a:lnSpc>
              <a:spcBef>
                <a:spcPts val="0"/>
              </a:spcBef>
              <a:spcAft>
                <a:spcPts val="800"/>
              </a:spcAft>
              <a:buSzPct val="100000"/>
              <a:buNone/>
            </a:pPr>
            <a:r>
              <a:rPr lang="en-US" altLang="zh-CN" sz="1000" u="none" spc="80">
                <a:solidFill>
                  <a:srgbClr val="000000"/>
                </a:solidFill>
                <a:latin typeface="微软雅黑" panose="020B0503020204020204" pitchFamily="34" charset="-122"/>
                <a:ea typeface="微软雅黑" panose="020B0503020204020204" pitchFamily="34" charset="-122"/>
              </a:rPr>
              <a:t>Engery saving</a:t>
            </a:r>
            <a:endParaRPr lang="en-US" altLang="zh-CN" sz="1000" u="none" spc="80">
              <a:solidFill>
                <a:srgbClr val="000000"/>
              </a:solidFill>
              <a:latin typeface="微软雅黑" panose="020B0503020204020204" pitchFamily="34" charset="-122"/>
              <a:ea typeface="微软雅黑" panose="020B0503020204020204" pitchFamily="34" charset="-122"/>
            </a:endParaRPr>
          </a:p>
        </p:txBody>
      </p:sp>
      <p:sp>
        <p:nvSpPr>
          <p:cNvPr id="29" name="文本框 28"/>
          <p:cNvSpPr txBox="1"/>
          <p:nvPr>
            <p:custDataLst>
              <p:tags r:id="rId24"/>
            </p:custDataLst>
          </p:nvPr>
        </p:nvSpPr>
        <p:spPr>
          <a:xfrm>
            <a:off x="2670851" y="1072055"/>
            <a:ext cx="510153" cy="400860"/>
          </a:xfrm>
          <a:prstGeom prst="rect">
            <a:avLst/>
          </a:prstGeom>
          <a:noFill/>
        </p:spPr>
        <p:txBody>
          <a:bodyPr wrap="square" lIns="0" tIns="0" rIns="0" bIns="0" rtlCol="0" anchor="ctr">
            <a:normAutofit/>
          </a:bodyPr>
          <a:p>
            <a:pPr algn="ctr"/>
            <a:r>
              <a:rPr lang="en-US" altLang="zh-CN" sz="2100" spc="300" dirty="0">
                <a:solidFill>
                  <a:schemeClr val="accent2"/>
                </a:solidFill>
                <a:latin typeface="Arial" panose="020B0604020202020204" pitchFamily="34" charset="0"/>
                <a:ea typeface="微软雅黑" panose="020B0503020204020204" pitchFamily="34" charset="-122"/>
              </a:rPr>
              <a:t>01</a:t>
            </a:r>
            <a:endParaRPr lang="zh-CN" altLang="en-US" sz="2100" spc="300" dirty="0">
              <a:solidFill>
                <a:schemeClr val="accent2"/>
              </a:solidFill>
              <a:latin typeface="Arial" panose="020B0604020202020204" pitchFamily="34" charset="0"/>
              <a:ea typeface="微软雅黑" panose="020B0503020204020204" pitchFamily="34" charset="-122"/>
            </a:endParaRPr>
          </a:p>
        </p:txBody>
      </p:sp>
      <p:sp>
        <p:nvSpPr>
          <p:cNvPr id="63" name="文本框 62"/>
          <p:cNvSpPr txBox="1"/>
          <p:nvPr>
            <p:custDataLst>
              <p:tags r:id="rId25"/>
            </p:custDataLst>
          </p:nvPr>
        </p:nvSpPr>
        <p:spPr>
          <a:xfrm>
            <a:off x="3055620" y="2631440"/>
            <a:ext cx="2084705" cy="768985"/>
          </a:xfrm>
          <a:prstGeom prst="rect">
            <a:avLst/>
          </a:prstGeom>
          <a:noFill/>
        </p:spPr>
        <p:txBody>
          <a:bodyPr wrap="square" anchor="t">
            <a:noAutofit/>
          </a:bodyPr>
          <a:p>
            <a:pPr lvl="0" algn="l">
              <a:spcBef>
                <a:spcPts val="0"/>
              </a:spcBef>
              <a:spcAft>
                <a:spcPts val="800"/>
              </a:spcAft>
              <a:buClrTx/>
              <a:buSzTx/>
              <a:buFontTx/>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灵活配置</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ts val="0"/>
              </a:spcBef>
              <a:spcAft>
                <a:spcPts val="800"/>
              </a:spcAft>
              <a:buClrTx/>
              <a:buSzTx/>
              <a:buFontTx/>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Felixable </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ts val="0"/>
              </a:spcBef>
              <a:spcAft>
                <a:spcPts val="800"/>
              </a:spcAft>
              <a:buClrTx/>
              <a:buSzTx/>
              <a:buFontTx/>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configuration</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4" name="文本框 63"/>
          <p:cNvSpPr txBox="1"/>
          <p:nvPr>
            <p:custDataLst>
              <p:tags r:id="rId26"/>
            </p:custDataLst>
          </p:nvPr>
        </p:nvSpPr>
        <p:spPr>
          <a:xfrm>
            <a:off x="3055397" y="2279121"/>
            <a:ext cx="510153" cy="400860"/>
          </a:xfrm>
          <a:prstGeom prst="rect">
            <a:avLst/>
          </a:prstGeom>
          <a:noFill/>
        </p:spPr>
        <p:txBody>
          <a:bodyPr wrap="square" lIns="0" tIns="0" rIns="0" bIns="0" rtlCol="0" anchor="ctr">
            <a:normAutofit/>
          </a:bodyPr>
          <a:p>
            <a:pPr algn="ctr"/>
            <a:r>
              <a:rPr lang="en-US" altLang="zh-CN" sz="2100" spc="300" dirty="0">
                <a:solidFill>
                  <a:schemeClr val="accent6"/>
                </a:solidFill>
                <a:latin typeface="Arial" panose="020B0604020202020204" pitchFamily="34" charset="0"/>
                <a:ea typeface="微软雅黑" panose="020B0503020204020204" pitchFamily="34" charset="-122"/>
              </a:rPr>
              <a:t>02</a:t>
            </a:r>
            <a:endParaRPr lang="zh-CN" altLang="en-US" sz="2100" spc="300" dirty="0">
              <a:solidFill>
                <a:schemeClr val="accent6"/>
              </a:solidFill>
              <a:latin typeface="Arial" panose="020B0604020202020204" pitchFamily="34" charset="0"/>
              <a:ea typeface="微软雅黑" panose="020B0503020204020204" pitchFamily="34" charset="-122"/>
            </a:endParaRPr>
          </a:p>
        </p:txBody>
      </p:sp>
      <p:sp>
        <p:nvSpPr>
          <p:cNvPr id="66" name="文本框 65"/>
          <p:cNvSpPr txBox="1"/>
          <p:nvPr>
            <p:custDataLst>
              <p:tags r:id="rId27"/>
            </p:custDataLst>
          </p:nvPr>
        </p:nvSpPr>
        <p:spPr>
          <a:xfrm>
            <a:off x="3531911" y="3766542"/>
            <a:ext cx="2084575" cy="697098"/>
          </a:xfrm>
          <a:prstGeom prst="rect">
            <a:avLst/>
          </a:prstGeom>
          <a:noFill/>
        </p:spPr>
        <p:txBody>
          <a:bodyPr wrap="square" anchor="t">
            <a:noAutofit/>
          </a:bodyPr>
          <a:p>
            <a:pPr lvl="0" algn="l">
              <a:spcBef>
                <a:spcPts val="0"/>
              </a:spcBef>
              <a:spcAft>
                <a:spcPts val="800"/>
              </a:spcAft>
              <a:buClrTx/>
              <a:buSzTx/>
              <a:buFontTx/>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高可靠性</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ts val="0"/>
              </a:spcBef>
              <a:spcAft>
                <a:spcPts val="800"/>
              </a:spcAft>
              <a:buClrTx/>
              <a:buSzTx/>
              <a:buFontTx/>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High</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spcBef>
                <a:spcPts val="0"/>
              </a:spcBef>
              <a:spcAft>
                <a:spcPts val="800"/>
              </a:spcAft>
              <a:buClrTx/>
              <a:buSzTx/>
              <a:buFontTx/>
            </a:pPr>
            <a:r>
              <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Reliability</a:t>
            </a:r>
            <a:endParaRPr lang="zh-CN" altLang="en-US" sz="1000" spc="90">
              <a:ln w="3175">
                <a:noFill/>
                <a:prstDash val="dash"/>
              </a:ln>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7" name="文本框 66"/>
          <p:cNvSpPr txBox="1"/>
          <p:nvPr>
            <p:custDataLst>
              <p:tags r:id="rId28"/>
            </p:custDataLst>
          </p:nvPr>
        </p:nvSpPr>
        <p:spPr>
          <a:xfrm>
            <a:off x="3531911" y="3486189"/>
            <a:ext cx="510153" cy="400860"/>
          </a:xfrm>
          <a:prstGeom prst="rect">
            <a:avLst/>
          </a:prstGeom>
          <a:noFill/>
        </p:spPr>
        <p:txBody>
          <a:bodyPr wrap="square" lIns="0" tIns="0" rIns="0" bIns="0" rtlCol="0" anchor="ctr">
            <a:normAutofit/>
          </a:bodyPr>
          <a:p>
            <a:pPr algn="ctr"/>
            <a:r>
              <a:rPr lang="en-US" altLang="zh-CN" sz="2100" spc="300" dirty="0">
                <a:solidFill>
                  <a:schemeClr val="accent1"/>
                </a:solidFill>
                <a:latin typeface="Arial" panose="020B0604020202020204" pitchFamily="34" charset="0"/>
                <a:ea typeface="微软雅黑" panose="020B0503020204020204" pitchFamily="34" charset="-122"/>
              </a:rPr>
              <a:t>03</a:t>
            </a:r>
            <a:endParaRPr lang="zh-CN" altLang="en-US" sz="2100" spc="300" dirty="0">
              <a:solidFill>
                <a:schemeClr val="accent1"/>
              </a:solidFill>
              <a:latin typeface="Arial" panose="020B0604020202020204" pitchFamily="34" charset="0"/>
              <a:ea typeface="微软雅黑" panose="020B0503020204020204" pitchFamily="34" charset="-122"/>
            </a:endParaRPr>
          </a:p>
        </p:txBody>
      </p:sp>
      <p:sp>
        <p:nvSpPr>
          <p:cNvPr id="46" name="任意多边形: 形状 45"/>
          <p:cNvSpPr/>
          <p:nvPr>
            <p:custDataLst>
              <p:tags r:id="rId29"/>
            </p:custDataLst>
          </p:nvPr>
        </p:nvSpPr>
        <p:spPr bwMode="auto">
          <a:xfrm>
            <a:off x="574259" y="2403325"/>
            <a:ext cx="560051" cy="957250"/>
          </a:xfrm>
          <a:custGeom>
            <a:avLst/>
            <a:gdLst>
              <a:gd name="connsiteX0" fmla="*/ 333830 w 716503"/>
              <a:gd name="connsiteY0" fmla="*/ 611720 h 1224179"/>
              <a:gd name="connsiteX1" fmla="*/ 442003 w 716503"/>
              <a:gd name="connsiteY1" fmla="*/ 733863 h 1224179"/>
              <a:gd name="connsiteX2" fmla="*/ 415832 w 716503"/>
              <a:gd name="connsiteY2" fmla="*/ 1142169 h 1224179"/>
              <a:gd name="connsiteX3" fmla="*/ 145399 w 716503"/>
              <a:gd name="connsiteY3" fmla="*/ 1224179 h 1224179"/>
              <a:gd name="connsiteX4" fmla="*/ 49439 w 716503"/>
              <a:gd name="connsiteY4" fmla="*/ 960700 h 1224179"/>
              <a:gd name="connsiteX5" fmla="*/ 112249 w 716503"/>
              <a:gd name="connsiteY5" fmla="*/ 758292 h 1224179"/>
              <a:gd name="connsiteX6" fmla="*/ 333830 w 716503"/>
              <a:gd name="connsiteY6" fmla="*/ 611720 h 1224179"/>
              <a:gd name="connsiteX7" fmla="*/ 481850 w 716503"/>
              <a:gd name="connsiteY7" fmla="*/ 0 h 1224179"/>
              <a:gd name="connsiteX8" fmla="*/ 716503 w 716503"/>
              <a:gd name="connsiteY8" fmla="*/ 283354 h 1224179"/>
              <a:gd name="connsiteX9" fmla="*/ 297375 w 716503"/>
              <a:gd name="connsiteY9" fmla="*/ 546785 h 1224179"/>
              <a:gd name="connsiteX10" fmla="*/ 98141 w 716503"/>
              <a:gd name="connsiteY10" fmla="*/ 417652 h 1224179"/>
              <a:gd name="connsiteX11" fmla="*/ 0 w 716503"/>
              <a:gd name="connsiteY11" fmla="*/ 54605 h 12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503" h="1224179">
                <a:moveTo>
                  <a:pt x="333830" y="611720"/>
                </a:moveTo>
                <a:cubicBezTo>
                  <a:pt x="333830" y="611720"/>
                  <a:pt x="333830" y="611720"/>
                  <a:pt x="442003" y="733863"/>
                </a:cubicBezTo>
                <a:cubicBezTo>
                  <a:pt x="442003" y="733863"/>
                  <a:pt x="442003" y="733863"/>
                  <a:pt x="415832" y="1142169"/>
                </a:cubicBezTo>
                <a:cubicBezTo>
                  <a:pt x="415832" y="1142169"/>
                  <a:pt x="415832" y="1142169"/>
                  <a:pt x="145399" y="1224179"/>
                </a:cubicBezTo>
                <a:lnTo>
                  <a:pt x="49439" y="960700"/>
                </a:lnTo>
                <a:cubicBezTo>
                  <a:pt x="49439" y="960700"/>
                  <a:pt x="110505" y="760036"/>
                  <a:pt x="112249" y="758292"/>
                </a:cubicBezTo>
                <a:cubicBezTo>
                  <a:pt x="115739" y="754802"/>
                  <a:pt x="333830" y="611720"/>
                  <a:pt x="333830" y="611720"/>
                </a:cubicBezTo>
                <a:close/>
                <a:moveTo>
                  <a:pt x="481850" y="0"/>
                </a:moveTo>
                <a:lnTo>
                  <a:pt x="716503" y="283354"/>
                </a:lnTo>
                <a:lnTo>
                  <a:pt x="297375" y="546785"/>
                </a:lnTo>
                <a:lnTo>
                  <a:pt x="98141" y="417652"/>
                </a:lnTo>
                <a:lnTo>
                  <a:pt x="0" y="54605"/>
                </a:lnTo>
                <a:close/>
              </a:path>
            </a:pathLst>
          </a:custGeom>
          <a:solidFill>
            <a:schemeClr val="accent6">
              <a:lumMod val="50000"/>
            </a:schemeClr>
          </a:solidFill>
          <a:ln>
            <a:noFill/>
          </a:ln>
        </p:spPr>
        <p:txBody>
          <a:bodyPr vert="horz" wrap="square" lIns="32196" tIns="16098" rIns="32196" bIns="16098" numCol="1" anchor="t" anchorCtr="0" compatLnSpc="1">
            <a:noAutofit/>
          </a:bodyPr>
          <a:p>
            <a:endParaRPr lang="id-ID" sz="635" dirty="0"/>
          </a:p>
        </p:txBody>
      </p:sp>
      <p:sp>
        <p:nvSpPr>
          <p:cNvPr id="43" name="任意多边形: 形状 42"/>
          <p:cNvSpPr/>
          <p:nvPr>
            <p:custDataLst>
              <p:tags r:id="rId30"/>
            </p:custDataLst>
          </p:nvPr>
        </p:nvSpPr>
        <p:spPr bwMode="auto">
          <a:xfrm>
            <a:off x="696893" y="2084076"/>
            <a:ext cx="1619083" cy="1597734"/>
          </a:xfrm>
          <a:custGeom>
            <a:avLst/>
            <a:gdLst>
              <a:gd name="connsiteX0" fmla="*/ 651568 w 2070613"/>
              <a:gd name="connsiteY0" fmla="*/ 1371022 h 2043250"/>
              <a:gd name="connsiteX1" fmla="*/ 515334 w 2070613"/>
              <a:gd name="connsiteY1" fmla="*/ 1650128 h 2043250"/>
              <a:gd name="connsiteX2" fmla="*/ 269064 w 2070613"/>
              <a:gd name="connsiteY2" fmla="*/ 1787937 h 2043250"/>
              <a:gd name="connsiteX3" fmla="*/ 82178 w 2070613"/>
              <a:gd name="connsiteY3" fmla="*/ 1636173 h 2043250"/>
              <a:gd name="connsiteX4" fmla="*/ 90911 w 2070613"/>
              <a:gd name="connsiteY4" fmla="*/ 1411144 h 2043250"/>
              <a:gd name="connsiteX5" fmla="*/ 651568 w 2070613"/>
              <a:gd name="connsiteY5" fmla="*/ 1371022 h 2043250"/>
              <a:gd name="connsiteX6" fmla="*/ 908310 w 2070613"/>
              <a:gd name="connsiteY6" fmla="*/ 1362166 h 2043250"/>
              <a:gd name="connsiteX7" fmla="*/ 1309776 w 2070613"/>
              <a:gd name="connsiteY7" fmla="*/ 1901794 h 2043250"/>
              <a:gd name="connsiteX8" fmla="*/ 1152681 w 2070613"/>
              <a:gd name="connsiteY8" fmla="*/ 2043250 h 2043250"/>
              <a:gd name="connsiteX9" fmla="*/ 890855 w 2070613"/>
              <a:gd name="connsiteY9" fmla="*/ 1955932 h 2043250"/>
              <a:gd name="connsiteX10" fmla="*/ 716304 w 2070613"/>
              <a:gd name="connsiteY10" fmla="*/ 1707947 h 2043250"/>
              <a:gd name="connsiteX11" fmla="*/ 908310 w 2070613"/>
              <a:gd name="connsiteY11" fmla="*/ 1362166 h 2043250"/>
              <a:gd name="connsiteX12" fmla="*/ 1728909 w 2070613"/>
              <a:gd name="connsiteY12" fmla="*/ 1082501 h 2043250"/>
              <a:gd name="connsiteX13" fmla="*/ 2045197 w 2070613"/>
              <a:gd name="connsiteY13" fmla="*/ 1206505 h 2043250"/>
              <a:gd name="connsiteX14" fmla="*/ 2067914 w 2070613"/>
              <a:gd name="connsiteY14" fmla="*/ 1428317 h 2043250"/>
              <a:gd name="connsiteX15" fmla="*/ 1753373 w 2070613"/>
              <a:gd name="connsiteY15" fmla="*/ 1568040 h 2043250"/>
              <a:gd name="connsiteX16" fmla="*/ 1444074 w 2070613"/>
              <a:gd name="connsiteY16" fmla="*/ 1120925 h 2043250"/>
              <a:gd name="connsiteX17" fmla="*/ 1728909 w 2070613"/>
              <a:gd name="connsiteY17" fmla="*/ 1082501 h 2043250"/>
              <a:gd name="connsiteX18" fmla="*/ 112161 w 2070613"/>
              <a:gd name="connsiteY18" fmla="*/ 576301 h 2043250"/>
              <a:gd name="connsiteX19" fmla="*/ 300326 w 2070613"/>
              <a:gd name="connsiteY19" fmla="*/ 635333 h 2043250"/>
              <a:gd name="connsiteX20" fmla="*/ 438314 w 2070613"/>
              <a:gd name="connsiteY20" fmla="*/ 820546 h 2043250"/>
              <a:gd name="connsiteX21" fmla="*/ 26564 w 2070613"/>
              <a:gd name="connsiteY21" fmla="*/ 866296 h 2043250"/>
              <a:gd name="connsiteX22" fmla="*/ 0 w 2070613"/>
              <a:gd name="connsiteY22" fmla="*/ 757824 h 2043250"/>
              <a:gd name="connsiteX23" fmla="*/ 0 w 2070613"/>
              <a:gd name="connsiteY23" fmla="*/ 607293 h 2043250"/>
              <a:gd name="connsiteX24" fmla="*/ 1561047 w 2070613"/>
              <a:gd name="connsiteY24" fmla="*/ 261955 h 2043250"/>
              <a:gd name="connsiteX25" fmla="*/ 1770703 w 2070613"/>
              <a:gd name="connsiteY25" fmla="*/ 392765 h 2043250"/>
              <a:gd name="connsiteX26" fmla="*/ 1805646 w 2070613"/>
              <a:gd name="connsiteY26" fmla="*/ 598572 h 2043250"/>
              <a:gd name="connsiteX27" fmla="*/ 1622197 w 2070613"/>
              <a:gd name="connsiteY27" fmla="*/ 703220 h 2043250"/>
              <a:gd name="connsiteX28" fmla="*/ 1416034 w 2070613"/>
              <a:gd name="connsiteY28" fmla="*/ 682290 h 2043250"/>
              <a:gd name="connsiteX29" fmla="*/ 1561047 w 2070613"/>
              <a:gd name="connsiteY29" fmla="*/ 261955 h 2043250"/>
              <a:gd name="connsiteX30" fmla="*/ 793245 w 2070613"/>
              <a:gd name="connsiteY30" fmla="*/ 0 h 2043250"/>
              <a:gd name="connsiteX31" fmla="*/ 1052987 w 2070613"/>
              <a:gd name="connsiteY31" fmla="*/ 52391 h 2043250"/>
              <a:gd name="connsiteX32" fmla="*/ 894338 w 2070613"/>
              <a:gd name="connsiteY32" fmla="*/ 509890 h 2043250"/>
              <a:gd name="connsiteX33" fmla="*/ 703959 w 2070613"/>
              <a:gd name="connsiteY33" fmla="*/ 300326 h 2043250"/>
              <a:gd name="connsiteX34" fmla="*/ 670753 w 2070613"/>
              <a:gd name="connsiteY34" fmla="*/ 69363 h 20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70613" h="2043250">
                <a:moveTo>
                  <a:pt x="651568" y="1371022"/>
                </a:moveTo>
                <a:cubicBezTo>
                  <a:pt x="515334" y="1650128"/>
                  <a:pt x="515334" y="1650128"/>
                  <a:pt x="515334" y="1650128"/>
                </a:cubicBezTo>
                <a:cubicBezTo>
                  <a:pt x="515334" y="1650128"/>
                  <a:pt x="277797" y="1787937"/>
                  <a:pt x="269064" y="1787937"/>
                </a:cubicBezTo>
                <a:cubicBezTo>
                  <a:pt x="260331" y="1786193"/>
                  <a:pt x="85671" y="1636173"/>
                  <a:pt x="82178" y="1636173"/>
                </a:cubicBezTo>
                <a:cubicBezTo>
                  <a:pt x="80431" y="1634429"/>
                  <a:pt x="90911" y="1411144"/>
                  <a:pt x="90911" y="1411144"/>
                </a:cubicBezTo>
                <a:cubicBezTo>
                  <a:pt x="651568" y="1371022"/>
                  <a:pt x="651568" y="1371022"/>
                  <a:pt x="651568" y="1371022"/>
                </a:cubicBezTo>
                <a:close/>
                <a:moveTo>
                  <a:pt x="908310" y="1362166"/>
                </a:moveTo>
                <a:cubicBezTo>
                  <a:pt x="908310" y="1362166"/>
                  <a:pt x="908310" y="1362166"/>
                  <a:pt x="1309776" y="1901794"/>
                </a:cubicBezTo>
                <a:lnTo>
                  <a:pt x="1152681" y="2043250"/>
                </a:lnTo>
                <a:cubicBezTo>
                  <a:pt x="1152681" y="2043250"/>
                  <a:pt x="1152681" y="2043250"/>
                  <a:pt x="890855" y="1955932"/>
                </a:cubicBezTo>
                <a:cubicBezTo>
                  <a:pt x="890855" y="1955932"/>
                  <a:pt x="719795" y="1730650"/>
                  <a:pt x="716304" y="1707947"/>
                </a:cubicBezTo>
                <a:cubicBezTo>
                  <a:pt x="712813" y="1685244"/>
                  <a:pt x="908310" y="1362166"/>
                  <a:pt x="908310" y="1362166"/>
                </a:cubicBezTo>
                <a:close/>
                <a:moveTo>
                  <a:pt x="1728909" y="1082501"/>
                </a:moveTo>
                <a:cubicBezTo>
                  <a:pt x="1728909" y="1082501"/>
                  <a:pt x="2041702" y="1187293"/>
                  <a:pt x="2045197" y="1206505"/>
                </a:cubicBezTo>
                <a:cubicBezTo>
                  <a:pt x="2046945" y="1225717"/>
                  <a:pt x="2080146" y="1414344"/>
                  <a:pt x="2067914" y="1428317"/>
                </a:cubicBezTo>
                <a:cubicBezTo>
                  <a:pt x="2053934" y="1440542"/>
                  <a:pt x="1753373" y="1568040"/>
                  <a:pt x="1753373" y="1568040"/>
                </a:cubicBezTo>
                <a:cubicBezTo>
                  <a:pt x="1444074" y="1120925"/>
                  <a:pt x="1444074" y="1120925"/>
                  <a:pt x="1444074" y="1120925"/>
                </a:cubicBezTo>
                <a:cubicBezTo>
                  <a:pt x="1728909" y="1082501"/>
                  <a:pt x="1728909" y="1082501"/>
                  <a:pt x="1728909" y="1082501"/>
                </a:cubicBezTo>
                <a:close/>
                <a:moveTo>
                  <a:pt x="112161" y="576301"/>
                </a:moveTo>
                <a:lnTo>
                  <a:pt x="300326" y="635333"/>
                </a:lnTo>
                <a:lnTo>
                  <a:pt x="438314" y="820546"/>
                </a:lnTo>
                <a:lnTo>
                  <a:pt x="26564" y="866296"/>
                </a:lnTo>
                <a:lnTo>
                  <a:pt x="0" y="757824"/>
                </a:lnTo>
                <a:lnTo>
                  <a:pt x="0" y="607293"/>
                </a:lnTo>
                <a:close/>
                <a:moveTo>
                  <a:pt x="1561047" y="261955"/>
                </a:moveTo>
                <a:lnTo>
                  <a:pt x="1770703" y="392765"/>
                </a:lnTo>
                <a:cubicBezTo>
                  <a:pt x="1770703" y="392765"/>
                  <a:pt x="1805646" y="589851"/>
                  <a:pt x="1805646" y="598572"/>
                </a:cubicBezTo>
                <a:cubicBezTo>
                  <a:pt x="1805646" y="607293"/>
                  <a:pt x="1622197" y="703220"/>
                  <a:pt x="1622197" y="703220"/>
                </a:cubicBezTo>
                <a:cubicBezTo>
                  <a:pt x="1622197" y="703220"/>
                  <a:pt x="1622197" y="703220"/>
                  <a:pt x="1416034" y="682290"/>
                </a:cubicBezTo>
                <a:cubicBezTo>
                  <a:pt x="1416034" y="682290"/>
                  <a:pt x="1416034" y="682290"/>
                  <a:pt x="1561047" y="261955"/>
                </a:cubicBezTo>
                <a:close/>
                <a:moveTo>
                  <a:pt x="793245" y="0"/>
                </a:moveTo>
                <a:lnTo>
                  <a:pt x="1052987" y="52391"/>
                </a:lnTo>
                <a:lnTo>
                  <a:pt x="894338" y="509890"/>
                </a:lnTo>
                <a:lnTo>
                  <a:pt x="703959" y="300326"/>
                </a:lnTo>
                <a:lnTo>
                  <a:pt x="670753" y="69363"/>
                </a:lnTo>
                <a:close/>
              </a:path>
            </a:pathLst>
          </a:custGeom>
          <a:solidFill>
            <a:schemeClr val="accent4">
              <a:lumMod val="50000"/>
            </a:schemeClr>
          </a:solidFill>
          <a:ln>
            <a:noFill/>
          </a:ln>
        </p:spPr>
        <p:txBody>
          <a:bodyPr vert="horz" wrap="square" lIns="32196" tIns="16098" rIns="32196" bIns="16098" numCol="1" anchor="t" anchorCtr="0" compatLnSpc="1">
            <a:noAutofit/>
          </a:bodyPr>
          <a:p>
            <a:endParaRPr lang="id-ID" sz="635"/>
          </a:p>
        </p:txBody>
      </p:sp>
      <p:sp>
        <p:nvSpPr>
          <p:cNvPr id="5" name="Freeform 52"/>
          <p:cNvSpPr/>
          <p:nvPr>
            <p:custDataLst>
              <p:tags r:id="rId31"/>
            </p:custDataLst>
          </p:nvPr>
        </p:nvSpPr>
        <p:spPr bwMode="auto">
          <a:xfrm>
            <a:off x="866696" y="2524470"/>
            <a:ext cx="341095" cy="59679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vert="horz" wrap="square" lIns="32196" tIns="16098" rIns="32196" bIns="16098" numCol="1" anchor="t" anchorCtr="0" compatLnSpc="1"/>
          <a:p>
            <a:endParaRPr lang="id-ID" sz="635"/>
          </a:p>
        </p:txBody>
      </p:sp>
      <p:sp>
        <p:nvSpPr>
          <p:cNvPr id="44" name="任意多边形: 形状 43"/>
          <p:cNvSpPr/>
          <p:nvPr>
            <p:custDataLst>
              <p:tags r:id="rId32"/>
            </p:custDataLst>
          </p:nvPr>
        </p:nvSpPr>
        <p:spPr bwMode="auto">
          <a:xfrm>
            <a:off x="1314538" y="1796603"/>
            <a:ext cx="953278" cy="639491"/>
          </a:xfrm>
          <a:custGeom>
            <a:avLst/>
            <a:gdLst>
              <a:gd name="connsiteX0" fmla="*/ 773321 w 1219014"/>
              <a:gd name="connsiteY0" fmla="*/ 384446 h 817595"/>
              <a:gd name="connsiteX1" fmla="*/ 1219014 w 1219014"/>
              <a:gd name="connsiteY1" fmla="*/ 442003 h 817595"/>
              <a:gd name="connsiteX2" fmla="*/ 1058151 w 1219014"/>
              <a:gd name="connsiteY2" fmla="*/ 817595 h 817595"/>
              <a:gd name="connsiteX3" fmla="*/ 668539 w 1219014"/>
              <a:gd name="connsiteY3" fmla="*/ 687724 h 817595"/>
              <a:gd name="connsiteX4" fmla="*/ 567446 w 1219014"/>
              <a:gd name="connsiteY4" fmla="*/ 489228 h 817595"/>
              <a:gd name="connsiteX5" fmla="*/ 123968 w 1219014"/>
              <a:gd name="connsiteY5" fmla="*/ 0 h 817595"/>
              <a:gd name="connsiteX6" fmla="*/ 487016 w 1219014"/>
              <a:gd name="connsiteY6" fmla="*/ 259742 h 817595"/>
              <a:gd name="connsiteX7" fmla="*/ 515056 w 1219014"/>
              <a:gd name="connsiteY7" fmla="*/ 447169 h 817595"/>
              <a:gd name="connsiteX8" fmla="*/ 337222 w 1219014"/>
              <a:gd name="connsiteY8" fmla="*/ 520221 h 817595"/>
              <a:gd name="connsiteX9" fmla="*/ 0 w 1219014"/>
              <a:gd name="connsiteY9" fmla="*/ 357883 h 81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14" h="817595">
                <a:moveTo>
                  <a:pt x="773321" y="384446"/>
                </a:moveTo>
                <a:lnTo>
                  <a:pt x="1219014" y="442003"/>
                </a:lnTo>
                <a:lnTo>
                  <a:pt x="1058151" y="817595"/>
                </a:lnTo>
                <a:lnTo>
                  <a:pt x="668539" y="687724"/>
                </a:lnTo>
                <a:lnTo>
                  <a:pt x="567446" y="489228"/>
                </a:lnTo>
                <a:close/>
                <a:moveTo>
                  <a:pt x="123968" y="0"/>
                </a:moveTo>
                <a:lnTo>
                  <a:pt x="487016" y="259742"/>
                </a:lnTo>
                <a:lnTo>
                  <a:pt x="515056" y="447169"/>
                </a:lnTo>
                <a:lnTo>
                  <a:pt x="337222" y="520221"/>
                </a:lnTo>
                <a:lnTo>
                  <a:pt x="0" y="357883"/>
                </a:lnTo>
                <a:close/>
              </a:path>
            </a:pathLst>
          </a:custGeom>
          <a:solidFill>
            <a:schemeClr val="accent2">
              <a:lumMod val="50000"/>
            </a:schemeClr>
          </a:solidFill>
          <a:ln>
            <a:noFill/>
          </a:ln>
        </p:spPr>
        <p:txBody>
          <a:bodyPr vert="horz" wrap="square" lIns="32196" tIns="16098" rIns="32196" bIns="16098" numCol="1" anchor="t" anchorCtr="0" compatLnSpc="1">
            <a:noAutofit/>
          </a:bodyPr>
          <a:p>
            <a:endParaRPr lang="id-ID" sz="635"/>
          </a:p>
        </p:txBody>
      </p:sp>
      <p:sp>
        <p:nvSpPr>
          <p:cNvPr id="12" name="Freeform 57"/>
          <p:cNvSpPr/>
          <p:nvPr>
            <p:custDataLst>
              <p:tags r:id="rId33"/>
            </p:custDataLst>
          </p:nvPr>
        </p:nvSpPr>
        <p:spPr bwMode="auto">
          <a:xfrm>
            <a:off x="1354257" y="2111880"/>
            <a:ext cx="615659" cy="447843"/>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vert="horz" wrap="square" lIns="32196" tIns="16098" rIns="32196" bIns="16098" numCol="1" anchor="t" anchorCtr="0" compatLnSpc="1"/>
          <a:p>
            <a:endParaRPr lang="id-ID" sz="635"/>
          </a:p>
        </p:txBody>
      </p:sp>
      <p:sp>
        <p:nvSpPr>
          <p:cNvPr id="45" name="任意多边形: 形状 44"/>
          <p:cNvSpPr/>
          <p:nvPr>
            <p:custDataLst>
              <p:tags r:id="rId34"/>
            </p:custDataLst>
          </p:nvPr>
        </p:nvSpPr>
        <p:spPr bwMode="auto">
          <a:xfrm>
            <a:off x="1394475" y="2757328"/>
            <a:ext cx="1015340" cy="1001935"/>
          </a:xfrm>
          <a:custGeom>
            <a:avLst/>
            <a:gdLst>
              <a:gd name="connsiteX0" fmla="*/ 619444 w 1298708"/>
              <a:gd name="connsiteY0" fmla="*/ 0 h 1281735"/>
              <a:gd name="connsiteX1" fmla="*/ 681693 w 1298708"/>
              <a:gd name="connsiteY1" fmla="*/ 87374 h 1281735"/>
              <a:gd name="connsiteX2" fmla="*/ 683533 w 1298708"/>
              <a:gd name="connsiteY2" fmla="*/ 89957 h 1281735"/>
              <a:gd name="connsiteX3" fmla="*/ 986576 w 1298708"/>
              <a:gd name="connsiteY3" fmla="*/ 75266 h 1281735"/>
              <a:gd name="connsiteX4" fmla="*/ 1298708 w 1298708"/>
              <a:gd name="connsiteY4" fmla="*/ 553427 h 1281735"/>
              <a:gd name="connsiteX5" fmla="*/ 846374 w 1298708"/>
              <a:gd name="connsiteY5" fmla="*/ 609507 h 1281735"/>
              <a:gd name="connsiteX6" fmla="*/ 729139 w 1298708"/>
              <a:gd name="connsiteY6" fmla="*/ 457674 h 1281735"/>
              <a:gd name="connsiteX7" fmla="*/ 470505 w 1298708"/>
              <a:gd name="connsiteY7" fmla="*/ 635333 h 1281735"/>
              <a:gd name="connsiteX8" fmla="*/ 703221 w 1298708"/>
              <a:gd name="connsiteY8" fmla="*/ 635333 h 1281735"/>
              <a:gd name="connsiteX9" fmla="*/ 570399 w 1298708"/>
              <a:gd name="connsiteY9" fmla="*/ 892123 h 1281735"/>
              <a:gd name="connsiteX10" fmla="*/ 349028 w 1298708"/>
              <a:gd name="connsiteY10" fmla="*/ 1281735 h 1281735"/>
              <a:gd name="connsiteX11" fmla="*/ 0 w 1298708"/>
              <a:gd name="connsiteY11" fmla="*/ 827926 h 1281735"/>
              <a:gd name="connsiteX12" fmla="*/ 165607 w 1298708"/>
              <a:gd name="connsiteY12" fmla="*/ 644775 h 1281735"/>
              <a:gd name="connsiteX13" fmla="*/ 142685 w 1298708"/>
              <a:gd name="connsiteY13" fmla="*/ 605345 h 1281735"/>
              <a:gd name="connsiteX14" fmla="*/ 36157 w 1298708"/>
              <a:gd name="connsiteY14" fmla="*/ 410255 h 1281735"/>
              <a:gd name="connsiteX15" fmla="*/ 285887 w 1298708"/>
              <a:gd name="connsiteY15" fmla="*/ 82051 h 1281735"/>
              <a:gd name="connsiteX16" fmla="*/ 619444 w 1298708"/>
              <a:gd name="connsiteY16" fmla="*/ 0 h 128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708" h="1281735">
                <a:moveTo>
                  <a:pt x="619444" y="0"/>
                </a:moveTo>
                <a:cubicBezTo>
                  <a:pt x="619444" y="0"/>
                  <a:pt x="619444" y="0"/>
                  <a:pt x="681693" y="87374"/>
                </a:cubicBezTo>
                <a:lnTo>
                  <a:pt x="683533" y="89957"/>
                </a:lnTo>
                <a:lnTo>
                  <a:pt x="986576" y="75266"/>
                </a:lnTo>
                <a:lnTo>
                  <a:pt x="1298708" y="553427"/>
                </a:lnTo>
                <a:lnTo>
                  <a:pt x="846374" y="609507"/>
                </a:lnTo>
                <a:lnTo>
                  <a:pt x="729139" y="457674"/>
                </a:lnTo>
                <a:lnTo>
                  <a:pt x="470505" y="635333"/>
                </a:lnTo>
                <a:lnTo>
                  <a:pt x="703221" y="635333"/>
                </a:lnTo>
                <a:lnTo>
                  <a:pt x="570399" y="892123"/>
                </a:lnTo>
                <a:lnTo>
                  <a:pt x="349028" y="1281735"/>
                </a:lnTo>
                <a:lnTo>
                  <a:pt x="0" y="827926"/>
                </a:lnTo>
                <a:lnTo>
                  <a:pt x="165607" y="644775"/>
                </a:lnTo>
                <a:lnTo>
                  <a:pt x="142685" y="605345"/>
                </a:lnTo>
                <a:cubicBezTo>
                  <a:pt x="89421" y="513256"/>
                  <a:pt x="36157" y="418984"/>
                  <a:pt x="36157" y="410255"/>
                </a:cubicBezTo>
                <a:cubicBezTo>
                  <a:pt x="36157" y="394544"/>
                  <a:pt x="285887" y="82051"/>
                  <a:pt x="285887" y="82051"/>
                </a:cubicBezTo>
                <a:cubicBezTo>
                  <a:pt x="285887" y="82051"/>
                  <a:pt x="285887" y="82051"/>
                  <a:pt x="619444" y="0"/>
                </a:cubicBezTo>
                <a:close/>
              </a:path>
            </a:pathLst>
          </a:custGeom>
          <a:solidFill>
            <a:schemeClr val="accent1"/>
          </a:solidFill>
          <a:ln>
            <a:noFill/>
          </a:ln>
        </p:spPr>
        <p:txBody>
          <a:bodyPr vert="horz" wrap="square" lIns="32196" tIns="16098" rIns="32196" bIns="16098" numCol="1" anchor="t" anchorCtr="0" compatLnSpc="1">
            <a:noAutofit/>
          </a:bodyPr>
          <a:p>
            <a:endParaRPr lang="id-ID" sz="635"/>
          </a:p>
        </p:txBody>
      </p:sp>
      <p:sp>
        <p:nvSpPr>
          <p:cNvPr id="6" name="Freeform 64"/>
          <p:cNvSpPr/>
          <p:nvPr>
            <p:custDataLst>
              <p:tags r:id="rId35"/>
            </p:custDataLst>
          </p:nvPr>
        </p:nvSpPr>
        <p:spPr bwMode="auto">
          <a:xfrm>
            <a:off x="436231" y="2446023"/>
            <a:ext cx="591330" cy="914551"/>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vert="horz" wrap="square" lIns="32196" tIns="16098" rIns="32196" bIns="16098" numCol="1" anchor="t" anchorCtr="0" compatLnSpc="1"/>
          <a:p>
            <a:endParaRPr lang="id-ID" sz="635"/>
          </a:p>
        </p:txBody>
      </p:sp>
      <p:sp>
        <p:nvSpPr>
          <p:cNvPr id="8" name="Freeform 65"/>
          <p:cNvSpPr/>
          <p:nvPr>
            <p:custDataLst>
              <p:tags r:id="rId36"/>
            </p:custDataLst>
          </p:nvPr>
        </p:nvSpPr>
        <p:spPr bwMode="auto">
          <a:xfrm>
            <a:off x="449141" y="2472835"/>
            <a:ext cx="567995" cy="860432"/>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lumMod val="60000"/>
              <a:lumOff val="40000"/>
            </a:schemeClr>
          </a:solidFill>
          <a:ln>
            <a:noFill/>
          </a:ln>
        </p:spPr>
        <p:txBody>
          <a:bodyPr vert="horz" wrap="square" lIns="32196" tIns="16098" rIns="32196" bIns="16098" numCol="1" anchor="t" anchorCtr="0" compatLnSpc="1"/>
          <a:p>
            <a:endParaRPr lang="id-ID" sz="635"/>
          </a:p>
        </p:txBody>
      </p:sp>
      <p:sp>
        <p:nvSpPr>
          <p:cNvPr id="22" name="Freeform 67"/>
          <p:cNvSpPr/>
          <p:nvPr>
            <p:custDataLst>
              <p:tags r:id="rId37"/>
            </p:custDataLst>
          </p:nvPr>
        </p:nvSpPr>
        <p:spPr bwMode="auto">
          <a:xfrm>
            <a:off x="1405893" y="1786673"/>
            <a:ext cx="861426" cy="592323"/>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vert="horz" wrap="square" lIns="32196" tIns="16098" rIns="32196" bIns="16098" numCol="1" anchor="t" anchorCtr="0" compatLnSpc="1"/>
          <a:p>
            <a:endParaRPr lang="id-ID" sz="635"/>
          </a:p>
        </p:txBody>
      </p:sp>
      <p:sp>
        <p:nvSpPr>
          <p:cNvPr id="23" name="Freeform 68"/>
          <p:cNvSpPr/>
          <p:nvPr>
            <p:custDataLst>
              <p:tags r:id="rId38"/>
            </p:custDataLst>
          </p:nvPr>
        </p:nvSpPr>
        <p:spPr bwMode="auto">
          <a:xfrm>
            <a:off x="1416321" y="1797596"/>
            <a:ext cx="827168" cy="569484"/>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lumMod val="60000"/>
              <a:lumOff val="40000"/>
            </a:schemeClr>
          </a:solidFill>
          <a:ln>
            <a:noFill/>
          </a:ln>
        </p:spPr>
        <p:txBody>
          <a:bodyPr vert="horz" wrap="square" lIns="32196" tIns="16098" rIns="32196" bIns="16098" numCol="1" anchor="t" anchorCtr="0" compatLnSpc="1"/>
          <a:p>
            <a:endParaRPr lang="id-ID" sz="635"/>
          </a:p>
        </p:txBody>
      </p:sp>
      <p:sp>
        <p:nvSpPr>
          <p:cNvPr id="25" name="Freeform 70"/>
          <p:cNvSpPr/>
          <p:nvPr>
            <p:custDataLst>
              <p:tags r:id="rId39"/>
            </p:custDataLst>
          </p:nvPr>
        </p:nvSpPr>
        <p:spPr bwMode="auto">
          <a:xfrm>
            <a:off x="1575697" y="2983732"/>
            <a:ext cx="834118" cy="77553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noFill/>
          </a:ln>
        </p:spPr>
        <p:txBody>
          <a:bodyPr vert="horz" wrap="square" lIns="32196" tIns="16098" rIns="32196" bIns="16098" numCol="1" anchor="t" anchorCtr="0" compatLnSpc="1"/>
          <a:p>
            <a:endParaRPr lang="id-ID" sz="635"/>
          </a:p>
        </p:txBody>
      </p:sp>
      <p:sp>
        <p:nvSpPr>
          <p:cNvPr id="26" name="Freeform 71"/>
          <p:cNvSpPr/>
          <p:nvPr>
            <p:custDataLst>
              <p:tags r:id="rId40"/>
            </p:custDataLst>
          </p:nvPr>
        </p:nvSpPr>
        <p:spPr bwMode="auto">
          <a:xfrm>
            <a:off x="1586619" y="2997137"/>
            <a:ext cx="805322" cy="747231"/>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tx2"/>
          </a:solidFill>
          <a:ln>
            <a:solidFill>
              <a:schemeClr val="accent1"/>
            </a:solidFill>
          </a:ln>
        </p:spPr>
        <p:txBody>
          <a:bodyPr vert="horz" wrap="square" lIns="32196" tIns="16098" rIns="32196" bIns="16098" numCol="1" anchor="t" anchorCtr="0" compatLnSpc="1"/>
          <a:p>
            <a:endParaRPr lang="id-ID" sz="635"/>
          </a:p>
        </p:txBody>
      </p:sp>
      <p:sp>
        <p:nvSpPr>
          <p:cNvPr id="32" name="Freeform 29"/>
          <p:cNvSpPr>
            <a:spLocks noChangeArrowheads="1"/>
          </p:cNvSpPr>
          <p:nvPr>
            <p:custDataLst>
              <p:tags r:id="rId41"/>
            </p:custDataLst>
          </p:nvPr>
        </p:nvSpPr>
        <p:spPr bwMode="auto">
          <a:xfrm>
            <a:off x="1960483" y="3362064"/>
            <a:ext cx="200586" cy="207040"/>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scene3d>
            <a:camera prst="isometricOffAxis1Right"/>
            <a:lightRig rig="threePt" dir="t"/>
          </a:scene3d>
        </p:spPr>
        <p:txBody>
          <a:bodyPr wrap="none" lIns="12073" tIns="6036" rIns="12073" bIns="6036" anchor="ctr"/>
          <a:p>
            <a:endParaRPr lang="en-US" sz="635" dirty="0"/>
          </a:p>
        </p:txBody>
      </p:sp>
      <p:sp>
        <p:nvSpPr>
          <p:cNvPr id="33" name="Freeform 102"/>
          <p:cNvSpPr>
            <a:spLocks noChangeArrowheads="1"/>
          </p:cNvSpPr>
          <p:nvPr>
            <p:custDataLst>
              <p:tags r:id="rId42"/>
            </p:custDataLst>
          </p:nvPr>
        </p:nvSpPr>
        <p:spPr bwMode="auto">
          <a:xfrm>
            <a:off x="1728618" y="1849728"/>
            <a:ext cx="222928" cy="200586"/>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scene3d>
            <a:camera prst="isometricBottomDown"/>
            <a:lightRig rig="threePt" dir="t"/>
          </a:scene3d>
        </p:spPr>
        <p:txBody>
          <a:bodyPr wrap="none" lIns="12073" tIns="6036" rIns="12073" bIns="6036" anchor="ctr"/>
          <a:p>
            <a:endParaRPr lang="en-US" sz="635" dirty="0"/>
          </a:p>
        </p:txBody>
      </p:sp>
      <p:sp>
        <p:nvSpPr>
          <p:cNvPr id="34" name="Freeform 154"/>
          <p:cNvSpPr>
            <a:spLocks noChangeArrowheads="1"/>
          </p:cNvSpPr>
          <p:nvPr>
            <p:custDataLst>
              <p:tags r:id="rId43"/>
            </p:custDataLst>
          </p:nvPr>
        </p:nvSpPr>
        <p:spPr bwMode="auto">
          <a:xfrm>
            <a:off x="595111" y="2772224"/>
            <a:ext cx="160866" cy="218460"/>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scene3d>
            <a:camera prst="perspectiveContrastingLeftFacing"/>
            <a:lightRig rig="threePt" dir="t"/>
          </a:scene3d>
        </p:spPr>
        <p:txBody>
          <a:bodyPr wrap="none" lIns="12073" tIns="6036" rIns="12073" bIns="6036" anchor="ctr"/>
          <a:p>
            <a:endParaRPr lang="en-US" sz="635" dirty="0"/>
          </a:p>
        </p:txBody>
      </p:sp>
      <p:sp>
        <p:nvSpPr>
          <p:cNvPr id="9" name="任意多边形: 形状 37"/>
          <p:cNvSpPr/>
          <p:nvPr>
            <p:custDataLst>
              <p:tags r:id="rId44"/>
            </p:custDataLst>
          </p:nvPr>
        </p:nvSpPr>
        <p:spPr bwMode="auto">
          <a:xfrm>
            <a:off x="584685" y="1796603"/>
            <a:ext cx="2082317" cy="2067421"/>
          </a:xfrm>
          <a:custGeom>
            <a:avLst/>
            <a:gdLst>
              <a:gd name="connsiteX0" fmla="*/ 211310 w 2663089"/>
              <a:gd name="connsiteY0" fmla="*/ 14019 h 2643902"/>
              <a:gd name="connsiteX1" fmla="*/ 1047821 w 2663089"/>
              <a:gd name="connsiteY1" fmla="*/ 1157826 h 2643902"/>
              <a:gd name="connsiteX2" fmla="*/ 529150 w 2663089"/>
              <a:gd name="connsiteY2" fmla="*/ 2643902 h 2643902"/>
              <a:gd name="connsiteX3" fmla="*/ 153680 w 2663089"/>
              <a:gd name="connsiteY3" fmla="*/ 2018737 h 2643902"/>
              <a:gd name="connsiteX4" fmla="*/ 270687 w 2663089"/>
              <a:gd name="connsiteY4" fmla="*/ 1638051 h 2643902"/>
              <a:gd name="connsiteX5" fmla="*/ 274180 w 2663089"/>
              <a:gd name="connsiteY5" fmla="*/ 1643289 h 2643902"/>
              <a:gd name="connsiteX6" fmla="*/ 275926 w 2663089"/>
              <a:gd name="connsiteY6" fmla="*/ 1648528 h 2643902"/>
              <a:gd name="connsiteX7" fmla="*/ 279419 w 2663089"/>
              <a:gd name="connsiteY7" fmla="*/ 1653767 h 2643902"/>
              <a:gd name="connsiteX8" fmla="*/ 282912 w 2663089"/>
              <a:gd name="connsiteY8" fmla="*/ 1659006 h 2643902"/>
              <a:gd name="connsiteX9" fmla="*/ 356259 w 2663089"/>
              <a:gd name="connsiteY9" fmla="*/ 1737588 h 2643902"/>
              <a:gd name="connsiteX10" fmla="*/ 434846 w 2663089"/>
              <a:gd name="connsiteY10" fmla="*/ 1756797 h 2643902"/>
              <a:gd name="connsiteX11" fmla="*/ 506447 w 2663089"/>
              <a:gd name="connsiteY11" fmla="*/ 1713140 h 2643902"/>
              <a:gd name="connsiteX12" fmla="*/ 562331 w 2663089"/>
              <a:gd name="connsiteY12" fmla="*/ 1606618 h 2643902"/>
              <a:gd name="connsiteX13" fmla="*/ 592019 w 2663089"/>
              <a:gd name="connsiteY13" fmla="*/ 1452946 h 2643902"/>
              <a:gd name="connsiteX14" fmla="*/ 586780 w 2663089"/>
              <a:gd name="connsiteY14" fmla="*/ 1285304 h 2643902"/>
              <a:gd name="connsiteX15" fmla="*/ 551853 w 2663089"/>
              <a:gd name="connsiteY15" fmla="*/ 1124647 h 2643902"/>
              <a:gd name="connsiteX16" fmla="*/ 488983 w 2663089"/>
              <a:gd name="connsiteY16" fmla="*/ 993677 h 2643902"/>
              <a:gd name="connsiteX17" fmla="*/ 410397 w 2663089"/>
              <a:gd name="connsiteY17" fmla="*/ 920333 h 2643902"/>
              <a:gd name="connsiteX18" fmla="*/ 331810 w 2663089"/>
              <a:gd name="connsiteY18" fmla="*/ 911602 h 2643902"/>
              <a:gd name="connsiteX19" fmla="*/ 263702 w 2663089"/>
              <a:gd name="connsiteY19" fmla="*/ 963990 h 2643902"/>
              <a:gd name="connsiteX20" fmla="*/ 211310 w 2663089"/>
              <a:gd name="connsiteY20" fmla="*/ 1074005 h 2643902"/>
              <a:gd name="connsiteX21" fmla="*/ 211310 w 2663089"/>
              <a:gd name="connsiteY21" fmla="*/ 1079244 h 2643902"/>
              <a:gd name="connsiteX22" fmla="*/ 209564 w 2663089"/>
              <a:gd name="connsiteY22" fmla="*/ 1082737 h 2643902"/>
              <a:gd name="connsiteX23" fmla="*/ 207818 w 2663089"/>
              <a:gd name="connsiteY23" fmla="*/ 1087975 h 2643902"/>
              <a:gd name="connsiteX24" fmla="*/ 206071 w 2663089"/>
              <a:gd name="connsiteY24" fmla="*/ 1093214 h 2643902"/>
              <a:gd name="connsiteX25" fmla="*/ 0 w 2663089"/>
              <a:gd name="connsiteY25" fmla="*/ 778886 h 2643902"/>
              <a:gd name="connsiteX26" fmla="*/ 211310 w 2663089"/>
              <a:gd name="connsiteY26" fmla="*/ 14019 h 2643902"/>
              <a:gd name="connsiteX27" fmla="*/ 1006184 w 2663089"/>
              <a:gd name="connsiteY27" fmla="*/ 0 h 2643902"/>
              <a:gd name="connsiteX28" fmla="*/ 1233157 w 2663089"/>
              <a:gd name="connsiteY28" fmla="*/ 279401 h 2643902"/>
              <a:gd name="connsiteX29" fmla="*/ 1227919 w 2663089"/>
              <a:gd name="connsiteY29" fmla="*/ 279401 h 2643902"/>
              <a:gd name="connsiteX30" fmla="*/ 1220935 w 2663089"/>
              <a:gd name="connsiteY30" fmla="*/ 279401 h 2643902"/>
              <a:gd name="connsiteX31" fmla="*/ 1213951 w 2663089"/>
              <a:gd name="connsiteY31" fmla="*/ 279401 h 2643902"/>
              <a:gd name="connsiteX32" fmla="*/ 1208714 w 2663089"/>
              <a:gd name="connsiteY32" fmla="*/ 279401 h 2643902"/>
              <a:gd name="connsiteX33" fmla="*/ 1084751 w 2663089"/>
              <a:gd name="connsiteY33" fmla="*/ 302102 h 2643902"/>
              <a:gd name="connsiteX34" fmla="*/ 1011421 w 2663089"/>
              <a:gd name="connsiteY34" fmla="*/ 357983 h 2643902"/>
              <a:gd name="connsiteX35" fmla="*/ 993962 w 2663089"/>
              <a:gd name="connsiteY35" fmla="*/ 438310 h 2643902"/>
              <a:gd name="connsiteX36" fmla="*/ 1041103 w 2663089"/>
              <a:gd name="connsiteY36" fmla="*/ 537847 h 2643902"/>
              <a:gd name="connsiteX37" fmla="*/ 1147605 w 2663089"/>
              <a:gd name="connsiteY37" fmla="*/ 635637 h 2643902"/>
              <a:gd name="connsiteX38" fmla="*/ 1290773 w 2663089"/>
              <a:gd name="connsiteY38" fmla="*/ 712473 h 2643902"/>
              <a:gd name="connsiteX39" fmla="*/ 1451400 w 2663089"/>
              <a:gd name="connsiteY39" fmla="*/ 761368 h 2643902"/>
              <a:gd name="connsiteX40" fmla="*/ 1610282 w 2663089"/>
              <a:gd name="connsiteY40" fmla="*/ 773592 h 2643902"/>
              <a:gd name="connsiteX41" fmla="*/ 1732498 w 2663089"/>
              <a:gd name="connsiteY41" fmla="*/ 743905 h 2643902"/>
              <a:gd name="connsiteX42" fmla="*/ 1798844 w 2663089"/>
              <a:gd name="connsiteY42" fmla="*/ 682786 h 2643902"/>
              <a:gd name="connsiteX43" fmla="*/ 1805828 w 2663089"/>
              <a:gd name="connsiteY43" fmla="*/ 600712 h 2643902"/>
              <a:gd name="connsiteX44" fmla="*/ 1753449 w 2663089"/>
              <a:gd name="connsiteY44" fmla="*/ 504668 h 2643902"/>
              <a:gd name="connsiteX45" fmla="*/ 1749957 w 2663089"/>
              <a:gd name="connsiteY45" fmla="*/ 499429 h 2643902"/>
              <a:gd name="connsiteX46" fmla="*/ 1746465 w 2663089"/>
              <a:gd name="connsiteY46" fmla="*/ 495937 h 2643902"/>
              <a:gd name="connsiteX47" fmla="*/ 1742974 w 2663089"/>
              <a:gd name="connsiteY47" fmla="*/ 492444 h 2643902"/>
              <a:gd name="connsiteX48" fmla="*/ 1741228 w 2663089"/>
              <a:gd name="connsiteY48" fmla="*/ 488952 h 2643902"/>
              <a:gd name="connsiteX49" fmla="*/ 2167239 w 2663089"/>
              <a:gd name="connsiteY49" fmla="*/ 469743 h 2643902"/>
              <a:gd name="connsiteX50" fmla="*/ 2575806 w 2663089"/>
              <a:gd name="connsiteY50" fmla="*/ 927304 h 2643902"/>
              <a:gd name="connsiteX51" fmla="*/ 2662999 w 2663089"/>
              <a:gd name="connsiteY51" fmla="*/ 1024953 h 2643902"/>
              <a:gd name="connsiteX52" fmla="*/ 2663089 w 2663089"/>
              <a:gd name="connsiteY52" fmla="*/ 1024945 h 2643902"/>
              <a:gd name="connsiteX53" fmla="*/ 2663057 w 2663089"/>
              <a:gd name="connsiteY53" fmla="*/ 1025017 h 2643902"/>
              <a:gd name="connsiteX54" fmla="*/ 2663088 w 2663089"/>
              <a:gd name="connsiteY54" fmla="*/ 1025053 h 2643902"/>
              <a:gd name="connsiteX55" fmla="*/ 2663039 w 2663089"/>
              <a:gd name="connsiteY55" fmla="*/ 1025057 h 2643902"/>
              <a:gd name="connsiteX56" fmla="*/ 2606240 w 2663089"/>
              <a:gd name="connsiteY56" fmla="*/ 1151602 h 2643902"/>
              <a:gd name="connsiteX57" fmla="*/ 2340130 w 2663089"/>
              <a:gd name="connsiteY57" fmla="*/ 1744482 h 2643902"/>
              <a:gd name="connsiteX58" fmla="*/ 1933376 w 2663089"/>
              <a:gd name="connsiteY58" fmla="*/ 1795129 h 2643902"/>
              <a:gd name="connsiteX59" fmla="*/ 1936868 w 2663089"/>
              <a:gd name="connsiteY59" fmla="*/ 1788143 h 2643902"/>
              <a:gd name="connsiteX60" fmla="*/ 1940359 w 2663089"/>
              <a:gd name="connsiteY60" fmla="*/ 1782903 h 2643902"/>
              <a:gd name="connsiteX61" fmla="*/ 1942105 w 2663089"/>
              <a:gd name="connsiteY61" fmla="*/ 1777664 h 2643902"/>
              <a:gd name="connsiteX62" fmla="*/ 1943850 w 2663089"/>
              <a:gd name="connsiteY62" fmla="*/ 1772425 h 2643902"/>
              <a:gd name="connsiteX63" fmla="*/ 1970036 w 2663089"/>
              <a:gd name="connsiteY63" fmla="*/ 1650173 h 2643902"/>
              <a:gd name="connsiteX64" fmla="*/ 1940359 w 2663089"/>
              <a:gd name="connsiteY64" fmla="*/ 1554119 h 2643902"/>
              <a:gd name="connsiteX65" fmla="*/ 1858310 w 2663089"/>
              <a:gd name="connsiteY65" fmla="*/ 1494740 h 2643902"/>
              <a:gd name="connsiteX66" fmla="*/ 1729126 w 2663089"/>
              <a:gd name="connsiteY66" fmla="*/ 1482514 h 2643902"/>
              <a:gd name="connsiteX67" fmla="*/ 1578994 w 2663089"/>
              <a:gd name="connsiteY67" fmla="*/ 1524429 h 2643902"/>
              <a:gd name="connsiteX68" fmla="*/ 1434099 w 2663089"/>
              <a:gd name="connsiteY68" fmla="*/ 1610005 h 2643902"/>
              <a:gd name="connsiteX69" fmla="*/ 1313644 w 2663089"/>
              <a:gd name="connsiteY69" fmla="*/ 1725271 h 2643902"/>
              <a:gd name="connsiteX70" fmla="*/ 1235086 w 2663089"/>
              <a:gd name="connsiteY70" fmla="*/ 1858001 h 2643902"/>
              <a:gd name="connsiteX71" fmla="*/ 1215883 w 2663089"/>
              <a:gd name="connsiteY71" fmla="*/ 1981998 h 2643902"/>
              <a:gd name="connsiteX72" fmla="*/ 1254289 w 2663089"/>
              <a:gd name="connsiteY72" fmla="*/ 2074560 h 2643902"/>
              <a:gd name="connsiteX73" fmla="*/ 1341575 w 2663089"/>
              <a:gd name="connsiteY73" fmla="*/ 2126954 h 2643902"/>
              <a:gd name="connsiteX74" fmla="*/ 1469013 w 2663089"/>
              <a:gd name="connsiteY74" fmla="*/ 2132193 h 2643902"/>
              <a:gd name="connsiteX75" fmla="*/ 1474250 w 2663089"/>
              <a:gd name="connsiteY75" fmla="*/ 2132193 h 2643902"/>
              <a:gd name="connsiteX76" fmla="*/ 1479488 w 2663089"/>
              <a:gd name="connsiteY76" fmla="*/ 2130447 h 2643902"/>
              <a:gd name="connsiteX77" fmla="*/ 1484725 w 2663089"/>
              <a:gd name="connsiteY77" fmla="*/ 2130447 h 2643902"/>
              <a:gd name="connsiteX78" fmla="*/ 1489962 w 2663089"/>
              <a:gd name="connsiteY78" fmla="*/ 2128700 h 2643902"/>
              <a:gd name="connsiteX79" fmla="*/ 1334592 w 2663089"/>
              <a:gd name="connsiteY79" fmla="*/ 2514665 h 2643902"/>
              <a:gd name="connsiteX80" fmla="*/ 529813 w 2663089"/>
              <a:gd name="connsiteY80" fmla="*/ 2643902 h 2643902"/>
              <a:gd name="connsiteX81" fmla="*/ 1047281 w 2663089"/>
              <a:gd name="connsiteY81" fmla="*/ 1160578 h 2643902"/>
              <a:gd name="connsiteX82" fmla="*/ 1048267 w 2663089"/>
              <a:gd name="connsiteY82" fmla="*/ 1157753 h 2643902"/>
              <a:gd name="connsiteX83" fmla="*/ 1048086 w 2663089"/>
              <a:gd name="connsiteY83" fmla="*/ 1157768 h 2643902"/>
              <a:gd name="connsiteX84" fmla="*/ 211777 w 2663089"/>
              <a:gd name="connsiteY84" fmla="*/ 13970 h 2643902"/>
              <a:gd name="connsiteX85" fmla="*/ 1006184 w 2663089"/>
              <a:gd name="connsiteY85" fmla="*/ 0 h 26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663089" h="2643902">
                <a:moveTo>
                  <a:pt x="211310" y="14019"/>
                </a:moveTo>
                <a:cubicBezTo>
                  <a:pt x="211310" y="14019"/>
                  <a:pt x="211310" y="14019"/>
                  <a:pt x="1047821" y="1157826"/>
                </a:cubicBezTo>
                <a:cubicBezTo>
                  <a:pt x="1047821" y="1157826"/>
                  <a:pt x="1047821" y="1157826"/>
                  <a:pt x="529150" y="2643902"/>
                </a:cubicBezTo>
                <a:cubicBezTo>
                  <a:pt x="529150" y="2643902"/>
                  <a:pt x="529150" y="2643902"/>
                  <a:pt x="153680" y="2018737"/>
                </a:cubicBezTo>
                <a:cubicBezTo>
                  <a:pt x="153680" y="2018737"/>
                  <a:pt x="153680" y="2018737"/>
                  <a:pt x="270687" y="1638051"/>
                </a:cubicBezTo>
                <a:cubicBezTo>
                  <a:pt x="270687" y="1639797"/>
                  <a:pt x="272434" y="1641543"/>
                  <a:pt x="274180" y="1643289"/>
                </a:cubicBezTo>
                <a:cubicBezTo>
                  <a:pt x="274180" y="1645036"/>
                  <a:pt x="275926" y="1646782"/>
                  <a:pt x="275926" y="1648528"/>
                </a:cubicBezTo>
                <a:cubicBezTo>
                  <a:pt x="277673" y="1650274"/>
                  <a:pt x="277673" y="1652021"/>
                  <a:pt x="279419" y="1653767"/>
                </a:cubicBezTo>
                <a:cubicBezTo>
                  <a:pt x="279419" y="1655513"/>
                  <a:pt x="281165" y="1657259"/>
                  <a:pt x="282912" y="1659006"/>
                </a:cubicBezTo>
                <a:cubicBezTo>
                  <a:pt x="305615" y="1695677"/>
                  <a:pt x="330064" y="1721871"/>
                  <a:pt x="356259" y="1737588"/>
                </a:cubicBezTo>
                <a:cubicBezTo>
                  <a:pt x="382455" y="1755051"/>
                  <a:pt x="408650" y="1760289"/>
                  <a:pt x="434846" y="1756797"/>
                </a:cubicBezTo>
                <a:cubicBezTo>
                  <a:pt x="459295" y="1753304"/>
                  <a:pt x="483744" y="1737588"/>
                  <a:pt x="506447" y="1713140"/>
                </a:cubicBezTo>
                <a:cubicBezTo>
                  <a:pt x="529150" y="1686946"/>
                  <a:pt x="548360" y="1652021"/>
                  <a:pt x="562331" y="1606618"/>
                </a:cubicBezTo>
                <a:cubicBezTo>
                  <a:pt x="578048" y="1559468"/>
                  <a:pt x="586780" y="1507080"/>
                  <a:pt x="592019" y="1452946"/>
                </a:cubicBezTo>
                <a:cubicBezTo>
                  <a:pt x="595512" y="1398811"/>
                  <a:pt x="593765" y="1341185"/>
                  <a:pt x="586780" y="1285304"/>
                </a:cubicBezTo>
                <a:cubicBezTo>
                  <a:pt x="579794" y="1229423"/>
                  <a:pt x="567570" y="1175289"/>
                  <a:pt x="551853" y="1124647"/>
                </a:cubicBezTo>
                <a:cubicBezTo>
                  <a:pt x="534389" y="1075752"/>
                  <a:pt x="513432" y="1030348"/>
                  <a:pt x="488983" y="993677"/>
                </a:cubicBezTo>
                <a:cubicBezTo>
                  <a:pt x="464534" y="958751"/>
                  <a:pt x="436592" y="934304"/>
                  <a:pt x="410397" y="920333"/>
                </a:cubicBezTo>
                <a:cubicBezTo>
                  <a:pt x="384201" y="906363"/>
                  <a:pt x="358006" y="904617"/>
                  <a:pt x="331810" y="911602"/>
                </a:cubicBezTo>
                <a:cubicBezTo>
                  <a:pt x="307361" y="918587"/>
                  <a:pt x="284658" y="937796"/>
                  <a:pt x="263702" y="963990"/>
                </a:cubicBezTo>
                <a:cubicBezTo>
                  <a:pt x="242745" y="991930"/>
                  <a:pt x="225282" y="1028602"/>
                  <a:pt x="211310" y="1074005"/>
                </a:cubicBezTo>
                <a:cubicBezTo>
                  <a:pt x="211310" y="1075752"/>
                  <a:pt x="211310" y="1077498"/>
                  <a:pt x="211310" y="1079244"/>
                </a:cubicBezTo>
                <a:cubicBezTo>
                  <a:pt x="209564" y="1080990"/>
                  <a:pt x="209564" y="1082737"/>
                  <a:pt x="209564" y="1082737"/>
                </a:cubicBezTo>
                <a:cubicBezTo>
                  <a:pt x="209564" y="1084483"/>
                  <a:pt x="207818" y="1086229"/>
                  <a:pt x="207818" y="1087975"/>
                </a:cubicBezTo>
                <a:cubicBezTo>
                  <a:pt x="207818" y="1089722"/>
                  <a:pt x="207818" y="1091468"/>
                  <a:pt x="206071" y="1093214"/>
                </a:cubicBezTo>
                <a:cubicBezTo>
                  <a:pt x="206071" y="1093214"/>
                  <a:pt x="206071" y="1093214"/>
                  <a:pt x="0" y="778886"/>
                </a:cubicBezTo>
                <a:cubicBezTo>
                  <a:pt x="0" y="778886"/>
                  <a:pt x="0" y="778886"/>
                  <a:pt x="211310" y="14019"/>
                </a:cubicBezTo>
                <a:close/>
                <a:moveTo>
                  <a:pt x="1006184" y="0"/>
                </a:moveTo>
                <a:cubicBezTo>
                  <a:pt x="1006184" y="0"/>
                  <a:pt x="1006184" y="0"/>
                  <a:pt x="1233157" y="279401"/>
                </a:cubicBezTo>
                <a:cubicBezTo>
                  <a:pt x="1231411" y="279401"/>
                  <a:pt x="1229665" y="279401"/>
                  <a:pt x="1227919" y="279401"/>
                </a:cubicBezTo>
                <a:cubicBezTo>
                  <a:pt x="1224427" y="279401"/>
                  <a:pt x="1222681" y="279401"/>
                  <a:pt x="1220935" y="279401"/>
                </a:cubicBezTo>
                <a:cubicBezTo>
                  <a:pt x="1219189" y="279401"/>
                  <a:pt x="1217443" y="279401"/>
                  <a:pt x="1213951" y="279401"/>
                </a:cubicBezTo>
                <a:cubicBezTo>
                  <a:pt x="1212205" y="279401"/>
                  <a:pt x="1210459" y="279401"/>
                  <a:pt x="1208714" y="279401"/>
                </a:cubicBezTo>
                <a:cubicBezTo>
                  <a:pt x="1159827" y="281147"/>
                  <a:pt x="1117924" y="289879"/>
                  <a:pt x="1084751" y="302102"/>
                </a:cubicBezTo>
                <a:cubicBezTo>
                  <a:pt x="1051578" y="316073"/>
                  <a:pt x="1027135" y="335281"/>
                  <a:pt x="1011421" y="357983"/>
                </a:cubicBezTo>
                <a:cubicBezTo>
                  <a:pt x="995708" y="382430"/>
                  <a:pt x="990470" y="408624"/>
                  <a:pt x="993962" y="438310"/>
                </a:cubicBezTo>
                <a:cubicBezTo>
                  <a:pt x="999200" y="469743"/>
                  <a:pt x="1013167" y="502922"/>
                  <a:pt x="1041103" y="537847"/>
                </a:cubicBezTo>
                <a:cubicBezTo>
                  <a:pt x="1067292" y="572772"/>
                  <a:pt x="1103957" y="605951"/>
                  <a:pt x="1147605" y="635637"/>
                </a:cubicBezTo>
                <a:cubicBezTo>
                  <a:pt x="1189508" y="665324"/>
                  <a:pt x="1238395" y="691518"/>
                  <a:pt x="1290773" y="712473"/>
                </a:cubicBezTo>
                <a:cubicBezTo>
                  <a:pt x="1343151" y="733428"/>
                  <a:pt x="1397276" y="750890"/>
                  <a:pt x="1451400" y="761368"/>
                </a:cubicBezTo>
                <a:cubicBezTo>
                  <a:pt x="1505525" y="771845"/>
                  <a:pt x="1559649" y="777084"/>
                  <a:pt x="1610282" y="773592"/>
                </a:cubicBezTo>
                <a:cubicBezTo>
                  <a:pt x="1659168" y="770099"/>
                  <a:pt x="1701071" y="759622"/>
                  <a:pt x="1732498" y="743905"/>
                </a:cubicBezTo>
                <a:cubicBezTo>
                  <a:pt x="1763925" y="728189"/>
                  <a:pt x="1786622" y="707234"/>
                  <a:pt x="1798844" y="682786"/>
                </a:cubicBezTo>
                <a:cubicBezTo>
                  <a:pt x="1811066" y="658339"/>
                  <a:pt x="1814557" y="630399"/>
                  <a:pt x="1805828" y="600712"/>
                </a:cubicBezTo>
                <a:cubicBezTo>
                  <a:pt x="1798844" y="569280"/>
                  <a:pt x="1781384" y="537847"/>
                  <a:pt x="1753449" y="504668"/>
                </a:cubicBezTo>
                <a:cubicBezTo>
                  <a:pt x="1751703" y="502922"/>
                  <a:pt x="1751703" y="501176"/>
                  <a:pt x="1749957" y="499429"/>
                </a:cubicBezTo>
                <a:cubicBezTo>
                  <a:pt x="1749957" y="499429"/>
                  <a:pt x="1748211" y="497683"/>
                  <a:pt x="1746465" y="495937"/>
                </a:cubicBezTo>
                <a:cubicBezTo>
                  <a:pt x="1746465" y="495937"/>
                  <a:pt x="1744720" y="494191"/>
                  <a:pt x="1742974" y="492444"/>
                </a:cubicBezTo>
                <a:cubicBezTo>
                  <a:pt x="1742974" y="492444"/>
                  <a:pt x="1741228" y="490698"/>
                  <a:pt x="1741228" y="488952"/>
                </a:cubicBezTo>
                <a:cubicBezTo>
                  <a:pt x="1741228" y="488952"/>
                  <a:pt x="1741228" y="488952"/>
                  <a:pt x="2167239" y="469743"/>
                </a:cubicBezTo>
                <a:cubicBezTo>
                  <a:pt x="2167239" y="469743"/>
                  <a:pt x="2167239" y="469743"/>
                  <a:pt x="2575806" y="927304"/>
                </a:cubicBezTo>
                <a:lnTo>
                  <a:pt x="2662999" y="1024953"/>
                </a:lnTo>
                <a:lnTo>
                  <a:pt x="2663089" y="1024945"/>
                </a:lnTo>
                <a:lnTo>
                  <a:pt x="2663057" y="1025017"/>
                </a:lnTo>
                <a:lnTo>
                  <a:pt x="2663088" y="1025053"/>
                </a:lnTo>
                <a:lnTo>
                  <a:pt x="2663039" y="1025057"/>
                </a:lnTo>
                <a:lnTo>
                  <a:pt x="2606240" y="1151602"/>
                </a:lnTo>
                <a:cubicBezTo>
                  <a:pt x="2340130" y="1744482"/>
                  <a:pt x="2340130" y="1744482"/>
                  <a:pt x="2340130" y="1744482"/>
                </a:cubicBezTo>
                <a:cubicBezTo>
                  <a:pt x="1933376" y="1795129"/>
                  <a:pt x="1933376" y="1795129"/>
                  <a:pt x="1933376" y="1795129"/>
                </a:cubicBezTo>
                <a:cubicBezTo>
                  <a:pt x="1935122" y="1793382"/>
                  <a:pt x="1935122" y="1791636"/>
                  <a:pt x="1936868" y="1788143"/>
                </a:cubicBezTo>
                <a:cubicBezTo>
                  <a:pt x="1938613" y="1786396"/>
                  <a:pt x="1938613" y="1784650"/>
                  <a:pt x="1940359" y="1782903"/>
                </a:cubicBezTo>
                <a:cubicBezTo>
                  <a:pt x="1940359" y="1781157"/>
                  <a:pt x="1942105" y="1779411"/>
                  <a:pt x="1942105" y="1777664"/>
                </a:cubicBezTo>
                <a:cubicBezTo>
                  <a:pt x="1943850" y="1775918"/>
                  <a:pt x="1943850" y="1774171"/>
                  <a:pt x="1943850" y="1772425"/>
                </a:cubicBezTo>
                <a:cubicBezTo>
                  <a:pt x="1963053" y="1727017"/>
                  <a:pt x="1971782" y="1686849"/>
                  <a:pt x="1970036" y="1650173"/>
                </a:cubicBezTo>
                <a:cubicBezTo>
                  <a:pt x="1970036" y="1613498"/>
                  <a:pt x="1959562" y="1580316"/>
                  <a:pt x="1940359" y="1554119"/>
                </a:cubicBezTo>
                <a:cubicBezTo>
                  <a:pt x="1921156" y="1527922"/>
                  <a:pt x="1893224" y="1506965"/>
                  <a:pt x="1858310" y="1494740"/>
                </a:cubicBezTo>
                <a:cubicBezTo>
                  <a:pt x="1821650" y="1482514"/>
                  <a:pt x="1779752" y="1477275"/>
                  <a:pt x="1729126" y="1482514"/>
                </a:cubicBezTo>
                <a:cubicBezTo>
                  <a:pt x="1680246" y="1487754"/>
                  <a:pt x="1629620" y="1501725"/>
                  <a:pt x="1578994" y="1524429"/>
                </a:cubicBezTo>
                <a:cubicBezTo>
                  <a:pt x="1528368" y="1545387"/>
                  <a:pt x="1479488" y="1575076"/>
                  <a:pt x="1434099" y="1610005"/>
                </a:cubicBezTo>
                <a:cubicBezTo>
                  <a:pt x="1388710" y="1643188"/>
                  <a:pt x="1346813" y="1683356"/>
                  <a:pt x="1313644" y="1725271"/>
                </a:cubicBezTo>
                <a:cubicBezTo>
                  <a:pt x="1278729" y="1767185"/>
                  <a:pt x="1252543" y="1812593"/>
                  <a:pt x="1235086" y="1858001"/>
                </a:cubicBezTo>
                <a:cubicBezTo>
                  <a:pt x="1217629" y="1903408"/>
                  <a:pt x="1212392" y="1945323"/>
                  <a:pt x="1215883" y="1981998"/>
                </a:cubicBezTo>
                <a:cubicBezTo>
                  <a:pt x="1219375" y="2018674"/>
                  <a:pt x="1233340" y="2050110"/>
                  <a:pt x="1254289" y="2074560"/>
                </a:cubicBezTo>
                <a:cubicBezTo>
                  <a:pt x="1276984" y="2099011"/>
                  <a:pt x="1306661" y="2116475"/>
                  <a:pt x="1341575" y="2126954"/>
                </a:cubicBezTo>
                <a:cubicBezTo>
                  <a:pt x="1378236" y="2137432"/>
                  <a:pt x="1421879" y="2139179"/>
                  <a:pt x="1469013" y="2132193"/>
                </a:cubicBezTo>
                <a:cubicBezTo>
                  <a:pt x="1470759" y="2132193"/>
                  <a:pt x="1472505" y="2132193"/>
                  <a:pt x="1474250" y="2132193"/>
                </a:cubicBezTo>
                <a:cubicBezTo>
                  <a:pt x="1475996" y="2130447"/>
                  <a:pt x="1477742" y="2130447"/>
                  <a:pt x="1479488" y="2130447"/>
                </a:cubicBezTo>
                <a:cubicBezTo>
                  <a:pt x="1481233" y="2130447"/>
                  <a:pt x="1482979" y="2130447"/>
                  <a:pt x="1484725" y="2130447"/>
                </a:cubicBezTo>
                <a:cubicBezTo>
                  <a:pt x="1486471" y="2128700"/>
                  <a:pt x="1488216" y="2128700"/>
                  <a:pt x="1489962" y="2128700"/>
                </a:cubicBezTo>
                <a:cubicBezTo>
                  <a:pt x="1334592" y="2514665"/>
                  <a:pt x="1334592" y="2514665"/>
                  <a:pt x="1334592" y="2514665"/>
                </a:cubicBezTo>
                <a:cubicBezTo>
                  <a:pt x="529813" y="2643902"/>
                  <a:pt x="529813" y="2643902"/>
                  <a:pt x="529813" y="2643902"/>
                </a:cubicBezTo>
                <a:cubicBezTo>
                  <a:pt x="983484" y="1343454"/>
                  <a:pt x="1040193" y="1180897"/>
                  <a:pt x="1047281" y="1160578"/>
                </a:cubicBezTo>
                <a:lnTo>
                  <a:pt x="1048267" y="1157753"/>
                </a:lnTo>
                <a:lnTo>
                  <a:pt x="1048086" y="1157768"/>
                </a:lnTo>
                <a:cubicBezTo>
                  <a:pt x="1048086" y="1157768"/>
                  <a:pt x="1048086" y="1157768"/>
                  <a:pt x="211777" y="13970"/>
                </a:cubicBezTo>
                <a:cubicBezTo>
                  <a:pt x="211777" y="13970"/>
                  <a:pt x="211777" y="13970"/>
                  <a:pt x="1006184" y="0"/>
                </a:cubicBezTo>
                <a:close/>
              </a:path>
            </a:pathLst>
          </a:custGeom>
          <a:solidFill>
            <a:schemeClr val="tx2"/>
          </a:solidFill>
          <a:ln>
            <a:noFill/>
          </a:ln>
        </p:spPr>
        <p:txBody>
          <a:bodyPr vert="horz" wrap="square" lIns="32196" tIns="16098" rIns="32196" bIns="16098" numCol="1" anchor="t" anchorCtr="0" compatLnSpc="1">
            <a:noAutofit/>
          </a:bodyPr>
          <a:p>
            <a:endParaRPr lang="id-ID" sz="635" dirty="0"/>
          </a:p>
        </p:txBody>
      </p:sp>
      <p:sp>
        <p:nvSpPr>
          <p:cNvPr id="27" name="Freeform 72"/>
          <p:cNvSpPr/>
          <p:nvPr>
            <p:custDataLst>
              <p:tags r:id="rId45"/>
            </p:custDataLst>
          </p:nvPr>
        </p:nvSpPr>
        <p:spPr bwMode="auto">
          <a:xfrm>
            <a:off x="748529" y="1809512"/>
            <a:ext cx="1918472" cy="205649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32196" tIns="16098" rIns="32196" bIns="16098" numCol="1" anchor="t" anchorCtr="0" compatLnSpc="1"/>
          <a:p>
            <a:endParaRPr lang="id-ID" sz="635"/>
          </a:p>
        </p:txBody>
      </p:sp>
      <p:grpSp>
        <p:nvGrpSpPr>
          <p:cNvPr id="401" name="组合 400"/>
          <p:cNvGrpSpPr>
            <a:grpSpLocks noChangeAspect="1"/>
          </p:cNvGrpSpPr>
          <p:nvPr>
            <p:custDataLst>
              <p:tags r:id="rId46"/>
            </p:custDataLst>
          </p:nvPr>
        </p:nvGrpSpPr>
        <p:grpSpPr>
          <a:xfrm>
            <a:off x="4305300" y="898317"/>
            <a:ext cx="304800" cy="292515"/>
            <a:chOff x="355600" y="405130"/>
            <a:chExt cx="10083800" cy="9677400"/>
          </a:xfrm>
        </p:grpSpPr>
        <p:sp>
          <p:nvSpPr>
            <p:cNvPr id="402" name="任意多边形: 形状 30"/>
            <p:cNvSpPr/>
            <p:nvPr>
              <p:custDataLst>
                <p:tags r:id="rId47"/>
              </p:custDataLst>
            </p:nvPr>
          </p:nvSpPr>
          <p:spPr>
            <a:xfrm>
              <a:off x="1339850" y="405130"/>
              <a:ext cx="8143240" cy="8299450"/>
            </a:xfrm>
            <a:custGeom>
              <a:avLst/>
              <a:gdLst>
                <a:gd name="connsiteX0" fmla="*/ 528320 w 8143240"/>
                <a:gd name="connsiteY0" fmla="*/ 0 h 8299450"/>
                <a:gd name="connsiteX1" fmla="*/ 7602220 w 8143240"/>
                <a:gd name="connsiteY1" fmla="*/ 0 h 8299450"/>
                <a:gd name="connsiteX2" fmla="*/ 8143240 w 8143240"/>
                <a:gd name="connsiteY2" fmla="*/ 8299450 h 8299450"/>
                <a:gd name="connsiteX3" fmla="*/ 0 w 8143240"/>
                <a:gd name="connsiteY3" fmla="*/ 8299450 h 8299450"/>
                <a:gd name="connsiteX4" fmla="*/ 528320 w 8143240"/>
                <a:gd name="connsiteY4" fmla="*/ 0 h 829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240" h="8299450">
                  <a:moveTo>
                    <a:pt x="528320" y="0"/>
                  </a:moveTo>
                  <a:lnTo>
                    <a:pt x="7602220" y="0"/>
                  </a:lnTo>
                  <a:lnTo>
                    <a:pt x="8143240" y="8299450"/>
                  </a:lnTo>
                  <a:lnTo>
                    <a:pt x="0" y="8299450"/>
                  </a:lnTo>
                  <a:lnTo>
                    <a:pt x="528320" y="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3" name="任意多边形: 形状 31"/>
            <p:cNvSpPr/>
            <p:nvPr>
              <p:custDataLst>
                <p:tags r:id="rId48"/>
              </p:custDataLst>
            </p:nvPr>
          </p:nvSpPr>
          <p:spPr>
            <a:xfrm>
              <a:off x="355600" y="405130"/>
              <a:ext cx="1512570" cy="8299450"/>
            </a:xfrm>
            <a:custGeom>
              <a:avLst/>
              <a:gdLst>
                <a:gd name="connsiteX0" fmla="*/ 0 w 1512570"/>
                <a:gd name="connsiteY0" fmla="*/ 8299450 h 8299450"/>
                <a:gd name="connsiteX1" fmla="*/ 984250 w 1512570"/>
                <a:gd name="connsiteY1" fmla="*/ 8299450 h 8299450"/>
                <a:gd name="connsiteX2" fmla="*/ 1512570 w 1512570"/>
                <a:gd name="connsiteY2" fmla="*/ 0 h 8299450"/>
                <a:gd name="connsiteX3" fmla="*/ 0 w 1512570"/>
                <a:gd name="connsiteY3" fmla="*/ 8299450 h 8299450"/>
              </a:gdLst>
              <a:ahLst/>
              <a:cxnLst>
                <a:cxn ang="0">
                  <a:pos x="connsiteX0" y="connsiteY0"/>
                </a:cxn>
                <a:cxn ang="0">
                  <a:pos x="connsiteX1" y="connsiteY1"/>
                </a:cxn>
                <a:cxn ang="0">
                  <a:pos x="connsiteX2" y="connsiteY2"/>
                </a:cxn>
                <a:cxn ang="0">
                  <a:pos x="connsiteX3" y="connsiteY3"/>
                </a:cxn>
              </a:cxnLst>
              <a:rect l="l" t="t" r="r" b="b"/>
              <a:pathLst>
                <a:path w="1512570" h="8299450">
                  <a:moveTo>
                    <a:pt x="0" y="8299450"/>
                  </a:moveTo>
                  <a:lnTo>
                    <a:pt x="984250" y="8299450"/>
                  </a:lnTo>
                  <a:lnTo>
                    <a:pt x="1512570" y="0"/>
                  </a:lnTo>
                  <a:lnTo>
                    <a:pt x="0" y="829945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4" name="任意多边形: 形状 32"/>
            <p:cNvSpPr/>
            <p:nvPr>
              <p:custDataLst>
                <p:tags r:id="rId49"/>
              </p:custDataLst>
            </p:nvPr>
          </p:nvSpPr>
          <p:spPr>
            <a:xfrm>
              <a:off x="8942070" y="405130"/>
              <a:ext cx="1497330" cy="8299450"/>
            </a:xfrm>
            <a:custGeom>
              <a:avLst/>
              <a:gdLst>
                <a:gd name="connsiteX0" fmla="*/ 541020 w 1497330"/>
                <a:gd name="connsiteY0" fmla="*/ 8299450 h 8299450"/>
                <a:gd name="connsiteX1" fmla="*/ 1497330 w 1497330"/>
                <a:gd name="connsiteY1" fmla="*/ 8299450 h 8299450"/>
                <a:gd name="connsiteX2" fmla="*/ 0 w 1497330"/>
                <a:gd name="connsiteY2" fmla="*/ 0 h 8299450"/>
                <a:gd name="connsiteX3" fmla="*/ 541020 w 1497330"/>
                <a:gd name="connsiteY3" fmla="*/ 8299450 h 8299450"/>
              </a:gdLst>
              <a:ahLst/>
              <a:cxnLst>
                <a:cxn ang="0">
                  <a:pos x="connsiteX0" y="connsiteY0"/>
                </a:cxn>
                <a:cxn ang="0">
                  <a:pos x="connsiteX1" y="connsiteY1"/>
                </a:cxn>
                <a:cxn ang="0">
                  <a:pos x="connsiteX2" y="connsiteY2"/>
                </a:cxn>
                <a:cxn ang="0">
                  <a:pos x="connsiteX3" y="connsiteY3"/>
                </a:cxn>
              </a:cxnLst>
              <a:rect l="l" t="t" r="r" b="b"/>
              <a:pathLst>
                <a:path w="1497330" h="8299450">
                  <a:moveTo>
                    <a:pt x="541020" y="8299450"/>
                  </a:moveTo>
                  <a:lnTo>
                    <a:pt x="1497330" y="8299450"/>
                  </a:lnTo>
                  <a:lnTo>
                    <a:pt x="0" y="0"/>
                  </a:lnTo>
                  <a:lnTo>
                    <a:pt x="541020" y="829945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5" name="任意多边形: 形状 33"/>
            <p:cNvSpPr/>
            <p:nvPr>
              <p:custDataLst>
                <p:tags r:id="rId50"/>
              </p:custDataLst>
            </p:nvPr>
          </p:nvSpPr>
          <p:spPr>
            <a:xfrm>
              <a:off x="8942070" y="8704580"/>
              <a:ext cx="1497330" cy="1377950"/>
            </a:xfrm>
            <a:custGeom>
              <a:avLst/>
              <a:gdLst>
                <a:gd name="connsiteX0" fmla="*/ 0 w 1497330"/>
                <a:gd name="connsiteY0" fmla="*/ 0 h 1377950"/>
                <a:gd name="connsiteX1" fmla="*/ 1497330 w 1497330"/>
                <a:gd name="connsiteY1" fmla="*/ 0 h 1377950"/>
                <a:gd name="connsiteX2" fmla="*/ 455930 w 1497330"/>
                <a:gd name="connsiteY2" fmla="*/ 1377950 h 1377950"/>
                <a:gd name="connsiteX3" fmla="*/ 0 w 1497330"/>
                <a:gd name="connsiteY3" fmla="*/ 0 h 1377950"/>
              </a:gdLst>
              <a:ahLst/>
              <a:cxnLst>
                <a:cxn ang="0">
                  <a:pos x="connsiteX0" y="connsiteY0"/>
                </a:cxn>
                <a:cxn ang="0">
                  <a:pos x="connsiteX1" y="connsiteY1"/>
                </a:cxn>
                <a:cxn ang="0">
                  <a:pos x="connsiteX2" y="connsiteY2"/>
                </a:cxn>
                <a:cxn ang="0">
                  <a:pos x="connsiteX3" y="connsiteY3"/>
                </a:cxn>
              </a:cxnLst>
              <a:rect l="l" t="t" r="r" b="b"/>
              <a:pathLst>
                <a:path w="1497330" h="1377950">
                  <a:moveTo>
                    <a:pt x="0" y="0"/>
                  </a:moveTo>
                  <a:lnTo>
                    <a:pt x="1497330" y="0"/>
                  </a:lnTo>
                  <a:lnTo>
                    <a:pt x="455930" y="137795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6" name="任意多边形: 形状 34"/>
            <p:cNvSpPr/>
            <p:nvPr>
              <p:custDataLst>
                <p:tags r:id="rId51"/>
              </p:custDataLst>
            </p:nvPr>
          </p:nvSpPr>
          <p:spPr>
            <a:xfrm>
              <a:off x="355600" y="8704580"/>
              <a:ext cx="1512570" cy="1377950"/>
            </a:xfrm>
            <a:custGeom>
              <a:avLst/>
              <a:gdLst>
                <a:gd name="connsiteX0" fmla="*/ 0 w 1512570"/>
                <a:gd name="connsiteY0" fmla="*/ 0 h 1377950"/>
                <a:gd name="connsiteX1" fmla="*/ 1512570 w 1512570"/>
                <a:gd name="connsiteY1" fmla="*/ 0 h 1377950"/>
                <a:gd name="connsiteX2" fmla="*/ 1069340 w 1512570"/>
                <a:gd name="connsiteY2" fmla="*/ 1377950 h 1377950"/>
                <a:gd name="connsiteX3" fmla="*/ 0 w 1512570"/>
                <a:gd name="connsiteY3" fmla="*/ 0 h 1377950"/>
              </a:gdLst>
              <a:ahLst/>
              <a:cxnLst>
                <a:cxn ang="0">
                  <a:pos x="connsiteX0" y="connsiteY0"/>
                </a:cxn>
                <a:cxn ang="0">
                  <a:pos x="connsiteX1" y="connsiteY1"/>
                </a:cxn>
                <a:cxn ang="0">
                  <a:pos x="connsiteX2" y="connsiteY2"/>
                </a:cxn>
                <a:cxn ang="0">
                  <a:pos x="connsiteX3" y="connsiteY3"/>
                </a:cxn>
              </a:cxnLst>
              <a:rect l="l" t="t" r="r" b="b"/>
              <a:pathLst>
                <a:path w="1512570" h="1377950">
                  <a:moveTo>
                    <a:pt x="0" y="0"/>
                  </a:moveTo>
                  <a:lnTo>
                    <a:pt x="1512570" y="0"/>
                  </a:lnTo>
                  <a:lnTo>
                    <a:pt x="1069340" y="137795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7" name="任意多边形: 形状 35"/>
            <p:cNvSpPr/>
            <p:nvPr>
              <p:custDataLst>
                <p:tags r:id="rId52"/>
              </p:custDataLst>
            </p:nvPr>
          </p:nvSpPr>
          <p:spPr>
            <a:xfrm>
              <a:off x="3390900" y="930910"/>
              <a:ext cx="3112771" cy="7014211"/>
            </a:xfrm>
            <a:custGeom>
              <a:avLst/>
              <a:gdLst/>
              <a:ahLst/>
              <a:cxnLst/>
              <a:rect l="0" t="0" r="0" b="0"/>
              <a:pathLst>
                <a:path w="3112771" h="7014211">
                  <a:moveTo>
                    <a:pt x="2298700" y="6633210"/>
                  </a:moveTo>
                  <a:lnTo>
                    <a:pt x="2274570" y="1744980"/>
                  </a:lnTo>
                  <a:cubicBezTo>
                    <a:pt x="2274570" y="1536700"/>
                    <a:pt x="2139950" y="1038860"/>
                    <a:pt x="1699260" y="1206500"/>
                  </a:cubicBezTo>
                  <a:cubicBezTo>
                    <a:pt x="1314450" y="1353820"/>
                    <a:pt x="688340" y="1696720"/>
                    <a:pt x="308610" y="1799590"/>
                  </a:cubicBezTo>
                  <a:cubicBezTo>
                    <a:pt x="114300" y="1855470"/>
                    <a:pt x="5080" y="1511300"/>
                    <a:pt x="1270" y="1325880"/>
                  </a:cubicBezTo>
                  <a:lnTo>
                    <a:pt x="1270" y="1283970"/>
                  </a:lnTo>
                  <a:cubicBezTo>
                    <a:pt x="0" y="1162050"/>
                    <a:pt x="87630" y="1045210"/>
                    <a:pt x="217170" y="1009650"/>
                  </a:cubicBezTo>
                  <a:cubicBezTo>
                    <a:pt x="828040" y="825500"/>
                    <a:pt x="1582420" y="467360"/>
                    <a:pt x="2180590" y="67310"/>
                  </a:cubicBezTo>
                  <a:cubicBezTo>
                    <a:pt x="2233930" y="34290"/>
                    <a:pt x="2296160" y="11430"/>
                    <a:pt x="2358390" y="8890"/>
                  </a:cubicBezTo>
                  <a:lnTo>
                    <a:pt x="2722880" y="1270"/>
                  </a:lnTo>
                  <a:cubicBezTo>
                    <a:pt x="2893060" y="0"/>
                    <a:pt x="3031490" y="123190"/>
                    <a:pt x="3034030" y="276860"/>
                  </a:cubicBezTo>
                  <a:lnTo>
                    <a:pt x="3111500" y="6708140"/>
                  </a:lnTo>
                  <a:cubicBezTo>
                    <a:pt x="3112770" y="6864350"/>
                    <a:pt x="2976880" y="6992620"/>
                    <a:pt x="2804160" y="6993890"/>
                  </a:cubicBezTo>
                  <a:lnTo>
                    <a:pt x="2425700" y="7001510"/>
                  </a:lnTo>
                  <a:cubicBezTo>
                    <a:pt x="2259330" y="7014210"/>
                    <a:pt x="2302510" y="6788150"/>
                    <a:pt x="2298700" y="6633210"/>
                  </a:cubicBezTo>
                  <a:close/>
                </a:path>
              </a:pathLst>
            </a:custGeom>
            <a:solidFill>
              <a:srgbClr val="FFFFFF"/>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8" name="组合 407"/>
          <p:cNvGrpSpPr>
            <a:grpSpLocks noChangeAspect="1"/>
          </p:cNvGrpSpPr>
          <p:nvPr>
            <p:custDataLst>
              <p:tags r:id="rId53"/>
            </p:custDataLst>
          </p:nvPr>
        </p:nvGrpSpPr>
        <p:grpSpPr>
          <a:xfrm>
            <a:off x="4305300" y="1383133"/>
            <a:ext cx="304800" cy="294435"/>
            <a:chOff x="355600" y="341630"/>
            <a:chExt cx="10083800" cy="9740900"/>
          </a:xfrm>
        </p:grpSpPr>
        <p:sp>
          <p:nvSpPr>
            <p:cNvPr id="409" name="任意多边形: 形状 37"/>
            <p:cNvSpPr/>
            <p:nvPr>
              <p:custDataLst>
                <p:tags r:id="rId54"/>
              </p:custDataLst>
            </p:nvPr>
          </p:nvSpPr>
          <p:spPr>
            <a:xfrm>
              <a:off x="1339850" y="341630"/>
              <a:ext cx="8143240" cy="8354060"/>
            </a:xfrm>
            <a:custGeom>
              <a:avLst/>
              <a:gdLst>
                <a:gd name="connsiteX0" fmla="*/ 528320 w 8143240"/>
                <a:gd name="connsiteY0" fmla="*/ 0 h 8354060"/>
                <a:gd name="connsiteX1" fmla="*/ 7602220 w 8143240"/>
                <a:gd name="connsiteY1" fmla="*/ 0 h 8354060"/>
                <a:gd name="connsiteX2" fmla="*/ 8143240 w 8143240"/>
                <a:gd name="connsiteY2" fmla="*/ 8354060 h 8354060"/>
                <a:gd name="connsiteX3" fmla="*/ 0 w 8143240"/>
                <a:gd name="connsiteY3" fmla="*/ 8354060 h 8354060"/>
                <a:gd name="connsiteX4" fmla="*/ 528320 w 8143240"/>
                <a:gd name="connsiteY4" fmla="*/ 0 h 835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240" h="8354060">
                  <a:moveTo>
                    <a:pt x="528320" y="0"/>
                  </a:moveTo>
                  <a:lnTo>
                    <a:pt x="7602220" y="0"/>
                  </a:lnTo>
                  <a:lnTo>
                    <a:pt x="8143240" y="8354060"/>
                  </a:lnTo>
                  <a:lnTo>
                    <a:pt x="0" y="8354060"/>
                  </a:lnTo>
                  <a:lnTo>
                    <a:pt x="528320" y="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0" name="任意多边形: 形状 38"/>
            <p:cNvSpPr/>
            <p:nvPr>
              <p:custDataLst>
                <p:tags r:id="rId55"/>
              </p:custDataLst>
            </p:nvPr>
          </p:nvSpPr>
          <p:spPr>
            <a:xfrm>
              <a:off x="355600" y="341630"/>
              <a:ext cx="1512570" cy="8354060"/>
            </a:xfrm>
            <a:custGeom>
              <a:avLst/>
              <a:gdLst>
                <a:gd name="connsiteX0" fmla="*/ 0 w 1512570"/>
                <a:gd name="connsiteY0" fmla="*/ 8354060 h 8354060"/>
                <a:gd name="connsiteX1" fmla="*/ 984250 w 1512570"/>
                <a:gd name="connsiteY1" fmla="*/ 8354060 h 8354060"/>
                <a:gd name="connsiteX2" fmla="*/ 1512570 w 1512570"/>
                <a:gd name="connsiteY2" fmla="*/ 0 h 8354060"/>
                <a:gd name="connsiteX3" fmla="*/ 0 w 1512570"/>
                <a:gd name="connsiteY3" fmla="*/ 8354060 h 8354060"/>
              </a:gdLst>
              <a:ahLst/>
              <a:cxnLst>
                <a:cxn ang="0">
                  <a:pos x="connsiteX0" y="connsiteY0"/>
                </a:cxn>
                <a:cxn ang="0">
                  <a:pos x="connsiteX1" y="connsiteY1"/>
                </a:cxn>
                <a:cxn ang="0">
                  <a:pos x="connsiteX2" y="connsiteY2"/>
                </a:cxn>
                <a:cxn ang="0">
                  <a:pos x="connsiteX3" y="connsiteY3"/>
                </a:cxn>
              </a:cxnLst>
              <a:rect l="l" t="t" r="r" b="b"/>
              <a:pathLst>
                <a:path w="1512570" h="8354060">
                  <a:moveTo>
                    <a:pt x="0" y="8354060"/>
                  </a:moveTo>
                  <a:lnTo>
                    <a:pt x="984250" y="8354060"/>
                  </a:lnTo>
                  <a:lnTo>
                    <a:pt x="1512570" y="0"/>
                  </a:lnTo>
                  <a:lnTo>
                    <a:pt x="0" y="835406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1" name="任意多边形: 形状 39"/>
            <p:cNvSpPr/>
            <p:nvPr>
              <p:custDataLst>
                <p:tags r:id="rId56"/>
              </p:custDataLst>
            </p:nvPr>
          </p:nvSpPr>
          <p:spPr>
            <a:xfrm>
              <a:off x="8942070" y="341630"/>
              <a:ext cx="1497330" cy="8354060"/>
            </a:xfrm>
            <a:custGeom>
              <a:avLst/>
              <a:gdLst>
                <a:gd name="connsiteX0" fmla="*/ 541020 w 1497330"/>
                <a:gd name="connsiteY0" fmla="*/ 8354060 h 8354060"/>
                <a:gd name="connsiteX1" fmla="*/ 1497330 w 1497330"/>
                <a:gd name="connsiteY1" fmla="*/ 8354060 h 8354060"/>
                <a:gd name="connsiteX2" fmla="*/ 0 w 1497330"/>
                <a:gd name="connsiteY2" fmla="*/ 0 h 8354060"/>
                <a:gd name="connsiteX3" fmla="*/ 541020 w 1497330"/>
                <a:gd name="connsiteY3" fmla="*/ 8354060 h 8354060"/>
              </a:gdLst>
              <a:ahLst/>
              <a:cxnLst>
                <a:cxn ang="0">
                  <a:pos x="connsiteX0" y="connsiteY0"/>
                </a:cxn>
                <a:cxn ang="0">
                  <a:pos x="connsiteX1" y="connsiteY1"/>
                </a:cxn>
                <a:cxn ang="0">
                  <a:pos x="connsiteX2" y="connsiteY2"/>
                </a:cxn>
                <a:cxn ang="0">
                  <a:pos x="connsiteX3" y="connsiteY3"/>
                </a:cxn>
              </a:cxnLst>
              <a:rect l="l" t="t" r="r" b="b"/>
              <a:pathLst>
                <a:path w="1497330" h="8354060">
                  <a:moveTo>
                    <a:pt x="541020" y="8354060"/>
                  </a:moveTo>
                  <a:lnTo>
                    <a:pt x="1497330" y="8354060"/>
                  </a:lnTo>
                  <a:lnTo>
                    <a:pt x="0" y="0"/>
                  </a:lnTo>
                  <a:lnTo>
                    <a:pt x="541020" y="835406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2" name="任意多边形: 形状 40"/>
            <p:cNvSpPr/>
            <p:nvPr>
              <p:custDataLst>
                <p:tags r:id="rId57"/>
              </p:custDataLst>
            </p:nvPr>
          </p:nvSpPr>
          <p:spPr>
            <a:xfrm>
              <a:off x="8942070" y="8695690"/>
              <a:ext cx="1497330" cy="1386840"/>
            </a:xfrm>
            <a:custGeom>
              <a:avLst/>
              <a:gdLst>
                <a:gd name="connsiteX0" fmla="*/ 0 w 1497330"/>
                <a:gd name="connsiteY0" fmla="*/ 0 h 1386840"/>
                <a:gd name="connsiteX1" fmla="*/ 1497330 w 1497330"/>
                <a:gd name="connsiteY1" fmla="*/ 0 h 1386840"/>
                <a:gd name="connsiteX2" fmla="*/ 455930 w 1497330"/>
                <a:gd name="connsiteY2" fmla="*/ 1386840 h 1386840"/>
                <a:gd name="connsiteX3" fmla="*/ 0 w 1497330"/>
                <a:gd name="connsiteY3" fmla="*/ 0 h 1386840"/>
              </a:gdLst>
              <a:ahLst/>
              <a:cxnLst>
                <a:cxn ang="0">
                  <a:pos x="connsiteX0" y="connsiteY0"/>
                </a:cxn>
                <a:cxn ang="0">
                  <a:pos x="connsiteX1" y="connsiteY1"/>
                </a:cxn>
                <a:cxn ang="0">
                  <a:pos x="connsiteX2" y="connsiteY2"/>
                </a:cxn>
                <a:cxn ang="0">
                  <a:pos x="connsiteX3" y="connsiteY3"/>
                </a:cxn>
              </a:cxnLst>
              <a:rect l="l" t="t" r="r" b="b"/>
              <a:pathLst>
                <a:path w="1497330" h="1386840">
                  <a:moveTo>
                    <a:pt x="0" y="0"/>
                  </a:moveTo>
                  <a:lnTo>
                    <a:pt x="1497330" y="0"/>
                  </a:lnTo>
                  <a:lnTo>
                    <a:pt x="455930" y="138684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3" name="任意多边形: 形状 41"/>
            <p:cNvSpPr/>
            <p:nvPr>
              <p:custDataLst>
                <p:tags r:id="rId58"/>
              </p:custDataLst>
            </p:nvPr>
          </p:nvSpPr>
          <p:spPr>
            <a:xfrm>
              <a:off x="355600" y="8695690"/>
              <a:ext cx="1512570" cy="1386840"/>
            </a:xfrm>
            <a:custGeom>
              <a:avLst/>
              <a:gdLst>
                <a:gd name="connsiteX0" fmla="*/ 0 w 1512570"/>
                <a:gd name="connsiteY0" fmla="*/ 0 h 1386840"/>
                <a:gd name="connsiteX1" fmla="*/ 1512570 w 1512570"/>
                <a:gd name="connsiteY1" fmla="*/ 0 h 1386840"/>
                <a:gd name="connsiteX2" fmla="*/ 1069340 w 1512570"/>
                <a:gd name="connsiteY2" fmla="*/ 1386840 h 1386840"/>
                <a:gd name="connsiteX3" fmla="*/ 0 w 1512570"/>
                <a:gd name="connsiteY3" fmla="*/ 0 h 1386840"/>
              </a:gdLst>
              <a:ahLst/>
              <a:cxnLst>
                <a:cxn ang="0">
                  <a:pos x="connsiteX0" y="connsiteY0"/>
                </a:cxn>
                <a:cxn ang="0">
                  <a:pos x="connsiteX1" y="connsiteY1"/>
                </a:cxn>
                <a:cxn ang="0">
                  <a:pos x="connsiteX2" y="connsiteY2"/>
                </a:cxn>
                <a:cxn ang="0">
                  <a:pos x="connsiteX3" y="connsiteY3"/>
                </a:cxn>
              </a:cxnLst>
              <a:rect l="l" t="t" r="r" b="b"/>
              <a:pathLst>
                <a:path w="1512570" h="1386840">
                  <a:moveTo>
                    <a:pt x="0" y="0"/>
                  </a:moveTo>
                  <a:lnTo>
                    <a:pt x="1512570" y="0"/>
                  </a:lnTo>
                  <a:lnTo>
                    <a:pt x="1069340" y="138684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4" name="任意多边形: 形状 42"/>
            <p:cNvSpPr/>
            <p:nvPr>
              <p:custDataLst>
                <p:tags r:id="rId59"/>
              </p:custDataLst>
            </p:nvPr>
          </p:nvSpPr>
          <p:spPr>
            <a:xfrm>
              <a:off x="3561080" y="984250"/>
              <a:ext cx="3462021" cy="6885941"/>
            </a:xfrm>
            <a:custGeom>
              <a:avLst/>
              <a:gdLst/>
              <a:ahLst/>
              <a:cxnLst/>
              <a:rect l="0" t="0" r="0" b="0"/>
              <a:pathLst>
                <a:path w="3462021" h="6885941">
                  <a:moveTo>
                    <a:pt x="196850" y="6441440"/>
                  </a:moveTo>
                  <a:cubicBezTo>
                    <a:pt x="196850" y="6372860"/>
                    <a:pt x="214630" y="6308090"/>
                    <a:pt x="251460" y="6256020"/>
                  </a:cubicBezTo>
                  <a:lnTo>
                    <a:pt x="2354580" y="2981961"/>
                  </a:lnTo>
                  <a:cubicBezTo>
                    <a:pt x="2496820" y="2762251"/>
                    <a:pt x="2606040" y="2547620"/>
                    <a:pt x="2683510" y="2338070"/>
                  </a:cubicBezTo>
                  <a:cubicBezTo>
                    <a:pt x="2760980" y="2125981"/>
                    <a:pt x="2799080" y="1940560"/>
                    <a:pt x="2799080" y="1778000"/>
                  </a:cubicBezTo>
                  <a:lnTo>
                    <a:pt x="2799080" y="1767840"/>
                  </a:lnTo>
                  <a:cubicBezTo>
                    <a:pt x="2799080" y="1404620"/>
                    <a:pt x="2710180" y="1123950"/>
                    <a:pt x="2533650" y="924560"/>
                  </a:cubicBezTo>
                  <a:cubicBezTo>
                    <a:pt x="2357120" y="725170"/>
                    <a:pt x="2109470" y="626110"/>
                    <a:pt x="1788160" y="626110"/>
                  </a:cubicBezTo>
                  <a:cubicBezTo>
                    <a:pt x="1488440" y="626110"/>
                    <a:pt x="1245870" y="732790"/>
                    <a:pt x="1060450" y="944880"/>
                  </a:cubicBezTo>
                  <a:cubicBezTo>
                    <a:pt x="875036" y="1156976"/>
                    <a:pt x="791210" y="1308100"/>
                    <a:pt x="670560" y="1667510"/>
                  </a:cubicBezTo>
                  <a:lnTo>
                    <a:pt x="632460" y="1855470"/>
                  </a:lnTo>
                  <a:lnTo>
                    <a:pt x="124460" y="1855470"/>
                  </a:lnTo>
                  <a:lnTo>
                    <a:pt x="196850" y="1855470"/>
                  </a:lnTo>
                  <a:cubicBezTo>
                    <a:pt x="0" y="1711960"/>
                    <a:pt x="269240" y="1125220"/>
                    <a:pt x="414020" y="850900"/>
                  </a:cubicBezTo>
                  <a:cubicBezTo>
                    <a:pt x="558800" y="574040"/>
                    <a:pt x="749300" y="364490"/>
                    <a:pt x="980440" y="217170"/>
                  </a:cubicBezTo>
                  <a:cubicBezTo>
                    <a:pt x="1211580" y="71120"/>
                    <a:pt x="1479550" y="0"/>
                    <a:pt x="1780540" y="0"/>
                  </a:cubicBezTo>
                  <a:cubicBezTo>
                    <a:pt x="2123440" y="0"/>
                    <a:pt x="2415540" y="71120"/>
                    <a:pt x="2655570" y="209550"/>
                  </a:cubicBezTo>
                  <a:cubicBezTo>
                    <a:pt x="2898140" y="347980"/>
                    <a:pt x="3082290" y="552450"/>
                    <a:pt x="3209290" y="816610"/>
                  </a:cubicBezTo>
                  <a:cubicBezTo>
                    <a:pt x="3336290" y="1083310"/>
                    <a:pt x="3399790" y="1403350"/>
                    <a:pt x="3399790" y="1776730"/>
                  </a:cubicBezTo>
                  <a:lnTo>
                    <a:pt x="3399790" y="1781810"/>
                  </a:lnTo>
                  <a:cubicBezTo>
                    <a:pt x="3399790" y="1993900"/>
                    <a:pt x="3347720" y="2237740"/>
                    <a:pt x="3243580" y="2512060"/>
                  </a:cubicBezTo>
                  <a:cubicBezTo>
                    <a:pt x="3139440" y="2786380"/>
                    <a:pt x="2994660" y="3069590"/>
                    <a:pt x="2807970" y="3355340"/>
                  </a:cubicBezTo>
                  <a:lnTo>
                    <a:pt x="1239520" y="5755640"/>
                  </a:lnTo>
                  <a:cubicBezTo>
                    <a:pt x="1103630" y="5962650"/>
                    <a:pt x="1233170" y="6258560"/>
                    <a:pt x="1459230" y="6258560"/>
                  </a:cubicBezTo>
                  <a:lnTo>
                    <a:pt x="3309620" y="6258560"/>
                  </a:lnTo>
                  <a:cubicBezTo>
                    <a:pt x="3462020" y="6258560"/>
                    <a:pt x="3431540" y="6399530"/>
                    <a:pt x="3431540" y="6572250"/>
                  </a:cubicBezTo>
                  <a:lnTo>
                    <a:pt x="3431540" y="6572250"/>
                  </a:lnTo>
                  <a:cubicBezTo>
                    <a:pt x="3431540" y="6744970"/>
                    <a:pt x="3460750" y="6885940"/>
                    <a:pt x="3309620" y="6885940"/>
                  </a:cubicBezTo>
                  <a:lnTo>
                    <a:pt x="471170" y="6885940"/>
                  </a:lnTo>
                  <a:cubicBezTo>
                    <a:pt x="318770" y="6885940"/>
                    <a:pt x="196850" y="6744970"/>
                    <a:pt x="196850" y="6572250"/>
                  </a:cubicBezTo>
                  <a:lnTo>
                    <a:pt x="196850" y="6441440"/>
                  </a:lnTo>
                  <a:close/>
                </a:path>
              </a:pathLst>
            </a:custGeom>
            <a:solidFill>
              <a:srgbClr val="FDFDFE"/>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5" name="组合 414"/>
          <p:cNvGrpSpPr>
            <a:grpSpLocks noChangeAspect="1"/>
          </p:cNvGrpSpPr>
          <p:nvPr>
            <p:custDataLst>
              <p:tags r:id="rId60"/>
            </p:custDataLst>
          </p:nvPr>
        </p:nvGrpSpPr>
        <p:grpSpPr>
          <a:xfrm>
            <a:off x="4305300" y="1867792"/>
            <a:ext cx="304800" cy="296667"/>
            <a:chOff x="342900" y="341630"/>
            <a:chExt cx="9994900" cy="9728200"/>
          </a:xfrm>
        </p:grpSpPr>
        <p:sp>
          <p:nvSpPr>
            <p:cNvPr id="416" name="任意多边形: 形状 44"/>
            <p:cNvSpPr/>
            <p:nvPr>
              <p:custDataLst>
                <p:tags r:id="rId61"/>
              </p:custDataLst>
            </p:nvPr>
          </p:nvSpPr>
          <p:spPr>
            <a:xfrm>
              <a:off x="1318260" y="341630"/>
              <a:ext cx="8072120" cy="8342630"/>
            </a:xfrm>
            <a:custGeom>
              <a:avLst/>
              <a:gdLst>
                <a:gd name="connsiteX0" fmla="*/ 523240 w 8072120"/>
                <a:gd name="connsiteY0" fmla="*/ 0 h 8342630"/>
                <a:gd name="connsiteX1" fmla="*/ 7534910 w 8072120"/>
                <a:gd name="connsiteY1" fmla="*/ 0 h 8342630"/>
                <a:gd name="connsiteX2" fmla="*/ 8072120 w 8072120"/>
                <a:gd name="connsiteY2" fmla="*/ 8342630 h 8342630"/>
                <a:gd name="connsiteX3" fmla="*/ 0 w 8072120"/>
                <a:gd name="connsiteY3" fmla="*/ 8342630 h 8342630"/>
                <a:gd name="connsiteX4" fmla="*/ 523240 w 8072120"/>
                <a:gd name="connsiteY4" fmla="*/ 0 h 834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120" h="8342630">
                  <a:moveTo>
                    <a:pt x="523240" y="0"/>
                  </a:moveTo>
                  <a:lnTo>
                    <a:pt x="7534910" y="0"/>
                  </a:lnTo>
                  <a:lnTo>
                    <a:pt x="8072120" y="8342630"/>
                  </a:lnTo>
                  <a:lnTo>
                    <a:pt x="0" y="8342630"/>
                  </a:lnTo>
                  <a:lnTo>
                    <a:pt x="523240" y="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7" name="任意多边形: 形状 51"/>
            <p:cNvSpPr/>
            <p:nvPr>
              <p:custDataLst>
                <p:tags r:id="rId62"/>
              </p:custDataLst>
            </p:nvPr>
          </p:nvSpPr>
          <p:spPr>
            <a:xfrm>
              <a:off x="342900" y="341630"/>
              <a:ext cx="1498600" cy="8342630"/>
            </a:xfrm>
            <a:custGeom>
              <a:avLst/>
              <a:gdLst>
                <a:gd name="connsiteX0" fmla="*/ 0 w 1498600"/>
                <a:gd name="connsiteY0" fmla="*/ 8342630 h 8342630"/>
                <a:gd name="connsiteX1" fmla="*/ 975360 w 1498600"/>
                <a:gd name="connsiteY1" fmla="*/ 8342630 h 8342630"/>
                <a:gd name="connsiteX2" fmla="*/ 1498600 w 1498600"/>
                <a:gd name="connsiteY2" fmla="*/ 0 h 8342630"/>
                <a:gd name="connsiteX3" fmla="*/ 0 w 1498600"/>
                <a:gd name="connsiteY3" fmla="*/ 8342630 h 8342630"/>
              </a:gdLst>
              <a:ahLst/>
              <a:cxnLst>
                <a:cxn ang="0">
                  <a:pos x="connsiteX0" y="connsiteY0"/>
                </a:cxn>
                <a:cxn ang="0">
                  <a:pos x="connsiteX1" y="connsiteY1"/>
                </a:cxn>
                <a:cxn ang="0">
                  <a:pos x="connsiteX2" y="connsiteY2"/>
                </a:cxn>
                <a:cxn ang="0">
                  <a:pos x="connsiteX3" y="connsiteY3"/>
                </a:cxn>
              </a:cxnLst>
              <a:rect l="l" t="t" r="r" b="b"/>
              <a:pathLst>
                <a:path w="1498600" h="8342630">
                  <a:moveTo>
                    <a:pt x="0" y="8342630"/>
                  </a:moveTo>
                  <a:lnTo>
                    <a:pt x="975360" y="8342630"/>
                  </a:lnTo>
                  <a:lnTo>
                    <a:pt x="1498600" y="0"/>
                  </a:lnTo>
                  <a:lnTo>
                    <a:pt x="0" y="834263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8" name="任意多边形: 形状 52"/>
            <p:cNvSpPr/>
            <p:nvPr>
              <p:custDataLst>
                <p:tags r:id="rId63"/>
              </p:custDataLst>
            </p:nvPr>
          </p:nvSpPr>
          <p:spPr>
            <a:xfrm>
              <a:off x="8853170" y="341630"/>
              <a:ext cx="1484630" cy="8342630"/>
            </a:xfrm>
            <a:custGeom>
              <a:avLst/>
              <a:gdLst>
                <a:gd name="connsiteX0" fmla="*/ 537210 w 1484630"/>
                <a:gd name="connsiteY0" fmla="*/ 8342630 h 8342630"/>
                <a:gd name="connsiteX1" fmla="*/ 1484630 w 1484630"/>
                <a:gd name="connsiteY1" fmla="*/ 8342630 h 8342630"/>
                <a:gd name="connsiteX2" fmla="*/ 0 w 1484630"/>
                <a:gd name="connsiteY2" fmla="*/ 0 h 8342630"/>
                <a:gd name="connsiteX3" fmla="*/ 537210 w 1484630"/>
                <a:gd name="connsiteY3" fmla="*/ 8342630 h 8342630"/>
              </a:gdLst>
              <a:ahLst/>
              <a:cxnLst>
                <a:cxn ang="0">
                  <a:pos x="connsiteX0" y="connsiteY0"/>
                </a:cxn>
                <a:cxn ang="0">
                  <a:pos x="connsiteX1" y="connsiteY1"/>
                </a:cxn>
                <a:cxn ang="0">
                  <a:pos x="connsiteX2" y="connsiteY2"/>
                </a:cxn>
                <a:cxn ang="0">
                  <a:pos x="connsiteX3" y="connsiteY3"/>
                </a:cxn>
              </a:cxnLst>
              <a:rect l="l" t="t" r="r" b="b"/>
              <a:pathLst>
                <a:path w="1484630" h="8342630">
                  <a:moveTo>
                    <a:pt x="537210" y="8342630"/>
                  </a:moveTo>
                  <a:lnTo>
                    <a:pt x="1484630" y="8342630"/>
                  </a:lnTo>
                  <a:lnTo>
                    <a:pt x="0" y="0"/>
                  </a:lnTo>
                  <a:lnTo>
                    <a:pt x="537210" y="8342630"/>
                  </a:lnTo>
                </a:path>
              </a:pathLst>
            </a:custGeom>
            <a:solidFill>
              <a:schemeClr val="accent1">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9" name="任意多边形: 形状 53"/>
            <p:cNvSpPr/>
            <p:nvPr>
              <p:custDataLst>
                <p:tags r:id="rId64"/>
              </p:custDataLst>
            </p:nvPr>
          </p:nvSpPr>
          <p:spPr>
            <a:xfrm>
              <a:off x="8853170" y="8684260"/>
              <a:ext cx="1484630" cy="1385570"/>
            </a:xfrm>
            <a:custGeom>
              <a:avLst/>
              <a:gdLst>
                <a:gd name="connsiteX0" fmla="*/ 0 w 1484630"/>
                <a:gd name="connsiteY0" fmla="*/ 0 h 1385570"/>
                <a:gd name="connsiteX1" fmla="*/ 1484630 w 1484630"/>
                <a:gd name="connsiteY1" fmla="*/ 0 h 1385570"/>
                <a:gd name="connsiteX2" fmla="*/ 452120 w 1484630"/>
                <a:gd name="connsiteY2" fmla="*/ 1385570 h 1385570"/>
                <a:gd name="connsiteX3" fmla="*/ 0 w 1484630"/>
                <a:gd name="connsiteY3" fmla="*/ 0 h 1385570"/>
              </a:gdLst>
              <a:ahLst/>
              <a:cxnLst>
                <a:cxn ang="0">
                  <a:pos x="connsiteX0" y="connsiteY0"/>
                </a:cxn>
                <a:cxn ang="0">
                  <a:pos x="connsiteX1" y="connsiteY1"/>
                </a:cxn>
                <a:cxn ang="0">
                  <a:pos x="connsiteX2" y="connsiteY2"/>
                </a:cxn>
                <a:cxn ang="0">
                  <a:pos x="connsiteX3" y="connsiteY3"/>
                </a:cxn>
              </a:cxnLst>
              <a:rect l="l" t="t" r="r" b="b"/>
              <a:pathLst>
                <a:path w="1484630" h="1385570">
                  <a:moveTo>
                    <a:pt x="0" y="0"/>
                  </a:moveTo>
                  <a:lnTo>
                    <a:pt x="1484630" y="0"/>
                  </a:lnTo>
                  <a:lnTo>
                    <a:pt x="452120" y="138557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0" name="任意多边形: 形状 54"/>
            <p:cNvSpPr/>
            <p:nvPr>
              <p:custDataLst>
                <p:tags r:id="rId65"/>
              </p:custDataLst>
            </p:nvPr>
          </p:nvSpPr>
          <p:spPr>
            <a:xfrm>
              <a:off x="342900" y="8684260"/>
              <a:ext cx="1498600" cy="1385570"/>
            </a:xfrm>
            <a:custGeom>
              <a:avLst/>
              <a:gdLst>
                <a:gd name="connsiteX0" fmla="*/ 0 w 1498600"/>
                <a:gd name="connsiteY0" fmla="*/ 0 h 1385570"/>
                <a:gd name="connsiteX1" fmla="*/ 1498600 w 1498600"/>
                <a:gd name="connsiteY1" fmla="*/ 0 h 1385570"/>
                <a:gd name="connsiteX2" fmla="*/ 1060450 w 1498600"/>
                <a:gd name="connsiteY2" fmla="*/ 1385570 h 1385570"/>
                <a:gd name="connsiteX3" fmla="*/ 0 w 1498600"/>
                <a:gd name="connsiteY3" fmla="*/ 0 h 1385570"/>
              </a:gdLst>
              <a:ahLst/>
              <a:cxnLst>
                <a:cxn ang="0">
                  <a:pos x="connsiteX0" y="connsiteY0"/>
                </a:cxn>
                <a:cxn ang="0">
                  <a:pos x="connsiteX1" y="connsiteY1"/>
                </a:cxn>
                <a:cxn ang="0">
                  <a:pos x="connsiteX2" y="connsiteY2"/>
                </a:cxn>
                <a:cxn ang="0">
                  <a:pos x="connsiteX3" y="connsiteY3"/>
                </a:cxn>
              </a:cxnLst>
              <a:rect l="l" t="t" r="r" b="b"/>
              <a:pathLst>
                <a:path w="1498600" h="1385570">
                  <a:moveTo>
                    <a:pt x="0" y="0"/>
                  </a:moveTo>
                  <a:lnTo>
                    <a:pt x="1498600" y="0"/>
                  </a:lnTo>
                  <a:lnTo>
                    <a:pt x="1060450" y="1385570"/>
                  </a:lnTo>
                  <a:lnTo>
                    <a:pt x="0" y="0"/>
                  </a:lnTo>
                </a:path>
              </a:pathLst>
            </a:custGeom>
            <a:solidFill>
              <a:schemeClr val="accent1">
                <a:lumMod val="5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1" name="任意多边形: 形状 55"/>
            <p:cNvSpPr/>
            <p:nvPr>
              <p:custDataLst>
                <p:tags r:id="rId66"/>
              </p:custDataLst>
            </p:nvPr>
          </p:nvSpPr>
          <p:spPr>
            <a:xfrm>
              <a:off x="3605530" y="957580"/>
              <a:ext cx="3431541" cy="6954520"/>
            </a:xfrm>
            <a:custGeom>
              <a:avLst/>
              <a:gdLst/>
              <a:ahLst/>
              <a:cxnLst/>
              <a:rect l="0" t="0" r="0" b="0"/>
              <a:pathLst>
                <a:path w="3431541" h="6954520">
                  <a:moveTo>
                    <a:pt x="1282700" y="6948170"/>
                  </a:moveTo>
                  <a:cubicBezTo>
                    <a:pt x="1200150" y="6927850"/>
                    <a:pt x="1243330" y="6939280"/>
                    <a:pt x="1192530" y="6922770"/>
                  </a:cubicBezTo>
                  <a:cubicBezTo>
                    <a:pt x="1132840" y="6891020"/>
                    <a:pt x="1027430" y="6833870"/>
                    <a:pt x="877570" y="6752590"/>
                  </a:cubicBezTo>
                  <a:cubicBezTo>
                    <a:pt x="627380" y="6619240"/>
                    <a:pt x="424180" y="6423659"/>
                    <a:pt x="271780" y="6164580"/>
                  </a:cubicBezTo>
                  <a:cubicBezTo>
                    <a:pt x="171450" y="5996940"/>
                    <a:pt x="96520" y="5806440"/>
                    <a:pt x="44450" y="5594350"/>
                  </a:cubicBezTo>
                  <a:cubicBezTo>
                    <a:pt x="0" y="5411470"/>
                    <a:pt x="134620" y="5233670"/>
                    <a:pt x="320040" y="5233670"/>
                  </a:cubicBezTo>
                  <a:lnTo>
                    <a:pt x="340360" y="5233670"/>
                  </a:lnTo>
                  <a:cubicBezTo>
                    <a:pt x="468630" y="5233670"/>
                    <a:pt x="580390" y="5322570"/>
                    <a:pt x="613410" y="5450840"/>
                  </a:cubicBezTo>
                  <a:cubicBezTo>
                    <a:pt x="651510" y="5589270"/>
                    <a:pt x="703580" y="5712459"/>
                    <a:pt x="770890" y="5819140"/>
                  </a:cubicBezTo>
                  <a:cubicBezTo>
                    <a:pt x="873760" y="5981700"/>
                    <a:pt x="1008380" y="6103620"/>
                    <a:pt x="1173480" y="6189980"/>
                  </a:cubicBezTo>
                  <a:cubicBezTo>
                    <a:pt x="1338580" y="6273800"/>
                    <a:pt x="1531620" y="6315710"/>
                    <a:pt x="1746250" y="6315710"/>
                  </a:cubicBezTo>
                  <a:cubicBezTo>
                    <a:pt x="2096770" y="6315710"/>
                    <a:pt x="2369820" y="6206490"/>
                    <a:pt x="2561590" y="5989320"/>
                  </a:cubicBezTo>
                  <a:cubicBezTo>
                    <a:pt x="2754631" y="5772150"/>
                    <a:pt x="2852420" y="5466080"/>
                    <a:pt x="2852420" y="5069840"/>
                  </a:cubicBezTo>
                  <a:lnTo>
                    <a:pt x="2852420" y="4862830"/>
                  </a:lnTo>
                  <a:cubicBezTo>
                    <a:pt x="2852420" y="4478020"/>
                    <a:pt x="2759711" y="4180840"/>
                    <a:pt x="2571750" y="3968750"/>
                  </a:cubicBezTo>
                  <a:cubicBezTo>
                    <a:pt x="2386330" y="3761740"/>
                    <a:pt x="2123440" y="3657600"/>
                    <a:pt x="1788160" y="3657600"/>
                  </a:cubicBezTo>
                  <a:lnTo>
                    <a:pt x="1652270" y="3657600"/>
                  </a:lnTo>
                  <a:cubicBezTo>
                    <a:pt x="1497330" y="3657600"/>
                    <a:pt x="1369060" y="3526790"/>
                    <a:pt x="1369060" y="3368040"/>
                  </a:cubicBezTo>
                  <a:lnTo>
                    <a:pt x="1369060" y="3318511"/>
                  </a:lnTo>
                  <a:cubicBezTo>
                    <a:pt x="1369060" y="3158490"/>
                    <a:pt x="1497330" y="3028951"/>
                    <a:pt x="1652270" y="3028951"/>
                  </a:cubicBezTo>
                  <a:lnTo>
                    <a:pt x="1786890" y="3028951"/>
                  </a:lnTo>
                  <a:cubicBezTo>
                    <a:pt x="2094230" y="3028951"/>
                    <a:pt x="2332990" y="2937511"/>
                    <a:pt x="2500630" y="2752091"/>
                  </a:cubicBezTo>
                  <a:cubicBezTo>
                    <a:pt x="2668280" y="2566680"/>
                    <a:pt x="2753360" y="2307591"/>
                    <a:pt x="2753360" y="1973581"/>
                  </a:cubicBezTo>
                  <a:lnTo>
                    <a:pt x="2753360" y="1760220"/>
                  </a:lnTo>
                  <a:cubicBezTo>
                    <a:pt x="2753360" y="1402080"/>
                    <a:pt x="2665730" y="1122680"/>
                    <a:pt x="2487930" y="929640"/>
                  </a:cubicBezTo>
                  <a:cubicBezTo>
                    <a:pt x="2310130" y="734060"/>
                    <a:pt x="2062480" y="637540"/>
                    <a:pt x="1742440" y="637540"/>
                  </a:cubicBezTo>
                  <a:cubicBezTo>
                    <a:pt x="1562100" y="637540"/>
                    <a:pt x="1399540" y="679450"/>
                    <a:pt x="1252220" y="760730"/>
                  </a:cubicBezTo>
                  <a:cubicBezTo>
                    <a:pt x="1107440" y="842010"/>
                    <a:pt x="981710" y="958850"/>
                    <a:pt x="881380" y="1111250"/>
                  </a:cubicBezTo>
                  <a:cubicBezTo>
                    <a:pt x="814070" y="1215390"/>
                    <a:pt x="755650" y="1333500"/>
                    <a:pt x="713740" y="1466850"/>
                  </a:cubicBezTo>
                  <a:cubicBezTo>
                    <a:pt x="675640" y="1587500"/>
                    <a:pt x="568960" y="1667510"/>
                    <a:pt x="443230" y="1667510"/>
                  </a:cubicBezTo>
                  <a:lnTo>
                    <a:pt x="427990" y="1667510"/>
                  </a:lnTo>
                  <a:cubicBezTo>
                    <a:pt x="240030" y="1667510"/>
                    <a:pt x="102870" y="1484630"/>
                    <a:pt x="154940" y="1299210"/>
                  </a:cubicBezTo>
                  <a:cubicBezTo>
                    <a:pt x="209550" y="1103630"/>
                    <a:pt x="287020" y="925830"/>
                    <a:pt x="379730" y="768350"/>
                  </a:cubicBezTo>
                  <a:cubicBezTo>
                    <a:pt x="529590" y="516890"/>
                    <a:pt x="720090" y="326390"/>
                    <a:pt x="949960" y="195580"/>
                  </a:cubicBezTo>
                  <a:cubicBezTo>
                    <a:pt x="1179830" y="64770"/>
                    <a:pt x="1442720" y="0"/>
                    <a:pt x="1738630" y="0"/>
                  </a:cubicBezTo>
                  <a:cubicBezTo>
                    <a:pt x="2246630" y="0"/>
                    <a:pt x="2639060" y="153670"/>
                    <a:pt x="2917190" y="462280"/>
                  </a:cubicBezTo>
                  <a:cubicBezTo>
                    <a:pt x="3195320" y="770890"/>
                    <a:pt x="3335020" y="1207770"/>
                    <a:pt x="3335020" y="1769110"/>
                  </a:cubicBezTo>
                  <a:lnTo>
                    <a:pt x="3335020" y="1976120"/>
                  </a:lnTo>
                  <a:cubicBezTo>
                    <a:pt x="3335020" y="2294890"/>
                    <a:pt x="3270250" y="2571750"/>
                    <a:pt x="3139440" y="2806700"/>
                  </a:cubicBezTo>
                  <a:cubicBezTo>
                    <a:pt x="3082290" y="2910840"/>
                    <a:pt x="3013709" y="3002280"/>
                    <a:pt x="2933700" y="3081020"/>
                  </a:cubicBezTo>
                  <a:cubicBezTo>
                    <a:pt x="2813050" y="3204211"/>
                    <a:pt x="2815590" y="3404870"/>
                    <a:pt x="2946400" y="3515361"/>
                  </a:cubicBezTo>
                  <a:cubicBezTo>
                    <a:pt x="3049269" y="3601720"/>
                    <a:pt x="3136900" y="3708401"/>
                    <a:pt x="3209290" y="3841751"/>
                  </a:cubicBezTo>
                  <a:cubicBezTo>
                    <a:pt x="3356609" y="4110991"/>
                    <a:pt x="3431540" y="4453891"/>
                    <a:pt x="3431540" y="4869181"/>
                  </a:cubicBezTo>
                  <a:lnTo>
                    <a:pt x="3431540" y="5074920"/>
                  </a:lnTo>
                  <a:cubicBezTo>
                    <a:pt x="3431540" y="5472430"/>
                    <a:pt x="3366770" y="5808980"/>
                    <a:pt x="3233420" y="6092190"/>
                  </a:cubicBezTo>
                  <a:cubicBezTo>
                    <a:pt x="3101340" y="6374130"/>
                    <a:pt x="2908300" y="6586220"/>
                    <a:pt x="2658110" y="6734809"/>
                  </a:cubicBezTo>
                  <a:cubicBezTo>
                    <a:pt x="2405380" y="6880859"/>
                    <a:pt x="2101850" y="6954519"/>
                    <a:pt x="1744980" y="6954519"/>
                  </a:cubicBezTo>
                  <a:lnTo>
                    <a:pt x="1337310" y="6954519"/>
                  </a:lnTo>
                  <a:lnTo>
                    <a:pt x="1286510" y="6949439"/>
                  </a:lnTo>
                  <a:cubicBezTo>
                    <a:pt x="1287780" y="6948170"/>
                    <a:pt x="1285240" y="6948170"/>
                    <a:pt x="1282700" y="6948170"/>
                  </a:cubicBezTo>
                  <a:close/>
                </a:path>
              </a:pathLst>
            </a:custGeom>
            <a:solidFill>
              <a:srgbClr val="FDFDFE"/>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2" name="文本框 421"/>
          <p:cNvSpPr txBox="1"/>
          <p:nvPr>
            <p:custDataLst>
              <p:tags r:id="rId67"/>
            </p:custDataLst>
          </p:nvPr>
        </p:nvSpPr>
        <p:spPr>
          <a:xfrm>
            <a:off x="4686300" y="843280"/>
            <a:ext cx="4131945" cy="130238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0" lvl="0" indent="0" algn="l" eaLnBrk="1" fontAlgn="ctr" latinLnBrk="0" hangingPunct="1">
              <a:lnSpc>
                <a:spcPct val="120000"/>
              </a:lnSpc>
              <a:spcBef>
                <a:spcPts val="2200"/>
              </a:spcBef>
              <a:spcAft>
                <a:spcPts val="0"/>
              </a:spcAft>
              <a:buSzPct val="100000"/>
              <a:buNone/>
            </a:pPr>
            <a:r>
              <a:rPr lang="zh-CN" altLang="en-US"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全系列一级能效</a:t>
            </a:r>
            <a:r>
              <a:rPr lang="en-US" altLang="zh-CN"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/First class efficiency</a:t>
            </a:r>
            <a:endParaRPr lang="zh-CN" altLang="en-US"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a:p>
            <a:pPr marL="0" lvl="0" indent="0" algn="l" eaLnBrk="1" fontAlgn="ctr" latinLnBrk="0" hangingPunct="1">
              <a:lnSpc>
                <a:spcPct val="120000"/>
              </a:lnSpc>
              <a:spcBef>
                <a:spcPts val="2200"/>
              </a:spcBef>
              <a:spcAft>
                <a:spcPts val="0"/>
              </a:spcAft>
              <a:buSzPct val="100000"/>
              <a:buNone/>
            </a:pPr>
            <a:r>
              <a:rPr lang="zh-CN" altLang="en-US"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大风量，小焓差，高显热比</a:t>
            </a:r>
            <a:r>
              <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/High air flow, small enthalpy difference,  high sensible heat factor</a:t>
            </a:r>
            <a:endPar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a:p>
            <a:pPr marL="0" lvl="0" indent="0" algn="l" eaLnBrk="1" fontAlgn="ctr" latinLnBrk="0" hangingPunct="1">
              <a:lnSpc>
                <a:spcPct val="120000"/>
              </a:lnSpc>
              <a:spcBef>
                <a:spcPts val="2200"/>
              </a:spcBef>
              <a:spcAft>
                <a:spcPts val="0"/>
              </a:spcAft>
              <a:buSzPct val="100000"/>
              <a:buNone/>
            </a:pPr>
            <a:r>
              <a:rPr lang="zh-CN" altLang="en-US"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高效环保型R410A制冷剂</a:t>
            </a:r>
            <a:r>
              <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/R410a refrigerant</a:t>
            </a:r>
            <a:endPar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p:txBody>
      </p:sp>
      <p:grpSp>
        <p:nvGrpSpPr>
          <p:cNvPr id="179" name="组合 178"/>
          <p:cNvGrpSpPr>
            <a:grpSpLocks noChangeAspect="1"/>
          </p:cNvGrpSpPr>
          <p:nvPr>
            <p:custDataLst>
              <p:tags r:id="rId68"/>
            </p:custDataLst>
          </p:nvPr>
        </p:nvGrpSpPr>
        <p:grpSpPr>
          <a:xfrm>
            <a:off x="4807585" y="2356076"/>
            <a:ext cx="304800" cy="304349"/>
            <a:chOff x="836313" y="1281817"/>
            <a:chExt cx="1905000" cy="1902179"/>
          </a:xfrm>
        </p:grpSpPr>
        <p:sp>
          <p:nvSpPr>
            <p:cNvPr id="180" name="任意多边形: 形状 1"/>
            <p:cNvSpPr/>
            <p:nvPr>
              <p:custDataLst>
                <p:tags r:id="rId69"/>
              </p:custDataLst>
            </p:nvPr>
          </p:nvSpPr>
          <p:spPr>
            <a:xfrm>
              <a:off x="1612041" y="1484447"/>
              <a:ext cx="0" cy="0"/>
            </a:xfrm>
            <a:custGeom>
              <a:avLst/>
              <a:gdLst/>
              <a:ahLst/>
              <a:cxnLst/>
              <a:rect l="0" t="0" r="0" b="0"/>
              <a:pathLst>
                <a:path w="1" h="1">
                  <a:moveTo>
                    <a:pt x="0" y="0"/>
                  </a:moveTo>
                  <a:close/>
                </a:path>
              </a:pathLst>
            </a:custGeom>
            <a:solidFill>
              <a:srgbClr val="F13C73"/>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nvGrpSpPr>
            <p:cNvPr id="181" name="组合 180"/>
            <p:cNvGrpSpPr/>
            <p:nvPr/>
          </p:nvGrpSpPr>
          <p:grpSpPr>
            <a:xfrm>
              <a:off x="836313" y="1281817"/>
              <a:ext cx="1905000" cy="1902179"/>
              <a:chOff x="659130" y="612140"/>
              <a:chExt cx="5146039" cy="5138420"/>
            </a:xfrm>
          </p:grpSpPr>
          <p:sp>
            <p:nvSpPr>
              <p:cNvPr id="182" name="任意多边形: 形状 2"/>
              <p:cNvSpPr/>
              <p:nvPr>
                <p:custDataLst>
                  <p:tags r:id="rId70"/>
                </p:custDataLst>
              </p:nvPr>
            </p:nvSpPr>
            <p:spPr>
              <a:xfrm>
                <a:off x="659130" y="927100"/>
                <a:ext cx="5146039" cy="4457700"/>
              </a:xfrm>
              <a:custGeom>
                <a:avLst/>
                <a:gdLst>
                  <a:gd name="connsiteX0" fmla="*/ 3859530 w 5146040"/>
                  <a:gd name="connsiteY0" fmla="*/ 0 h 4457700"/>
                  <a:gd name="connsiteX1" fmla="*/ 1286510 w 5146040"/>
                  <a:gd name="connsiteY1" fmla="*/ 0 h 4457700"/>
                  <a:gd name="connsiteX2" fmla="*/ 0 w 5146040"/>
                  <a:gd name="connsiteY2" fmla="*/ 2228850 h 4457700"/>
                  <a:gd name="connsiteX3" fmla="*/ 1286510 w 5146040"/>
                  <a:gd name="connsiteY3" fmla="*/ 4457700 h 4457700"/>
                  <a:gd name="connsiteX4" fmla="*/ 3859530 w 5146040"/>
                  <a:gd name="connsiteY4" fmla="*/ 4457700 h 4457700"/>
                  <a:gd name="connsiteX5" fmla="*/ 5146040 w 5146040"/>
                  <a:gd name="connsiteY5" fmla="*/ 2228850 h 4457700"/>
                  <a:gd name="connsiteX6" fmla="*/ 3859530 w 514604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6040" h="4457700">
                    <a:moveTo>
                      <a:pt x="3859530" y="0"/>
                    </a:moveTo>
                    <a:lnTo>
                      <a:pt x="1286510" y="0"/>
                    </a:lnTo>
                    <a:lnTo>
                      <a:pt x="0" y="2228850"/>
                    </a:lnTo>
                    <a:lnTo>
                      <a:pt x="1286510" y="4457700"/>
                    </a:lnTo>
                    <a:lnTo>
                      <a:pt x="3859530" y="4457700"/>
                    </a:lnTo>
                    <a:lnTo>
                      <a:pt x="5146040" y="2228850"/>
                    </a:lnTo>
                    <a:lnTo>
                      <a:pt x="3859530" y="0"/>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accent1">
                      <a:lumMod val="40000"/>
                      <a:lumOff val="60000"/>
                    </a:schemeClr>
                  </a:solidFill>
                </a:endParaRPr>
              </a:p>
            </p:txBody>
          </p:sp>
          <p:sp>
            <p:nvSpPr>
              <p:cNvPr id="183" name="任意多边形: 形状 3"/>
              <p:cNvSpPr/>
              <p:nvPr>
                <p:custDataLst>
                  <p:tags r:id="rId71"/>
                </p:custDataLst>
              </p:nvPr>
            </p:nvSpPr>
            <p:spPr>
              <a:xfrm>
                <a:off x="688340" y="709930"/>
                <a:ext cx="5036820" cy="4892040"/>
              </a:xfrm>
              <a:custGeom>
                <a:avLst/>
                <a:gdLst>
                  <a:gd name="connsiteX0" fmla="*/ 5036820 w 5036820"/>
                  <a:gd name="connsiteY0" fmla="*/ 1916430 h 4892040"/>
                  <a:gd name="connsiteX1" fmla="*/ 3319780 w 5036820"/>
                  <a:gd name="connsiteY1" fmla="*/ 0 h 4892040"/>
                  <a:gd name="connsiteX2" fmla="*/ 800100 w 5036820"/>
                  <a:gd name="connsiteY2" fmla="*/ 529590 h 4892040"/>
                  <a:gd name="connsiteX3" fmla="*/ 0 w 5036820"/>
                  <a:gd name="connsiteY3" fmla="*/ 2975610 h 4892040"/>
                  <a:gd name="connsiteX4" fmla="*/ 1717040 w 5036820"/>
                  <a:gd name="connsiteY4" fmla="*/ 4892040 h 4892040"/>
                  <a:gd name="connsiteX5" fmla="*/ 4236720 w 5036820"/>
                  <a:gd name="connsiteY5" fmla="*/ 4362450 h 4892040"/>
                  <a:gd name="connsiteX6" fmla="*/ 5036820 w 5036820"/>
                  <a:gd name="connsiteY6" fmla="*/ 1916430 h 48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820" h="4892040">
                    <a:moveTo>
                      <a:pt x="5036820" y="1916430"/>
                    </a:moveTo>
                    <a:lnTo>
                      <a:pt x="3319780" y="0"/>
                    </a:lnTo>
                    <a:lnTo>
                      <a:pt x="800100" y="529590"/>
                    </a:lnTo>
                    <a:lnTo>
                      <a:pt x="0" y="2975610"/>
                    </a:lnTo>
                    <a:lnTo>
                      <a:pt x="1717040" y="4892040"/>
                    </a:lnTo>
                    <a:lnTo>
                      <a:pt x="4236720" y="4362450"/>
                    </a:lnTo>
                    <a:lnTo>
                      <a:pt x="5036820" y="1916430"/>
                    </a:lnTo>
                  </a:path>
                </a:pathLst>
              </a:custGeom>
              <a:solidFill>
                <a:schemeClr val="accent1">
                  <a:lumMod val="60000"/>
                  <a:lumOff val="4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accent1">
                      <a:lumMod val="60000"/>
                      <a:lumOff val="40000"/>
                    </a:schemeClr>
                  </a:solidFill>
                </a:endParaRPr>
              </a:p>
            </p:txBody>
          </p:sp>
          <p:sp>
            <p:nvSpPr>
              <p:cNvPr id="184" name="任意多边形: 形状 4"/>
              <p:cNvSpPr/>
              <p:nvPr>
                <p:custDataLst>
                  <p:tags r:id="rId72"/>
                </p:custDataLst>
              </p:nvPr>
            </p:nvSpPr>
            <p:spPr>
              <a:xfrm>
                <a:off x="885190" y="612140"/>
                <a:ext cx="4592320" cy="5138420"/>
              </a:xfrm>
              <a:custGeom>
                <a:avLst/>
                <a:gdLst>
                  <a:gd name="connsiteX0" fmla="*/ 4451350 w 4592320"/>
                  <a:gd name="connsiteY0" fmla="*/ 3976370 h 5138420"/>
                  <a:gd name="connsiteX1" fmla="*/ 4592320 w 4592320"/>
                  <a:gd name="connsiteY1" fmla="*/ 1405890 h 5138420"/>
                  <a:gd name="connsiteX2" fmla="*/ 2437130 w 4592320"/>
                  <a:gd name="connsiteY2" fmla="*/ 0 h 5138420"/>
                  <a:gd name="connsiteX3" fmla="*/ 140970 w 4592320"/>
                  <a:gd name="connsiteY3" fmla="*/ 1162050 h 5138420"/>
                  <a:gd name="connsiteX4" fmla="*/ 0 w 4592320"/>
                  <a:gd name="connsiteY4" fmla="*/ 3732530 h 5138420"/>
                  <a:gd name="connsiteX5" fmla="*/ 2155190 w 4592320"/>
                  <a:gd name="connsiteY5" fmla="*/ 5138420 h 5138420"/>
                  <a:gd name="connsiteX6" fmla="*/ 4451350 w 4592320"/>
                  <a:gd name="connsiteY6" fmla="*/ 3976370 h 51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2320" h="5138420">
                    <a:moveTo>
                      <a:pt x="4451350" y="3976370"/>
                    </a:moveTo>
                    <a:lnTo>
                      <a:pt x="4592320" y="1405890"/>
                    </a:lnTo>
                    <a:lnTo>
                      <a:pt x="2437130" y="0"/>
                    </a:lnTo>
                    <a:lnTo>
                      <a:pt x="140970" y="1162050"/>
                    </a:lnTo>
                    <a:lnTo>
                      <a:pt x="0" y="3732530"/>
                    </a:lnTo>
                    <a:lnTo>
                      <a:pt x="2155190" y="5138420"/>
                    </a:lnTo>
                    <a:lnTo>
                      <a:pt x="4451350" y="3976370"/>
                    </a:lnTo>
                  </a:path>
                </a:pathLst>
              </a:custGeom>
              <a:solidFill>
                <a:schemeClr val="accent1"/>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accent1">
                      <a:lumMod val="75000"/>
                    </a:schemeClr>
                  </a:solidFill>
                </a:endParaRPr>
              </a:p>
            </p:txBody>
          </p:sp>
        </p:grpSp>
        <p:sp>
          <p:nvSpPr>
            <p:cNvPr id="185" name="任意多边形: 形状 6"/>
            <p:cNvSpPr/>
            <p:nvPr>
              <p:custDataLst>
                <p:tags r:id="rId73"/>
              </p:custDataLst>
            </p:nvPr>
          </p:nvSpPr>
          <p:spPr>
            <a:xfrm>
              <a:off x="1463477" y="1643353"/>
              <a:ext cx="652552" cy="1156540"/>
            </a:xfrm>
            <a:custGeom>
              <a:avLst/>
              <a:gdLst/>
              <a:ahLst/>
              <a:cxnLst/>
              <a:rect l="0" t="0" r="0" b="0"/>
              <a:pathLst>
                <a:path w="1762761" h="3124201">
                  <a:moveTo>
                    <a:pt x="765810" y="34290"/>
                  </a:moveTo>
                  <a:lnTo>
                    <a:pt x="1103630" y="33020"/>
                  </a:lnTo>
                  <a:cubicBezTo>
                    <a:pt x="1132840" y="33020"/>
                    <a:pt x="1158240" y="25400"/>
                    <a:pt x="1178560" y="13970"/>
                  </a:cubicBezTo>
                  <a:cubicBezTo>
                    <a:pt x="1201420" y="0"/>
                    <a:pt x="1230630" y="15240"/>
                    <a:pt x="1230630" y="41910"/>
                  </a:cubicBezTo>
                  <a:lnTo>
                    <a:pt x="1242060" y="2278380"/>
                  </a:lnTo>
                  <a:cubicBezTo>
                    <a:pt x="1236980" y="2548890"/>
                    <a:pt x="1291590" y="2602230"/>
                    <a:pt x="1357630" y="2600960"/>
                  </a:cubicBezTo>
                  <a:lnTo>
                    <a:pt x="1607820" y="2599690"/>
                  </a:lnTo>
                  <a:cubicBezTo>
                    <a:pt x="1691640" y="2599690"/>
                    <a:pt x="1761490" y="2667000"/>
                    <a:pt x="1761490" y="2752090"/>
                  </a:cubicBezTo>
                  <a:lnTo>
                    <a:pt x="1762760" y="2962910"/>
                  </a:lnTo>
                  <a:cubicBezTo>
                    <a:pt x="1762760" y="3046730"/>
                    <a:pt x="1695451" y="3116580"/>
                    <a:pt x="1610360" y="3116580"/>
                  </a:cubicBezTo>
                  <a:lnTo>
                    <a:pt x="166371" y="3124200"/>
                  </a:lnTo>
                  <a:cubicBezTo>
                    <a:pt x="82550" y="3124200"/>
                    <a:pt x="12700" y="3056890"/>
                    <a:pt x="12700" y="2971800"/>
                  </a:cubicBezTo>
                  <a:lnTo>
                    <a:pt x="11430" y="2760980"/>
                  </a:lnTo>
                  <a:cubicBezTo>
                    <a:pt x="11430" y="2677160"/>
                    <a:pt x="78740" y="2607310"/>
                    <a:pt x="163830" y="2607310"/>
                  </a:cubicBezTo>
                  <a:lnTo>
                    <a:pt x="389890" y="2606040"/>
                  </a:lnTo>
                  <a:cubicBezTo>
                    <a:pt x="473710" y="2606040"/>
                    <a:pt x="542290" y="2537460"/>
                    <a:pt x="542290" y="2452370"/>
                  </a:cubicBezTo>
                  <a:lnTo>
                    <a:pt x="534670" y="969010"/>
                  </a:lnTo>
                  <a:cubicBezTo>
                    <a:pt x="534670" y="862330"/>
                    <a:pt x="426720" y="788670"/>
                    <a:pt x="326390" y="826770"/>
                  </a:cubicBezTo>
                  <a:cubicBezTo>
                    <a:pt x="276860" y="845820"/>
                    <a:pt x="238760" y="858520"/>
                    <a:pt x="204470" y="869950"/>
                  </a:cubicBezTo>
                  <a:cubicBezTo>
                    <a:pt x="106680" y="902970"/>
                    <a:pt x="3810" y="831850"/>
                    <a:pt x="2540" y="727710"/>
                  </a:cubicBezTo>
                  <a:cubicBezTo>
                    <a:pt x="2540" y="687070"/>
                    <a:pt x="1270" y="647700"/>
                    <a:pt x="1270" y="613410"/>
                  </a:cubicBezTo>
                  <a:cubicBezTo>
                    <a:pt x="0" y="554990"/>
                    <a:pt x="33020" y="502920"/>
                    <a:pt x="83820" y="476250"/>
                  </a:cubicBezTo>
                  <a:cubicBezTo>
                    <a:pt x="307340" y="360680"/>
                    <a:pt x="496570" y="269240"/>
                    <a:pt x="651510" y="87630"/>
                  </a:cubicBezTo>
                  <a:cubicBezTo>
                    <a:pt x="679450" y="54610"/>
                    <a:pt x="721360" y="34290"/>
                    <a:pt x="765810" y="34290"/>
                  </a:cubicBezTo>
                  <a:close/>
                </a:path>
              </a:pathLst>
            </a:custGeom>
            <a:solidFill>
              <a:srgbClr val="FFFFFF"/>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grpSp>
        <p:nvGrpSpPr>
          <p:cNvPr id="186" name="组合 185"/>
          <p:cNvGrpSpPr>
            <a:grpSpLocks noChangeAspect="1"/>
          </p:cNvGrpSpPr>
          <p:nvPr>
            <p:custDataLst>
              <p:tags r:id="rId74"/>
            </p:custDataLst>
          </p:nvPr>
        </p:nvGrpSpPr>
        <p:grpSpPr>
          <a:xfrm>
            <a:off x="4807585" y="2890111"/>
            <a:ext cx="304800" cy="304349"/>
            <a:chOff x="2995313" y="1281817"/>
            <a:chExt cx="1905000" cy="1902179"/>
          </a:xfrm>
        </p:grpSpPr>
        <p:grpSp>
          <p:nvGrpSpPr>
            <p:cNvPr id="187" name="组合 186"/>
            <p:cNvGrpSpPr/>
            <p:nvPr/>
          </p:nvGrpSpPr>
          <p:grpSpPr>
            <a:xfrm>
              <a:off x="2995313" y="1281817"/>
              <a:ext cx="1905000" cy="1902179"/>
              <a:chOff x="595630" y="612140"/>
              <a:chExt cx="5146040" cy="5138420"/>
            </a:xfrm>
          </p:grpSpPr>
          <p:sp>
            <p:nvSpPr>
              <p:cNvPr id="188" name="任意多边形: 形状 8"/>
              <p:cNvSpPr/>
              <p:nvPr>
                <p:custDataLst>
                  <p:tags r:id="rId75"/>
                </p:custDataLst>
              </p:nvPr>
            </p:nvSpPr>
            <p:spPr>
              <a:xfrm>
                <a:off x="595630" y="927100"/>
                <a:ext cx="5146040" cy="4457700"/>
              </a:xfrm>
              <a:custGeom>
                <a:avLst/>
                <a:gdLst>
                  <a:gd name="connsiteX0" fmla="*/ 3859530 w 5146040"/>
                  <a:gd name="connsiteY0" fmla="*/ 0 h 4457700"/>
                  <a:gd name="connsiteX1" fmla="*/ 1286510 w 5146040"/>
                  <a:gd name="connsiteY1" fmla="*/ 0 h 4457700"/>
                  <a:gd name="connsiteX2" fmla="*/ 0 w 5146040"/>
                  <a:gd name="connsiteY2" fmla="*/ 2228850 h 4457700"/>
                  <a:gd name="connsiteX3" fmla="*/ 1286510 w 5146040"/>
                  <a:gd name="connsiteY3" fmla="*/ 4457700 h 4457700"/>
                  <a:gd name="connsiteX4" fmla="*/ 3859530 w 5146040"/>
                  <a:gd name="connsiteY4" fmla="*/ 4457700 h 4457700"/>
                  <a:gd name="connsiteX5" fmla="*/ 5146040 w 5146040"/>
                  <a:gd name="connsiteY5" fmla="*/ 2228850 h 4457700"/>
                  <a:gd name="connsiteX6" fmla="*/ 3859530 w 514604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6040" h="4457700">
                    <a:moveTo>
                      <a:pt x="3859530" y="0"/>
                    </a:moveTo>
                    <a:lnTo>
                      <a:pt x="1286510" y="0"/>
                    </a:lnTo>
                    <a:lnTo>
                      <a:pt x="0" y="2228850"/>
                    </a:lnTo>
                    <a:lnTo>
                      <a:pt x="1286510" y="4457700"/>
                    </a:lnTo>
                    <a:lnTo>
                      <a:pt x="3859530" y="4457700"/>
                    </a:lnTo>
                    <a:lnTo>
                      <a:pt x="5146040" y="2228850"/>
                    </a:lnTo>
                    <a:lnTo>
                      <a:pt x="3859530" y="0"/>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accent1">
                      <a:lumMod val="75000"/>
                    </a:schemeClr>
                  </a:solidFill>
                </a:endParaRPr>
              </a:p>
            </p:txBody>
          </p:sp>
          <p:sp>
            <p:nvSpPr>
              <p:cNvPr id="189" name="任意多边形: 形状 9"/>
              <p:cNvSpPr/>
              <p:nvPr>
                <p:custDataLst>
                  <p:tags r:id="rId76"/>
                </p:custDataLst>
              </p:nvPr>
            </p:nvSpPr>
            <p:spPr>
              <a:xfrm>
                <a:off x="624840" y="709930"/>
                <a:ext cx="5036820" cy="4892040"/>
              </a:xfrm>
              <a:custGeom>
                <a:avLst/>
                <a:gdLst>
                  <a:gd name="connsiteX0" fmla="*/ 5036820 w 5036820"/>
                  <a:gd name="connsiteY0" fmla="*/ 1916430 h 4892040"/>
                  <a:gd name="connsiteX1" fmla="*/ 3319780 w 5036820"/>
                  <a:gd name="connsiteY1" fmla="*/ 0 h 4892040"/>
                  <a:gd name="connsiteX2" fmla="*/ 800100 w 5036820"/>
                  <a:gd name="connsiteY2" fmla="*/ 529590 h 4892040"/>
                  <a:gd name="connsiteX3" fmla="*/ 0 w 5036820"/>
                  <a:gd name="connsiteY3" fmla="*/ 2975610 h 4892040"/>
                  <a:gd name="connsiteX4" fmla="*/ 1717040 w 5036820"/>
                  <a:gd name="connsiteY4" fmla="*/ 4892040 h 4892040"/>
                  <a:gd name="connsiteX5" fmla="*/ 4236720 w 5036820"/>
                  <a:gd name="connsiteY5" fmla="*/ 4362450 h 4892040"/>
                  <a:gd name="connsiteX6" fmla="*/ 5036820 w 5036820"/>
                  <a:gd name="connsiteY6" fmla="*/ 1916430 h 48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820" h="4892040">
                    <a:moveTo>
                      <a:pt x="5036820" y="1916430"/>
                    </a:moveTo>
                    <a:lnTo>
                      <a:pt x="3319780" y="0"/>
                    </a:lnTo>
                    <a:lnTo>
                      <a:pt x="800100" y="529590"/>
                    </a:lnTo>
                    <a:lnTo>
                      <a:pt x="0" y="2975610"/>
                    </a:lnTo>
                    <a:lnTo>
                      <a:pt x="1717040" y="4892040"/>
                    </a:lnTo>
                    <a:lnTo>
                      <a:pt x="4236720" y="4362450"/>
                    </a:lnTo>
                    <a:lnTo>
                      <a:pt x="5036820" y="1916430"/>
                    </a:lnTo>
                  </a:path>
                </a:pathLst>
              </a:custGeom>
              <a:solidFill>
                <a:schemeClr val="accent1">
                  <a:lumMod val="60000"/>
                  <a:lumOff val="4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accent1">
                      <a:lumMod val="75000"/>
                    </a:schemeClr>
                  </a:solidFill>
                </a:endParaRPr>
              </a:p>
            </p:txBody>
          </p:sp>
          <p:sp>
            <p:nvSpPr>
              <p:cNvPr id="190" name="任意多边形: 形状 10"/>
              <p:cNvSpPr/>
              <p:nvPr>
                <p:custDataLst>
                  <p:tags r:id="rId77"/>
                </p:custDataLst>
              </p:nvPr>
            </p:nvSpPr>
            <p:spPr>
              <a:xfrm>
                <a:off x="821690" y="612140"/>
                <a:ext cx="4592320" cy="5138420"/>
              </a:xfrm>
              <a:custGeom>
                <a:avLst/>
                <a:gdLst>
                  <a:gd name="connsiteX0" fmla="*/ 4451350 w 4592320"/>
                  <a:gd name="connsiteY0" fmla="*/ 3976370 h 5138420"/>
                  <a:gd name="connsiteX1" fmla="*/ 4592320 w 4592320"/>
                  <a:gd name="connsiteY1" fmla="*/ 1405890 h 5138420"/>
                  <a:gd name="connsiteX2" fmla="*/ 2437130 w 4592320"/>
                  <a:gd name="connsiteY2" fmla="*/ 0 h 5138420"/>
                  <a:gd name="connsiteX3" fmla="*/ 140970 w 4592320"/>
                  <a:gd name="connsiteY3" fmla="*/ 1162050 h 5138420"/>
                  <a:gd name="connsiteX4" fmla="*/ 0 w 4592320"/>
                  <a:gd name="connsiteY4" fmla="*/ 3732530 h 5138420"/>
                  <a:gd name="connsiteX5" fmla="*/ 2155190 w 4592320"/>
                  <a:gd name="connsiteY5" fmla="*/ 5138420 h 5138420"/>
                  <a:gd name="connsiteX6" fmla="*/ 4451350 w 4592320"/>
                  <a:gd name="connsiteY6" fmla="*/ 3976370 h 51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2320" h="5138420">
                    <a:moveTo>
                      <a:pt x="4451350" y="3976370"/>
                    </a:moveTo>
                    <a:lnTo>
                      <a:pt x="4592320" y="1405890"/>
                    </a:lnTo>
                    <a:lnTo>
                      <a:pt x="2437130" y="0"/>
                    </a:lnTo>
                    <a:lnTo>
                      <a:pt x="140970" y="1162050"/>
                    </a:lnTo>
                    <a:lnTo>
                      <a:pt x="0" y="3732530"/>
                    </a:lnTo>
                    <a:lnTo>
                      <a:pt x="2155190" y="5138420"/>
                    </a:lnTo>
                    <a:lnTo>
                      <a:pt x="4451350" y="3976370"/>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accent1">
                      <a:lumMod val="75000"/>
                    </a:schemeClr>
                  </a:solidFill>
                </a:endParaRPr>
              </a:p>
            </p:txBody>
          </p:sp>
        </p:grpSp>
        <p:sp>
          <p:nvSpPr>
            <p:cNvPr id="191" name="任意多边形: 形状 12"/>
            <p:cNvSpPr/>
            <p:nvPr>
              <p:custDataLst>
                <p:tags r:id="rId78"/>
              </p:custDataLst>
            </p:nvPr>
          </p:nvSpPr>
          <p:spPr>
            <a:xfrm>
              <a:off x="3599441" y="1633480"/>
              <a:ext cx="697685" cy="1087900"/>
            </a:xfrm>
            <a:custGeom>
              <a:avLst/>
              <a:gdLst/>
              <a:ahLst/>
              <a:cxnLst/>
              <a:rect l="0" t="0" r="0" b="0"/>
              <a:pathLst>
                <a:path w="1884680" h="2938781">
                  <a:moveTo>
                    <a:pt x="417830" y="1035050"/>
                  </a:moveTo>
                  <a:lnTo>
                    <a:pt x="132080" y="979170"/>
                  </a:lnTo>
                  <a:cubicBezTo>
                    <a:pt x="52070" y="963930"/>
                    <a:pt x="0" y="885190"/>
                    <a:pt x="17780" y="806450"/>
                  </a:cubicBezTo>
                  <a:cubicBezTo>
                    <a:pt x="134620" y="271780"/>
                    <a:pt x="443230" y="3810"/>
                    <a:pt x="943610" y="1270"/>
                  </a:cubicBezTo>
                  <a:cubicBezTo>
                    <a:pt x="1236980" y="0"/>
                    <a:pt x="1460500" y="80010"/>
                    <a:pt x="1615440" y="242570"/>
                  </a:cubicBezTo>
                  <a:cubicBezTo>
                    <a:pt x="1769110" y="405130"/>
                    <a:pt x="1846580" y="604520"/>
                    <a:pt x="1847850" y="839470"/>
                  </a:cubicBezTo>
                  <a:cubicBezTo>
                    <a:pt x="1849120" y="1082040"/>
                    <a:pt x="1765300" y="1320800"/>
                    <a:pt x="1597660" y="1553210"/>
                  </a:cubicBezTo>
                  <a:cubicBezTo>
                    <a:pt x="1478280" y="1718310"/>
                    <a:pt x="1285240" y="1903730"/>
                    <a:pt x="1016000" y="2108200"/>
                  </a:cubicBezTo>
                  <a:cubicBezTo>
                    <a:pt x="905510" y="2193290"/>
                    <a:pt x="966470" y="2369820"/>
                    <a:pt x="1104900" y="2369820"/>
                  </a:cubicBezTo>
                  <a:lnTo>
                    <a:pt x="1617979" y="2367280"/>
                  </a:lnTo>
                  <a:cubicBezTo>
                    <a:pt x="1766570" y="2366010"/>
                    <a:pt x="1884679" y="2493010"/>
                    <a:pt x="1873250" y="2641600"/>
                  </a:cubicBezTo>
                  <a:lnTo>
                    <a:pt x="1861820" y="2797810"/>
                  </a:lnTo>
                  <a:cubicBezTo>
                    <a:pt x="1855470" y="2874010"/>
                    <a:pt x="1793240" y="2932430"/>
                    <a:pt x="1717040" y="2932430"/>
                  </a:cubicBezTo>
                  <a:lnTo>
                    <a:pt x="147320" y="2938780"/>
                  </a:lnTo>
                  <a:cubicBezTo>
                    <a:pt x="67310" y="2938780"/>
                    <a:pt x="1270" y="2874010"/>
                    <a:pt x="1270" y="2794000"/>
                  </a:cubicBezTo>
                  <a:lnTo>
                    <a:pt x="0" y="2440940"/>
                  </a:lnTo>
                  <a:cubicBezTo>
                    <a:pt x="0" y="2399030"/>
                    <a:pt x="17780" y="2358390"/>
                    <a:pt x="49530" y="2330450"/>
                  </a:cubicBezTo>
                  <a:cubicBezTo>
                    <a:pt x="547370" y="1897380"/>
                    <a:pt x="859790" y="1590040"/>
                    <a:pt x="985520" y="1408430"/>
                  </a:cubicBezTo>
                  <a:cubicBezTo>
                    <a:pt x="1116330" y="1220470"/>
                    <a:pt x="1181100" y="1042670"/>
                    <a:pt x="1179830" y="875030"/>
                  </a:cubicBezTo>
                  <a:cubicBezTo>
                    <a:pt x="1178560" y="635000"/>
                    <a:pt x="1087120" y="515620"/>
                    <a:pt x="906780" y="516890"/>
                  </a:cubicBezTo>
                  <a:cubicBezTo>
                    <a:pt x="797560" y="516890"/>
                    <a:pt x="718820" y="565150"/>
                    <a:pt x="669290" y="660400"/>
                  </a:cubicBezTo>
                  <a:cubicBezTo>
                    <a:pt x="635000" y="726440"/>
                    <a:pt x="608330" y="811530"/>
                    <a:pt x="590550" y="916940"/>
                  </a:cubicBezTo>
                  <a:cubicBezTo>
                    <a:pt x="575310" y="996950"/>
                    <a:pt x="497840" y="1050290"/>
                    <a:pt x="417830" y="1035050"/>
                  </a:cubicBezTo>
                  <a:close/>
                </a:path>
              </a:pathLst>
            </a:custGeom>
            <a:solidFill>
              <a:srgbClr val="FFFFFF"/>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lumMod val="60000"/>
                    <a:lumOff val="40000"/>
                  </a:schemeClr>
                </a:solidFill>
              </a:endParaRPr>
            </a:p>
          </p:txBody>
        </p:sp>
      </p:grpSp>
      <p:sp>
        <p:nvSpPr>
          <p:cNvPr id="192" name="文本框 191"/>
          <p:cNvSpPr txBox="1"/>
          <p:nvPr>
            <p:custDataLst>
              <p:tags r:id="rId79"/>
            </p:custDataLst>
          </p:nvPr>
        </p:nvSpPr>
        <p:spPr>
          <a:xfrm>
            <a:off x="5188585" y="2418715"/>
            <a:ext cx="3613785" cy="84836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0" lvl="0" indent="0" algn="l" eaLnBrk="1" fontAlgn="ctr" latinLnBrk="0" hangingPunct="1">
              <a:lnSpc>
                <a:spcPct val="120000"/>
              </a:lnSpc>
              <a:spcBef>
                <a:spcPts val="2300"/>
              </a:spcBef>
              <a:spcAft>
                <a:spcPts val="0"/>
              </a:spcAft>
              <a:buSzPct val="100000"/>
              <a:buNone/>
            </a:pPr>
            <a:r>
              <a:rPr lang="zh-CN" altLang="en-US"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占地面积小，全正面维护</a:t>
            </a:r>
            <a:r>
              <a:rPr lang="en-US" altLang="zh-CN" sz="1000" spc="30" dirty="0">
                <a:ln w="3175">
                  <a:noFill/>
                  <a:prstDash val="dash"/>
                </a:ln>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/Small size, front maintenance</a:t>
            </a:r>
            <a:endParaRPr lang="zh-CN" altLang="en-US" sz="1000" u="none"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a:p>
            <a:pPr marL="0" lvl="0" indent="0" algn="l" eaLnBrk="1" fontAlgn="ctr" latinLnBrk="0" hangingPunct="1">
              <a:lnSpc>
                <a:spcPct val="120000"/>
              </a:lnSpc>
              <a:spcBef>
                <a:spcPts val="2300"/>
              </a:spcBef>
              <a:spcAft>
                <a:spcPts val="0"/>
              </a:spcAft>
              <a:buSzPct val="100000"/>
              <a:buNone/>
            </a:pPr>
            <a:r>
              <a:rPr lang="zh-CN" altLang="en-US"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最低满足-</a:t>
            </a:r>
            <a:r>
              <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40</a:t>
            </a:r>
            <a:r>
              <a:rPr lang="zh-CN" altLang="en-US"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℃运行环境温度</a:t>
            </a:r>
            <a:r>
              <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rPr>
              <a:t>/Lowest operating ambient -40C</a:t>
            </a:r>
            <a:endParaRPr lang="en-US" altLang="zh-CN" sz="1000" spc="30" dirty="0">
              <a:ln w="3175">
                <a:noFill/>
                <a:prstDash val="dash"/>
              </a:ln>
              <a:solidFill>
                <a:sysClr val="windowText" lastClr="000000">
                  <a:lumMod val="75000"/>
                  <a:lumOff val="25000"/>
                </a:sysClr>
              </a:solidFill>
              <a:uFillTx/>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7487.499212598425,&quot;width&quot;:10587.499212598424}"/>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15704_1*l_i*1_4"/>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15704_1*l_i*1_5"/>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215704_1*l_i*1_6"/>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215704_1*l_i*1_7"/>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215704_1*l_i*1_8"/>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215704_1*l_i*1_9"/>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UNIT_TEXTBOXSTYLE_SHAPETYPE" val="1"/>
  <p:tag name="KSO_WM_UNIT_TEXTBOXSTYLE_ADJUSTLEFT" val="0_-11.6"/>
  <p:tag name="KSO_WM_UNIT_TEXTBOXSTYLE_ADJUSTTOP" val="0_302.6227"/>
  <p:tag name="KSO_WM_UNIT_TEXTBOXSTYLE_DECORATEINDEX" val="1"/>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mixed20202557_1*i*1"/>
  <p:tag name="KSO_WM_TEMPLATE_CATEGORY" val="mixed"/>
  <p:tag name="KSO_WM_TEMPLATE_INDEX" val="20202557"/>
  <p:tag name="KSO_WM_UNIT_LAYERLEVEL" val="1"/>
  <p:tag name="KSO_WM_TAG_VERSION" val="1.0"/>
  <p:tag name="KSO_WM_BEAUTIFY_FLAG" val="#wm#"/>
  <p:tag name="KSO_WM_UNIT_TEXTBOXSTYLE_GUID" val="{91258d8d-e42e-4027-9919-70edf7259058}"/>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mixed20202557_1*i*2"/>
  <p:tag name="KSO_WM_TEMPLATE_CATEGORY" val="mixed"/>
  <p:tag name="KSO_WM_TEMPLATE_INDEX" val="20202557"/>
  <p:tag name="KSO_WM_UNIT_LAYERLEVEL" val="1"/>
  <p:tag name="KSO_WM_TAG_VERSION" val="1.0"/>
  <p:tag name="KSO_WM_BEAUTIFY_FLAG" va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mixed20202557_1*i*3"/>
  <p:tag name="KSO_WM_TEMPLATE_CATEGORY" val="mixed"/>
  <p:tag name="KSO_WM_TEMPLATE_INDEX" val="20202557"/>
  <p:tag name="KSO_WM_UNIT_LAYERLEVEL" val="1"/>
  <p:tag name="KSO_WM_TAG_VERSION" val="1.0"/>
  <p:tag name="KSO_WM_BEAUTIFY_FLAG" val=""/>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mixed20202557_1*i*4"/>
  <p:tag name="KSO_WM_TEMPLATE_CATEGORY" val="mixed"/>
  <p:tag name="KSO_WM_TEMPLATE_INDEX" val="20202557"/>
  <p:tag name="KSO_WM_UNIT_LAYERLEVEL" val="1"/>
  <p:tag name="KSO_WM_TAG_VERSION" val="1.0"/>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mixed20202557_1*i*5"/>
  <p:tag name="KSO_WM_TEMPLATE_CATEGORY" val="mixed"/>
  <p:tag name="KSO_WM_TEMPLATE_INDEX" val="20202557"/>
  <p:tag name="KSO_WM_UNIT_LAYERLEVEL" val="1"/>
  <p:tag name="KSO_WM_TAG_VERSION" val="1.0"/>
  <p:tag name="KSO_WM_BEAUTIFY_FLAG" val=""/>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mixed20202557_1*i*6"/>
  <p:tag name="KSO_WM_TEMPLATE_CATEGORY" val="mixed"/>
  <p:tag name="KSO_WM_TEMPLATE_INDEX" val="20202557"/>
  <p:tag name="KSO_WM_UNIT_LAYERLEVEL" val="1"/>
  <p:tag name="KSO_WM_TAG_VERSION" val="1.0"/>
  <p:tag name="KSO_WM_BEAUTIFY_FLAG" val=""/>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mixed20202557_1*i*7"/>
  <p:tag name="KSO_WM_TEMPLATE_CATEGORY" val="mixed"/>
  <p:tag name="KSO_WM_TEMPLATE_INDEX" val="20202557"/>
  <p:tag name="KSO_WM_UNIT_LAYERLEVEL" val="1"/>
  <p:tag name="KSO_WM_TAG_VERSION" val="1.0"/>
  <p:tag name="KSO_WM_BEAUTIFY_FLAG" val=""/>
</p:tagLst>
</file>

<file path=ppt/tags/tag113.xml><?xml version="1.0" encoding="utf-8"?>
<p:tagLst xmlns:p="http://schemas.openxmlformats.org/presentationml/2006/main">
  <p:tag name="KSO_WM_UNIT_TEXTBOXSTYLE_SHAPETYPE" val="1"/>
  <p:tag name="KSO_WM_UNIT_TEXTBOXSTYLE_ADJUSTLEFT" val="0_158.4"/>
  <p:tag name="KSO_WM_UNIT_TEXTBOXSTYLE_ADJUSTTOP" val="0_302.1504"/>
  <p:tag name="KSO_WM_UNIT_TEXTBOXSTYLE_DECORATEINDEX" val="2"/>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8"/>
  <p:tag name="KSO_WM_UNIT_ID" val="mixed20202557_1*i*8"/>
  <p:tag name="KSO_WM_TEMPLATE_CATEGORY" val="mixed"/>
  <p:tag name="KSO_WM_TEMPLATE_INDEX" val="20202557"/>
  <p:tag name="KSO_WM_UNIT_LAYERLEVEL" val="1"/>
  <p:tag name="KSO_WM_TAG_VERSION" val="1.0"/>
  <p:tag name="KSO_WM_BEAUTIFY_FLAG" val="#wm#"/>
  <p:tag name="KSO_WM_UNIT_TEXTBOXSTYLE_GUID" val="{91258d8d-e42e-4027-9919-70edf7259058}"/>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9"/>
  <p:tag name="KSO_WM_UNIT_ID" val="mixed20202557_1*i*9"/>
  <p:tag name="KSO_WM_TEMPLATE_CATEGORY" val="mixed"/>
  <p:tag name="KSO_WM_TEMPLATE_INDEX" val="20202557"/>
  <p:tag name="KSO_WM_UNIT_LAYERLEVEL" val="1"/>
  <p:tag name="KSO_WM_TAG_VERSION" val="1.0"/>
  <p:tag name="KSO_WM_BEAUTIFY_FLAG" val=""/>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0"/>
  <p:tag name="KSO_WM_UNIT_ID" val="mixed20202557_1*i*10"/>
  <p:tag name="KSO_WM_TEMPLATE_CATEGORY" val="mixed"/>
  <p:tag name="KSO_WM_TEMPLATE_INDEX" val="20202557"/>
  <p:tag name="KSO_WM_UNIT_LAYERLEVEL" val="1"/>
  <p:tag name="KSO_WM_TAG_VERSION" val="1.0"/>
  <p:tag name="KSO_WM_BEAUTIFY_FLAG" v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1"/>
  <p:tag name="KSO_WM_UNIT_ID" val="mixed20202557_1*i*11"/>
  <p:tag name="KSO_WM_TEMPLATE_CATEGORY" val="mixed"/>
  <p:tag name="KSO_WM_TEMPLATE_INDEX" val="20202557"/>
  <p:tag name="KSO_WM_UNIT_LAYERLEVEL" val="1"/>
  <p:tag name="KSO_WM_TAG_VERSION" val="1.0"/>
  <p:tag name="KSO_WM_BEAUTIFY_FLAG" val=""/>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2"/>
  <p:tag name="KSO_WM_UNIT_ID" val="mixed20202557_1*i*12"/>
  <p:tag name="KSO_WM_TEMPLATE_CATEGORY" val="mixed"/>
  <p:tag name="KSO_WM_TEMPLATE_INDEX" val="20202557"/>
  <p:tag name="KSO_WM_UNIT_LAYERLEVEL" val="1"/>
  <p:tag name="KSO_WM_TAG_VERSION" val="1.0"/>
  <p:tag name="KSO_WM_BEAUTIFY_FLAG" val=""/>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3"/>
  <p:tag name="KSO_WM_UNIT_ID" val="mixed20202557_1*i*13"/>
  <p:tag name="KSO_WM_TEMPLATE_CATEGORY" val="mixed"/>
  <p:tag name="KSO_WM_TEMPLATE_INDEX" val="20202557"/>
  <p:tag name="KSO_WM_UNIT_LAYERLEVEL" val="1"/>
  <p:tag name="KSO_WM_TAG_VERSION" val="1.0"/>
  <p:tag name="KSO_WM_BEAUTIFY_FLAG" val=""/>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4"/>
  <p:tag name="KSO_WM_UNIT_ID" val="mixed20202557_1*i*14"/>
  <p:tag name="KSO_WM_TEMPLATE_CATEGORY" val="mixed"/>
  <p:tag name="KSO_WM_TEMPLATE_INDEX" val="20202557"/>
  <p:tag name="KSO_WM_UNIT_LAYERLEVEL" val="1"/>
  <p:tag name="KSO_WM_TAG_VERSION" val="1.0"/>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UNIT_TEXTBOXSTYLE_SHAPETYPE" val="1"/>
  <p:tag name="KSO_WM_UNIT_TEXTBOXSTYLE_ADJUSTLEFT" val="0_328.4"/>
  <p:tag name="KSO_WM_UNIT_TEXTBOXSTYLE_ADJUSTTOP" val="0_301.6013"/>
  <p:tag name="KSO_WM_UNIT_TEXTBOXSTYLE_DECORATEINDEX" val="3"/>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5"/>
  <p:tag name="KSO_WM_UNIT_ID" val="mixed20202557_1*i*15"/>
  <p:tag name="KSO_WM_TEMPLATE_CATEGORY" val="mixed"/>
  <p:tag name="KSO_WM_TEMPLATE_INDEX" val="20202557"/>
  <p:tag name="KSO_WM_UNIT_LAYERLEVEL" val="1"/>
  <p:tag name="KSO_WM_TAG_VERSION" val="1.0"/>
  <p:tag name="KSO_WM_BEAUTIFY_FLAG" val="#wm#"/>
  <p:tag name="KSO_WM_UNIT_TEXTBOXSTYLE_GUID" val="{91258d8d-e42e-4027-9919-70edf7259058}"/>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6"/>
  <p:tag name="KSO_WM_UNIT_ID" val="mixed20202557_1*i*16"/>
  <p:tag name="KSO_WM_TEMPLATE_CATEGORY" val="mixed"/>
  <p:tag name="KSO_WM_TEMPLATE_INDEX" val="20202557"/>
  <p:tag name="KSO_WM_UNIT_LAYERLEVEL" val="1"/>
  <p:tag name="KSO_WM_TAG_VERSION" val="1.0"/>
  <p:tag name="KSO_WM_BEAUTIFY_FLAG" val=""/>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7"/>
  <p:tag name="KSO_WM_UNIT_ID" val="mixed20202557_1*i*17"/>
  <p:tag name="KSO_WM_TEMPLATE_CATEGORY" val="mixed"/>
  <p:tag name="KSO_WM_TEMPLATE_INDEX" val="20202557"/>
  <p:tag name="KSO_WM_UNIT_LAYERLEVEL" val="1"/>
  <p:tag name="KSO_WM_TAG_VERSION" val="1.0"/>
  <p:tag name="KSO_WM_BEAUTIFY_FLAG" val=""/>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8"/>
  <p:tag name="KSO_WM_UNIT_ID" val="mixed20202557_1*i*18"/>
  <p:tag name="KSO_WM_TEMPLATE_CATEGORY" val="mixed"/>
  <p:tag name="KSO_WM_TEMPLATE_INDEX" val="20202557"/>
  <p:tag name="KSO_WM_UNIT_LAYERLEVEL" val="1"/>
  <p:tag name="KSO_WM_TAG_VERSION" val="1.0"/>
  <p:tag name="KSO_WM_BEAUTIFY_FLAG" val=""/>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9"/>
  <p:tag name="KSO_WM_UNIT_ID" val="mixed20202557_1*i*19"/>
  <p:tag name="KSO_WM_TEMPLATE_CATEGORY" val="mixed"/>
  <p:tag name="KSO_WM_TEMPLATE_INDEX" val="20202557"/>
  <p:tag name="KSO_WM_UNIT_LAYERLEVEL" val="1"/>
  <p:tag name="KSO_WM_TAG_VERSION" val="1.0"/>
  <p:tag name="KSO_WM_BEAUTIFY_FLAG" val=""/>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0"/>
  <p:tag name="KSO_WM_UNIT_ID" val="mixed20202557_1*i*20"/>
  <p:tag name="KSO_WM_TEMPLATE_CATEGORY" val="mixed"/>
  <p:tag name="KSO_WM_TEMPLATE_INDEX" val="20202557"/>
  <p:tag name="KSO_WM_UNIT_LAYERLEVEL" val="1"/>
  <p:tag name="KSO_WM_TAG_VERSION" val="1.0"/>
  <p:tag name="KSO_WM_BEAUTIFY_FLAG" val=""/>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1"/>
  <p:tag name="KSO_WM_UNIT_ID" val="mixed20202557_1*i*21"/>
  <p:tag name="KSO_WM_TEMPLATE_CATEGORY" val="mixed"/>
  <p:tag name="KSO_WM_TEMPLATE_INDEX" val="20202557"/>
  <p:tag name="KSO_WM_UNIT_LAYERLEVEL" val="1"/>
  <p:tag name="KSO_WM_TAG_VERSION" val="1.0"/>
  <p:tag name="KSO_WM_BEAUTIFY_FLAG" val=""/>
</p:tagLst>
</file>

<file path=ppt/tags/tag127.xml><?xml version="1.0" encoding="utf-8"?>
<p:tagLst xmlns:p="http://schemas.openxmlformats.org/presentationml/2006/main">
  <p:tag name="KSO_WM_UNIT_TEXTBOXSTYLE_SHAPETYPE" val="0"/>
  <p:tag name="KSO_WM_UNIT_TEXTBOXSTYLE_TEMPLATETYPE" val="9"/>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SHOW_EDIT_AREA_INDICATION" val="0"/>
  <p:tag name="KSO_WM_UNIT_VALUE" val="234"/>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1"/>
  <p:tag name="KSO_WM_UNIT_ID" val="mixed20202557_1*f*1"/>
  <p:tag name="KSO_WM_TEMPLATE_CATEGORY" val="mixed"/>
  <p:tag name="KSO_WM_TEMPLATE_INDEX" val="20202557"/>
  <p:tag name="KSO_WM_UNIT_LAYERLEVEL" val="1"/>
  <p:tag name="KSO_WM_TAG_VERSION" val="1.0"/>
  <p:tag name="KSO_WM_BEAUTIFY_FLAG" val=""/>
  <p:tag name="KSO_WM_UNIT_TEXTBOXSTYLE_GUID" val="{91258d8d-e42e-4027-9919-70edf7259058}"/>
  <p:tag name="KSO_WM_UNIT_TEXTBOXSTYLE_TEMPLATEID" val="3139447"/>
  <p:tag name="KSO_WM_UNIT_TEXTBOXSTYLE_TYPE" val="8"/>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1"/>
  <p:tag name="KSO_WM_TEMPLATE_CATEGORY" val="mixed"/>
  <p:tag name="KSO_WM_TEMPLATE_INDEX" val="20202550"/>
  <p:tag name="KSO_WM_UNIT_LAYERLEVEL" val="1"/>
  <p:tag name="KSO_WM_TAG_VERSION" val="1.0"/>
  <p:tag name="KSO_WM_BEAUTIFY_FLAG" val="#wm#"/>
  <p:tag name="KSO_WM_UNIT_TYPE" val="i"/>
  <p:tag name="KSO_WM_UNIT_INDEX" val="1"/>
  <p:tag name="KSO_WM_UNIT_TEXTBOXSTYLE_SHAPETYPE" val="1"/>
  <p:tag name="KSO_WM_UNIT_TEXTBOXSTYLE_ADJUSTLEFT" val="0_10.20142"/>
  <p:tag name="KSO_WM_UNIT_TEXTBOXSTYLE_ADJUSTTOP" val="0_281.5305"/>
  <p:tag name="KSO_WM_UNIT_TEXTBOXSTYLE_DECORATEINDEX" val="1"/>
  <p:tag name="KSO_WM_UNIT_TEXTBOXSTYLE_GUID" val="{3056bf3a-bc62-4034-9e33-e14f23fd6b5a}"/>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2"/>
  <p:tag name="KSO_WM_TEMPLATE_CATEGORY" val="mixed"/>
  <p:tag name="KSO_WM_TEMPLATE_INDEX" val="20202550"/>
  <p:tag name="KSO_WM_UNIT_LAYERLEVEL" val="1"/>
  <p:tag name="KSO_WM_TAG_VERSION" val="1.0"/>
  <p:tag name="KSO_WM_BEAUTIFY_FLAG" val=""/>
  <p:tag name="KSO_WM_UNIT_TYPE" val="i"/>
  <p:tag name="KSO_WM_UNIT_INDEX" val="2"/>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3"/>
  <p:tag name="KSO_WM_TEMPLATE_CATEGORY" val="mixed"/>
  <p:tag name="KSO_WM_TEMPLATE_INDEX" val="20202550"/>
  <p:tag name="KSO_WM_UNIT_LAYERLEVEL" val="1"/>
  <p:tag name="KSO_WM_TAG_VERSION" val="1.0"/>
  <p:tag name="KSO_WM_BEAUTIFY_FLAG" val=""/>
  <p:tag name="KSO_WM_UNIT_TYPE" val="i"/>
  <p:tag name="KSO_WM_UNIT_INDEX" val="3"/>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4"/>
  <p:tag name="KSO_WM_TEMPLATE_CATEGORY" val="mixed"/>
  <p:tag name="KSO_WM_TEMPLATE_INDEX" val="20202550"/>
  <p:tag name="KSO_WM_UNIT_LAYERLEVEL" val="1"/>
  <p:tag name="KSO_WM_TAG_VERSION" val="1.0"/>
  <p:tag name="KSO_WM_BEAUTIFY_FLAG" val=""/>
  <p:tag name="KSO_WM_UNIT_TYPE" val="i"/>
  <p:tag name="KSO_WM_UNIT_INDEX" val="4"/>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5"/>
  <p:tag name="KSO_WM_TEMPLATE_CATEGORY" val="mixed"/>
  <p:tag name="KSO_WM_TEMPLATE_INDEX" val="20202550"/>
  <p:tag name="KSO_WM_UNIT_LAYERLEVEL" val="1"/>
  <p:tag name="KSO_WM_TAG_VERSION" val="1.0"/>
  <p:tag name="KSO_WM_BEAUTIFY_FLAG" val=""/>
  <p:tag name="KSO_WM_UNIT_TYPE" val="i"/>
  <p:tag name="KSO_WM_UNIT_INDEX" val="5"/>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6"/>
  <p:tag name="KSO_WM_TEMPLATE_CATEGORY" val="mixed"/>
  <p:tag name="KSO_WM_TEMPLATE_INDEX" val="20202550"/>
  <p:tag name="KSO_WM_UNIT_LAYERLEVEL" val="1"/>
  <p:tag name="KSO_WM_TAG_VERSION" val="1.0"/>
  <p:tag name="KSO_WM_BEAUTIFY_FLAG" val=""/>
  <p:tag name="KSO_WM_UNIT_TYPE" val="i"/>
  <p:tag name="KSO_WM_UNIT_INDEX" val="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7"/>
  <p:tag name="KSO_WM_TEMPLATE_CATEGORY" val="mixed"/>
  <p:tag name="KSO_WM_TEMPLATE_INDEX" val="20202550"/>
  <p:tag name="KSO_WM_UNIT_LAYERLEVEL" val="1"/>
  <p:tag name="KSO_WM_TAG_VERSION" val="1.0"/>
  <p:tag name="KSO_WM_BEAUTIFY_FLAG" val="#wm#"/>
  <p:tag name="KSO_WM_UNIT_TYPE" val="i"/>
  <p:tag name="KSO_WM_UNIT_INDEX" val="7"/>
  <p:tag name="KSO_WM_UNIT_TEXTBOXSTYLE_SHAPETYPE" val="1"/>
  <p:tag name="KSO_WM_UNIT_TEXTBOXSTYLE_ADJUSTLEFT" val="0_180.2014"/>
  <p:tag name="KSO_WM_UNIT_TEXTBOXSTYLE_ADJUSTTOP" val="0_281.5305"/>
  <p:tag name="KSO_WM_UNIT_TEXTBOXSTYLE_DECORATEINDEX" val="2"/>
  <p:tag name="KSO_WM_UNIT_TEXTBOXSTYLE_GUID" val="{3056bf3a-bc62-4034-9e33-e14f23fd6b5a}"/>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8"/>
  <p:tag name="KSO_WM_TEMPLATE_CATEGORY" val="mixed"/>
  <p:tag name="KSO_WM_TEMPLATE_INDEX" val="20202550"/>
  <p:tag name="KSO_WM_UNIT_LAYERLEVEL" val="1"/>
  <p:tag name="KSO_WM_TAG_VERSION" val="1.0"/>
  <p:tag name="KSO_WM_BEAUTIFY_FLAG" val=""/>
  <p:tag name="KSO_WM_UNIT_TYPE" val="i"/>
  <p:tag name="KSO_WM_UNIT_INDEX" val="8"/>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9"/>
  <p:tag name="KSO_WM_TEMPLATE_CATEGORY" val="mixed"/>
  <p:tag name="KSO_WM_TEMPLATE_INDEX" val="20202550"/>
  <p:tag name="KSO_WM_UNIT_LAYERLEVEL" val="1"/>
  <p:tag name="KSO_WM_TAG_VERSION" val="1.0"/>
  <p:tag name="KSO_WM_BEAUTIFY_FLAG" val=""/>
  <p:tag name="KSO_WM_UNIT_TYPE" val="i"/>
  <p:tag name="KSO_WM_UNIT_INDEX" val="9"/>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10"/>
  <p:tag name="KSO_WM_TEMPLATE_CATEGORY" val="mixed"/>
  <p:tag name="KSO_WM_TEMPLATE_INDEX" val="20202550"/>
  <p:tag name="KSO_WM_UNIT_LAYERLEVEL" val="1"/>
  <p:tag name="KSO_WM_TAG_VERSION" val="1.0"/>
  <p:tag name="KSO_WM_BEAUTIFY_FLAG" val=""/>
  <p:tag name="KSO_WM_UNIT_TYPE" val="i"/>
  <p:tag name="KSO_WM_UNIT_INDEX" val="1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mixed20202550_1*i*11"/>
  <p:tag name="KSO_WM_TEMPLATE_CATEGORY" val="mixed"/>
  <p:tag name="KSO_WM_TEMPLATE_INDEX" val="20202550"/>
  <p:tag name="KSO_WM_UNIT_LAYERLEVEL" val="1"/>
  <p:tag name="KSO_WM_TAG_VERSION" val="1.0"/>
  <p:tag name="KSO_WM_BEAUTIFY_FLAG" val=""/>
  <p:tag name="KSO_WM_UNIT_TYPE" val="i"/>
  <p:tag name="KSO_WM_UNIT_INDEX" val="11"/>
</p:tagLst>
</file>

<file path=ppt/tags/tag139.xml><?xml version="1.0" encoding="utf-8"?>
<p:tagLst xmlns:p="http://schemas.openxmlformats.org/presentationml/2006/main">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SHOW_EDIT_AREA_INDICATION" val="0"/>
  <p:tag name="KSO_WM_UNIT_VALUE" val="234"/>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1"/>
  <p:tag name="KSO_WM_UNIT_ID" val="mixed20202550_1*f*1"/>
  <p:tag name="KSO_WM_TEMPLATE_CATEGORY" val="mixed"/>
  <p:tag name="KSO_WM_TEMPLATE_INDEX" val="20202550"/>
  <p:tag name="KSO_WM_UNIT_LAYERLEVEL" val="1"/>
  <p:tag name="KSO_WM_TAG_VERSION" val="1.0"/>
  <p:tag name="KSO_WM_BEAUTIFY_FLAG" val=""/>
  <p:tag name="KSO_WM_UNIT_TEXTBOXSTYLE_SHAPETYPE" val="0"/>
  <p:tag name="KSO_WM_UNIT_TEXTBOXSTYLE_TEMPLATETYPE" val="9"/>
  <p:tag name="KSO_WM_UNIT_TEXTBOXSTYLE_GUID" val="{3056bf3a-bc62-4034-9e33-e14f23fd6b5a}"/>
  <p:tag name="KSO_WM_UNIT_TEXTBOXSTYLE_TEMPLATEID" val="3139427"/>
  <p:tag name="KSO_WM_UNIT_TEXTBOXSTYLE_TYPE" val="8"/>
</p:tagLst>
</file>

<file path=ppt/tags/tag14.xml><?xml version="1.0" encoding="utf-8"?>
<p:tagLst xmlns:p="http://schemas.openxmlformats.org/presentationml/2006/main">
  <p:tag name="MH" val="20190919143131"/>
  <p:tag name="MH_LIBRARY" val="GRAPHIC"/>
  <p:tag name="MH_ORDER" val="任意多边形 15"/>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TABLE_BEAUTIFY" val="smartTable{b151e29f-7e33-4f67-9fda-3b6365360bff}"/>
  <p:tag name="KSO_WM_BEAUTIFY_FLAG" val=""/>
</p:tagLst>
</file>

<file path=ppt/tags/tag145.xml><?xml version="1.0" encoding="utf-8"?>
<p:tagLst xmlns:p="http://schemas.openxmlformats.org/presentationml/2006/main">
  <p:tag name="KSO_WM_UNIT_TABLE_BEAUTIFY" val="smartTable{3887eedd-c714-4c0d-9902-30d786115bd7}"/>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MH" val="20190919143131"/>
  <p:tag name="MH_LIBRARY" val="GRAPHIC"/>
  <p:tag name="MH_ORDER" val="任意多边形 15"/>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 name="KSO_WM_UNIT_PLACING_PICTURE_USER_VIEWPORT" val="{&quot;height&quot;:673.9992505436201,&quot;width&quot;:1299.9998366002235}"/>
</p:tagLst>
</file>

<file path=ppt/tags/tag178.xml><?xml version="1.0" encoding="utf-8"?>
<p:tagLst xmlns:p="http://schemas.openxmlformats.org/presentationml/2006/main">
  <p:tag name="KSO_WM_BEAUTIFY_FLAG" val=""/>
  <p:tag name="KSO_WM_UNIT_PLACING_PICTURE_USER_VIEWPORT" val="{&quot;height&quot;:673.9992505436201,&quot;width&quot;:1299.9998366002235}"/>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ABLE_BEAUTIFY" val="smartTable{e441baad-2087-4cf8-8f93-94711f9cade8}"/>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PLACING_PICTURE_USER_VIEWPORT" val="{&quot;height&quot;:2176.181102362205,&quot;width&quot;:1085.1464566929133}"/>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UNIT_TABLE_BEAUTIFY" val="smartTable{b151e29f-7e33-4f67-9fda-3b6365360bff}"/>
  <p:tag name="TABLE_ENDDRAG_ORIGIN_RECT" val="675*293"/>
  <p:tag name="TABLE_ENDDRAG_RECT" val="11*70*675*293"/>
  <p:tag name="KSO_WM_BEAUTIFY_FLAG" val=""/>
</p:tagLst>
</file>

<file path=ppt/tags/tag259.xml><?xml version="1.0" encoding="utf-8"?>
<p:tagLst xmlns:p="http://schemas.openxmlformats.org/presentationml/2006/main">
  <p:tag name="KSO_WM_UNIT_TABLE_BEAUTIFY" val="smartTable{3887eedd-c714-4c0d-9902-30d786115bd7}"/>
  <p:tag name="KSO_WM_BEAUTIFY_FLAG" val=""/>
</p:tagLst>
</file>

<file path=ppt/tags/tag26.xml><?xml version="1.0" encoding="utf-8"?>
<p:tagLst xmlns:p="http://schemas.openxmlformats.org/presentationml/2006/main">
  <p:tag name="KSO_WM_UNIT_PLACING_PICTURE_USER_VIEWPORT" val="{&quot;height&quot;:2172.7102362204723,&quot;width&quot;:1201.387401574803}"/>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MH" val="20190919143131"/>
  <p:tag name="MH_LIBRARY" val="GRAPHIC"/>
  <p:tag name="MH_ORDER" val="任意多边形 15"/>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PLACING_PICTURE_USER_VIEWPORT" val="{&quot;height&quot;:2176.181102362205,&quot;width&quot;:1085.1464566929133}"/>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 name="KSO_WM_UNIT_PLACING_PICTURE_USER_VIEWPORT" val="{&quot;height&quot;:2100.56062992126,&quot;width&quot;:2662.5165354330707}"/>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MH" val="20190919143131"/>
  <p:tag name="MH_LIBRARY" val="GRAPHIC"/>
  <p:tag name="MH_ORDER" val="任意多边形 15"/>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 name="KSO_WM_UNIT_TABLE_BEAUTIFY" val="smartTable{4f93a727-0844-44ad-8d52-242528963323}"/>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PP_MARK_KEY" val="32cbb3d3-79d1-4bc5-bef2-aef52e0141f0"/>
  <p:tag name="COMMONDATA" val="eyJoZGlkIjoiMmYxMzRjYjdjZDkwNzNhYjM5MTBlMTkzMGJhNjhmODcifQ=="/>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TEXTBOXSTYLE_SHAPETYPE" val="0"/>
  <p:tag name="KSO_WM_UNIT_TEXTBOXSTYLE_TEMPLATETYPE" val="9"/>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SHOW_EDIT_AREA_INDICATION" val="0"/>
  <p:tag name="KSO_WM_UNIT_VALUE" val="234"/>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1"/>
  <p:tag name="KSO_WM_UNIT_ID" val="mixed20202557_1*f*1"/>
  <p:tag name="KSO_WM_TEMPLATE_CATEGORY" val="mixed"/>
  <p:tag name="KSO_WM_TEMPLATE_INDEX" val="20202557"/>
  <p:tag name="KSO_WM_UNIT_LAYERLEVEL" val="1"/>
  <p:tag name="KSO_WM_TAG_VERSION" val="1.0"/>
  <p:tag name="KSO_WM_BEAUTIFY_FLAG" val=""/>
  <p:tag name="KSO_WM_UNIT_TEXTBOXSTYLE_GUID" val="{3d3ff6f6-17cf-4724-b06f-e020ee668d9b}"/>
  <p:tag name="KSO_WM_UNIT_TEXTBOXSTYLE_TEMPLATEID" val="3139447"/>
  <p:tag name="KSO_WM_UNIT_TEXTBOXSTYLE_TYPE" val="8"/>
</p:tagLst>
</file>

<file path=ppt/tags/tag62.xml><?xml version="1.0" encoding="utf-8"?>
<p:tagLst xmlns:p="http://schemas.openxmlformats.org/presentationml/2006/main">
  <p:tag name="KSO_WM_UNIT_TEXTBOXSTYLE_SHAPETYPE" val="1"/>
  <p:tag name="KSO_WM_UNIT_TEXTBOXSTYLE_ADJUSTLEFT" val="0_-11.6"/>
  <p:tag name="KSO_WM_UNIT_TEXTBOXSTYLE_ADJUSTTOP" val="0_302.6227"/>
  <p:tag name="KSO_WM_UNIT_TEXTBOXSTYLE_DECORATEINDEX" val="1"/>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mixed20202557_1*i*1"/>
  <p:tag name="KSO_WM_TEMPLATE_CATEGORY" val="mixed"/>
  <p:tag name="KSO_WM_TEMPLATE_INDEX" val="20202557"/>
  <p:tag name="KSO_WM_UNIT_LAYERLEVEL" val="1"/>
  <p:tag name="KSO_WM_TAG_VERSION" val="1.0"/>
  <p:tag name="KSO_WM_BEAUTIFY_FLAG" val="#wm#"/>
  <p:tag name="KSO_WM_UNIT_TEXTBOXSTYLE_GUID" val="{3d3ff6f6-17cf-4724-b06f-e020ee668d9b}"/>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mixed20202557_1*i*2"/>
  <p:tag name="KSO_WM_TEMPLATE_CATEGORY" val="mixed"/>
  <p:tag name="KSO_WM_TEMPLATE_INDEX" val="20202557"/>
  <p:tag name="KSO_WM_UNIT_LAYERLEVEL" val="1"/>
  <p:tag name="KSO_WM_TAG_VERSION" val="1.0"/>
  <p:tag name="KSO_WM_BEAUTIFY_FLAG" val=""/>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mixed20202557_1*i*3"/>
  <p:tag name="KSO_WM_TEMPLATE_CATEGORY" val="mixed"/>
  <p:tag name="KSO_WM_TEMPLATE_INDEX" val="20202557"/>
  <p:tag name="KSO_WM_UNIT_LAYERLEVEL" val="1"/>
  <p:tag name="KSO_WM_TAG_VERSION" val="1.0"/>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mixed20202557_1*i*4"/>
  <p:tag name="KSO_WM_TEMPLATE_CATEGORY" val="mixed"/>
  <p:tag name="KSO_WM_TEMPLATE_INDEX" val="20202557"/>
  <p:tag name="KSO_WM_UNIT_LAYERLEVEL" val="1"/>
  <p:tag name="KSO_WM_TAG_VERSION" val="1.0"/>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5"/>
  <p:tag name="KSO_WM_UNIT_ID" val="mixed20202557_1*i*5"/>
  <p:tag name="KSO_WM_TEMPLATE_CATEGORY" val="mixed"/>
  <p:tag name="KSO_WM_TEMPLATE_INDEX" val="20202557"/>
  <p:tag name="KSO_WM_UNIT_LAYERLEVEL" val="1"/>
  <p:tag name="KSO_WM_TAG_VERSION" val="1.0"/>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6"/>
  <p:tag name="KSO_WM_UNIT_ID" val="mixed20202557_1*i*6"/>
  <p:tag name="KSO_WM_TEMPLATE_CATEGORY" val="mixed"/>
  <p:tag name="KSO_WM_TEMPLATE_INDEX" val="20202557"/>
  <p:tag name="KSO_WM_UNIT_LAYERLEVEL" val="1"/>
  <p:tag name="KSO_WM_TAG_VERSION" val="1.0"/>
  <p:tag name="KSO_WM_BEAUTIFY_FLAG" v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mixed20202557_1*i*7"/>
  <p:tag name="KSO_WM_TEMPLATE_CATEGORY" val="mixed"/>
  <p:tag name="KSO_WM_TEMPLATE_INDEX" val="20202557"/>
  <p:tag name="KSO_WM_UNIT_LAYERLEVEL" val="1"/>
  <p:tag name="KSO_WM_TAG_VERSION" val="1.0"/>
  <p:tag name="KSO_WM_BEAUTIFY_FLAG" val=""/>
</p:tagLst>
</file>

<file path=ppt/tags/tag69.xml><?xml version="1.0" encoding="utf-8"?>
<p:tagLst xmlns:p="http://schemas.openxmlformats.org/presentationml/2006/main">
  <p:tag name="KSO_WM_UNIT_TEXTBOXSTYLE_SHAPETYPE" val="1"/>
  <p:tag name="KSO_WM_UNIT_TEXTBOXSTYLE_ADJUSTLEFT" val="0_328.4"/>
  <p:tag name="KSO_WM_UNIT_TEXTBOXSTYLE_ADJUSTTOP" val="0_301.6013"/>
  <p:tag name="KSO_WM_UNIT_TEXTBOXSTYLE_DECORATEINDEX" val="3"/>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5"/>
  <p:tag name="KSO_WM_UNIT_ID" val="mixed20202557_1*i*15"/>
  <p:tag name="KSO_WM_TEMPLATE_CATEGORY" val="mixed"/>
  <p:tag name="KSO_WM_TEMPLATE_INDEX" val="20202557"/>
  <p:tag name="KSO_WM_UNIT_LAYERLEVEL" val="1"/>
  <p:tag name="KSO_WM_TAG_VERSION" val="1.0"/>
  <p:tag name="KSO_WM_BEAUTIFY_FLAG" val="#wm#"/>
  <p:tag name="KSO_WM_UNIT_TEXTBOXSTYLE_GUID" val="{3d3ff6f6-17cf-4724-b06f-e020ee668d9b}"/>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6"/>
  <p:tag name="KSO_WM_UNIT_ID" val="mixed20202557_1*i*16"/>
  <p:tag name="KSO_WM_TEMPLATE_CATEGORY" val="mixed"/>
  <p:tag name="KSO_WM_TEMPLATE_INDEX" val="20202557"/>
  <p:tag name="KSO_WM_UNIT_LAYERLEVEL" val="1"/>
  <p:tag name="KSO_WM_TAG_VERSION" val="1.0"/>
  <p:tag name="KSO_WM_BEAUTIFY_FLAG" v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7"/>
  <p:tag name="KSO_WM_UNIT_ID" val="mixed20202557_1*i*17"/>
  <p:tag name="KSO_WM_TEMPLATE_CATEGORY" val="mixed"/>
  <p:tag name="KSO_WM_TEMPLATE_INDEX" val="20202557"/>
  <p:tag name="KSO_WM_UNIT_LAYERLEVEL" val="1"/>
  <p:tag name="KSO_WM_TAG_VERSION" val="1.0"/>
  <p:tag name="KSO_WM_BEAUTIFY_FLAG" val=""/>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8"/>
  <p:tag name="KSO_WM_UNIT_ID" val="mixed20202557_1*i*18"/>
  <p:tag name="KSO_WM_TEMPLATE_CATEGORY" val="mixed"/>
  <p:tag name="KSO_WM_TEMPLATE_INDEX" val="20202557"/>
  <p:tag name="KSO_WM_UNIT_LAYERLEVEL" val="1"/>
  <p:tag name="KSO_WM_TAG_VERSION" val="1.0"/>
  <p:tag name="KSO_WM_BEAUTIFY_FLAG" v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9"/>
  <p:tag name="KSO_WM_UNIT_ID" val="mixed20202557_1*i*19"/>
  <p:tag name="KSO_WM_TEMPLATE_CATEGORY" val="mixed"/>
  <p:tag name="KSO_WM_TEMPLATE_INDEX" val="20202557"/>
  <p:tag name="KSO_WM_UNIT_LAYERLEVEL" val="1"/>
  <p:tag name="KSO_WM_TAG_VERSION" val="1.0"/>
  <p:tag name="KSO_WM_BEAUTIFY_FLAG" val=""/>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0"/>
  <p:tag name="KSO_WM_UNIT_ID" val="mixed20202557_1*i*20"/>
  <p:tag name="KSO_WM_TEMPLATE_CATEGORY" val="mixed"/>
  <p:tag name="KSO_WM_TEMPLATE_INDEX" val="20202557"/>
  <p:tag name="KSO_WM_UNIT_LAYERLEVEL" val="1"/>
  <p:tag name="KSO_WM_TAG_VERSION" val="1.0"/>
  <p:tag name="KSO_WM_BEAUTIFY_FLAG" val=""/>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1"/>
  <p:tag name="KSO_WM_UNIT_ID" val="mixed20202557_1*i*21"/>
  <p:tag name="KSO_WM_TEMPLATE_CATEGORY" val="mixed"/>
  <p:tag name="KSO_WM_TEMPLATE_INDEX" val="20202557"/>
  <p:tag name="KSO_WM_UNIT_LAYERLEVEL" val="1"/>
  <p:tag name="KSO_WM_TAG_VERSION" val="1.0"/>
  <p:tag name="KSO_WM_BEAUTIFY_FLAG" val=""/>
</p:tagLst>
</file>

<file path=ppt/tags/tag76.xml><?xml version="1.0" encoding="utf-8"?>
<p:tagLst xmlns:p="http://schemas.openxmlformats.org/presentationml/2006/main">
  <p:tag name="KSO_WM_UNIT_TEXTBOXSTYLE_SHAPETYPE" val="1"/>
  <p:tag name="KSO_WM_UNIT_TEXTBOXSTYLE_ADJUSTLEFT" val="0_158.4"/>
  <p:tag name="KSO_WM_UNIT_TEXTBOXSTYLE_ADJUSTTOP" val="0_302.1504"/>
  <p:tag name="KSO_WM_UNIT_TEXTBOXSTYLE_DECORATEINDEX" val="2"/>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8"/>
  <p:tag name="KSO_WM_UNIT_ID" val="mixed20202557_1*i*8"/>
  <p:tag name="KSO_WM_TEMPLATE_CATEGORY" val="mixed"/>
  <p:tag name="KSO_WM_TEMPLATE_INDEX" val="20202557"/>
  <p:tag name="KSO_WM_UNIT_LAYERLEVEL" val="1"/>
  <p:tag name="KSO_WM_TAG_VERSION" val="1.0"/>
  <p:tag name="KSO_WM_BEAUTIFY_FLAG" val="#wm#"/>
  <p:tag name="KSO_WM_UNIT_TEXTBOXSTYLE_GUID" val="{3d3ff6f6-17cf-4724-b06f-e020ee668d9b}"/>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9"/>
  <p:tag name="KSO_WM_UNIT_ID" val="mixed20202557_1*i*9"/>
  <p:tag name="KSO_WM_TEMPLATE_CATEGORY" val="mixed"/>
  <p:tag name="KSO_WM_TEMPLATE_INDEX" val="20202557"/>
  <p:tag name="KSO_WM_UNIT_LAYERLEVEL" val="1"/>
  <p:tag name="KSO_WM_TAG_VERSION" val="1.0"/>
  <p:tag name="KSO_WM_BEAUTIFY_FLAG" val=""/>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0"/>
  <p:tag name="KSO_WM_UNIT_ID" val="mixed20202557_1*i*10"/>
  <p:tag name="KSO_WM_TEMPLATE_CATEGORY" val="mixed"/>
  <p:tag name="KSO_WM_TEMPLATE_INDEX" val="20202557"/>
  <p:tag name="KSO_WM_UNIT_LAYERLEVEL" val="1"/>
  <p:tag name="KSO_WM_TAG_VERSION" val="1.0"/>
  <p:tag name="KSO_WM_BEAUTIFY_FLAG" val=""/>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1"/>
  <p:tag name="KSO_WM_UNIT_ID" val="mixed20202557_1*i*11"/>
  <p:tag name="KSO_WM_TEMPLATE_CATEGORY" val="mixed"/>
  <p:tag name="KSO_WM_TEMPLATE_INDEX" val="20202557"/>
  <p:tag name="KSO_WM_UNIT_LAYERLEVEL" val="1"/>
  <p:tag name="KSO_WM_TAG_VERSION" val="1.0"/>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2"/>
  <p:tag name="KSO_WM_UNIT_ID" val="mixed20202557_1*i*12"/>
  <p:tag name="KSO_WM_TEMPLATE_CATEGORY" val="mixed"/>
  <p:tag name="KSO_WM_TEMPLATE_INDEX" val="20202557"/>
  <p:tag name="KSO_WM_UNIT_LAYERLEVEL" val="1"/>
  <p:tag name="KSO_WM_TAG_VERSION" val="1.0"/>
  <p:tag name="KSO_WM_BEAUTIFY_FLAG" val=""/>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3"/>
  <p:tag name="KSO_WM_UNIT_ID" val="mixed20202557_1*i*13"/>
  <p:tag name="KSO_WM_TEMPLATE_CATEGORY" val="mixed"/>
  <p:tag name="KSO_WM_TEMPLATE_INDEX" val="20202557"/>
  <p:tag name="KSO_WM_UNIT_LAYERLEVEL" val="1"/>
  <p:tag name="KSO_WM_TAG_VERSION" val="1.0"/>
  <p:tag name="KSO_WM_BEAUTIFY_FLAG" val=""/>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4"/>
  <p:tag name="KSO_WM_UNIT_ID" val="mixed20202557_1*i*14"/>
  <p:tag name="KSO_WM_TEMPLATE_CATEGORY" val="mixed"/>
  <p:tag name="KSO_WM_TEMPLATE_INDEX" val="20202557"/>
  <p:tag name="KSO_WM_UNIT_LAYERLEVEL" val="1"/>
  <p:tag name="KSO_WM_TAG_VERSION" val="1.0"/>
  <p:tag name="KSO_WM_BEAUTIFY_FLAG" val=""/>
</p:tagLst>
</file>

<file path=ppt/tags/tag83.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704_1*l_h_f*1_1_1"/>
  <p:tag name="KSO_WM_TEMPLATE_CATEGORY" val="diagram"/>
  <p:tag name="KSO_WM_TEMPLATE_INDEX" val="20215704"/>
  <p:tag name="KSO_WM_UNIT_LAYERLEVEL" val="1_1_1"/>
  <p:tag name="KSO_WM_TAG_VERSION" val="1.0"/>
  <p:tag name="KSO_WM_BEAUTIFY_FLAG" val=""/>
  <p:tag name="KSO_WM_UNIT_TEXT_FILL_FORE_SCHEMECOLOR_INDEX_BRIGHTNESS" val="0.35"/>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5704_1*l_h_i*1_1_1"/>
  <p:tag name="KSO_WM_TEMPLATE_CATEGORY" val="diagram"/>
  <p:tag name="KSO_WM_TEMPLATE_INDEX" val="20215704"/>
  <p:tag name="KSO_WM_UNIT_LAYERLEVEL" val="1_1_1"/>
  <p:tag name="KSO_WM_TAG_VERSION" val="1.0"/>
  <p:tag name="KSO_WM_BEAUTIFY_FLAG" val=""/>
  <p:tag name="KSO_WM_UNIT_TEXT_FILL_FORE_SCHEMECOLOR_INDEX_BRIGHTNESS" val="0"/>
  <p:tag name="KSO_WM_UNIT_TEXT_FILL_FORE_SCHEMECOLOR_INDEX" val="6"/>
  <p:tag name="KSO_WM_UNIT_TEXT_FILL_TYPE" val="1"/>
  <p:tag name="KSO_WM_UNIT_USESOURCEFORMAT_APPLY" val="1"/>
</p:tagLst>
</file>

<file path=ppt/tags/tag85.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704_1*l_h_f*1_2_1"/>
  <p:tag name="KSO_WM_TEMPLATE_CATEGORY" val="diagram"/>
  <p:tag name="KSO_WM_TEMPLATE_INDEX" val="20215704"/>
  <p:tag name="KSO_WM_UNIT_LAYERLEVEL" val="1_1_1"/>
  <p:tag name="KSO_WM_TAG_VERSION" val="1.0"/>
  <p:tag name="KSO_WM_BEAUTIFY_FLAG" val=""/>
  <p:tag name="KSO_WM_UNIT_TEXT_FILL_FORE_SCHEMECOLOR_INDEX_BRIGHTNESS" val="0.35"/>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5704_1*l_h_i*1_2_1"/>
  <p:tag name="KSO_WM_TEMPLATE_CATEGORY" val="diagram"/>
  <p:tag name="KSO_WM_TEMPLATE_INDEX" val="20215704"/>
  <p:tag name="KSO_WM_UNIT_LAYERLEVEL" val="1_1_1"/>
  <p:tag name="KSO_WM_TAG_VERSION" val="1.0"/>
  <p:tag name="KSO_WM_BEAUTIFY_FLAG" val=""/>
  <p:tag name="KSO_WM_UNIT_TEXT_FILL_FORE_SCHEMECOLOR_INDEX_BRIGHTNESS" val="0"/>
  <p:tag name="KSO_WM_UNIT_TEXT_FILL_FORE_SCHEMECOLOR_INDEX" val="10"/>
  <p:tag name="KSO_WM_UNIT_TEXT_FILL_TYPE" val="1"/>
  <p:tag name="KSO_WM_UNIT_USESOURCEFORMAT_APPLY" val="1"/>
</p:tagLst>
</file>

<file path=ppt/tags/tag87.xml><?xml version="1.0" encoding="utf-8"?>
<p:tagLst xmlns:p="http://schemas.openxmlformats.org/presentationml/2006/main">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5704_1*l_h_f*1_3_1"/>
  <p:tag name="KSO_WM_TEMPLATE_CATEGORY" val="diagram"/>
  <p:tag name="KSO_WM_TEMPLATE_INDEX" val="20215704"/>
  <p:tag name="KSO_WM_UNIT_LAYERLEVEL" val="1_1_1"/>
  <p:tag name="KSO_WM_TAG_VERSION" val="1.0"/>
  <p:tag name="KSO_WM_BEAUTIFY_FLAG" val=""/>
  <p:tag name="KSO_WM_UNIT_TEXT_FILL_FORE_SCHEMECOLOR_INDEX_BRIGHTNESS" val="0.35"/>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15704_1*l_h_i*1_3_1"/>
  <p:tag name="KSO_WM_TEMPLATE_CATEGORY" val="diagram"/>
  <p:tag name="KSO_WM_TEMPLATE_INDEX" val="20215704"/>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15704_1*l_i*1_1"/>
  <p:tag name="KSO_WM_TEMPLATE_CATEGORY" val="diagram"/>
  <p:tag name="KSO_WM_TEMPLATE_INDEX" val="20215704"/>
  <p:tag name="KSO_WM_UNIT_LAYERLEVEL" val="1_1"/>
  <p:tag name="KSO_WM_TAG_VERSION" val="1.0"/>
  <p:tag name="KSO_WM_BEAUTIFY_FLAG" val=""/>
  <p:tag name="KSO_WM_UNIT_FILL_FORE_SCHEMECOLOR_INDEX_BRIGHTNESS" val="-0.5"/>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215704_1*l_i*1_10"/>
  <p:tag name="KSO_WM_TEMPLATE_CATEGORY" val="diagram"/>
  <p:tag name="KSO_WM_TEMPLATE_INDEX" val="20215704"/>
  <p:tag name="KSO_WM_UNIT_LAYERLEVEL" val="1_1"/>
  <p:tag name="KSO_WM_TAG_VERSION" val="1.0"/>
  <p:tag name="KSO_WM_BEAUTIFY_FLAG" val=""/>
  <p:tag name="KSO_WM_UNIT_FILL_FORE_SCHEMECOLOR_INDEX_BRIGHTNESS" val="-0.5"/>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215704_1*l_i*1_11"/>
  <p:tag name="KSO_WM_TEMPLATE_CATEGORY" val="diagram"/>
  <p:tag name="KSO_WM_TEMPLATE_INDEX" val="20215704"/>
  <p:tag name="KSO_WM_UNIT_LAYERLEVEL" val="1_1"/>
  <p:tag name="KSO_WM_TAG_VERSION" val="1.0"/>
  <p:tag name="KSO_WM_BEAUTIFY_FLAG" val=""/>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215704_1*l_i*1_12"/>
  <p:tag name="KSO_WM_TEMPLATE_CATEGORY" val="diagram"/>
  <p:tag name="KSO_WM_TEMPLATE_INDEX" val="20215704"/>
  <p:tag name="KSO_WM_UNIT_LAYERLEVEL" val="1_1"/>
  <p:tag name="KSO_WM_TAG_VERSION" val="1.0"/>
  <p:tag name="KSO_WM_BEAUTIFY_FLAG" val=""/>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215704_1*l_i*1_13"/>
  <p:tag name="KSO_WM_TEMPLATE_CATEGORY" val="diagram"/>
  <p:tag name="KSO_WM_TEMPLATE_INDEX" val="20215704"/>
  <p:tag name="KSO_WM_UNIT_LAYERLEVEL" val="1_1"/>
  <p:tag name="KSO_WM_TAG_VERSION" val="1.0"/>
  <p:tag name="KSO_WM_BEAUTIFY_FLAG" val=""/>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215704_1*l_i*1_14"/>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215704_1*l_i*1_15"/>
  <p:tag name="KSO_WM_TEMPLATE_CATEGORY" val="diagram"/>
  <p:tag name="KSO_WM_TEMPLATE_INDEX" val="20215704"/>
  <p:tag name="KSO_WM_UNIT_LAYERLEVEL" val="1_1"/>
  <p:tag name="KSO_WM_TAG_VERSION" val="1.0"/>
  <p:tag name="KSO_WM_BEAUTIFY_FLAG" val=""/>
  <p:tag name="KSO_WM_UNIT_FILL_FORE_SCHEMECOLOR_INDEX_1_BRIGHTNESS" val="0.8"/>
  <p:tag name="KSO_WM_UNIT_FILL_FORE_SCHEMECOLOR_INDEX_1" val="10"/>
  <p:tag name="KSO_WM_UNIT_FILL_FORE_SCHEMECOLOR_INDEX_1_POS" val="0"/>
  <p:tag name="KSO_WM_UNIT_FILL_FORE_SCHEMECOLOR_INDEX_1_TRANS" val="0"/>
  <p:tag name="KSO_WM_UNIT_FILL_FORE_SCHEMECOLOR_INDEX_2_BRIGHTNESS" val="0.6"/>
  <p:tag name="KSO_WM_UNIT_FILL_FORE_SCHEMECOLOR_INDEX_2" val="10"/>
  <p:tag name="KSO_WM_UNIT_FILL_FORE_SCHEMECOLOR_INDEX_2_POS" val="0.51"/>
  <p:tag name="KSO_WM_UNIT_FILL_FORE_SCHEMECOLOR_INDEX_2_TRANS" val="0"/>
  <p:tag name="KSO_WM_UNIT_FILL_FORE_SCHEMECOLOR_INDEX_3_BRIGHTNESS" val="0"/>
  <p:tag name="KSO_WM_UNIT_FILL_FORE_SCHEMECOLOR_INDEX_3" val="10"/>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215704_1*l_i*1_16"/>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215704_1*l_i*1_17"/>
  <p:tag name="KSO_WM_TEMPLATE_CATEGORY" val="diagram"/>
  <p:tag name="KSO_WM_TEMPLATE_INDEX" val="20215704"/>
  <p:tag name="KSO_WM_UNIT_LAYERLEVEL" val="1_1"/>
  <p:tag name="KSO_WM_TAG_VERSION" val="1.0"/>
  <p:tag name="KSO_WM_BEAUTIFY_FLAG" val=""/>
  <p:tag name="KSO_WM_UNIT_FILL_FORE_SCHEMECOLOR_INDEX_1_BRIGHTNESS" val="0.8"/>
  <p:tag name="KSO_WM_UNIT_FILL_FORE_SCHEMECOLOR_INDEX_1" val="6"/>
  <p:tag name="KSO_WM_UNIT_FILL_FORE_SCHEMECOLOR_INDEX_1_POS" val="0"/>
  <p:tag name="KSO_WM_UNIT_FILL_FORE_SCHEMECOLOR_INDEX_1_TRANS" val="0"/>
  <p:tag name="KSO_WM_UNIT_FILL_FORE_SCHEMECOLOR_INDEX_2_BRIGHTNESS" val="0.6"/>
  <p:tag name="KSO_WM_UNIT_FILL_FORE_SCHEMECOLOR_INDEX_2" val="6"/>
  <p:tag name="KSO_WM_UNIT_FILL_FORE_SCHEMECOLOR_INDEX_2_POS" val="0.51"/>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15704_1*l_i*1_2"/>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15704_1*l_i*1_3"/>
  <p:tag name="KSO_WM_TEMPLATE_CATEGORY" val="diagram"/>
  <p:tag name="KSO_WM_TEMPLATE_INDEX" val="20215704"/>
  <p:tag name="KSO_WM_UNIT_LAYERLEVEL" val="1_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heme/_rels/theme1.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tile tx="6350" ty="19050" sx="100000" sy="100000" flip="none" algn="tl"/>
        </a:blipFill>
        <a:ln w="38100">
          <a:solidFill>
            <a:srgbClr val="FDFDFD"/>
          </a:solid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21533</Words>
  <Application>WPS 演示</Application>
  <PresentationFormat>全屏显示(16:9)</PresentationFormat>
  <Paragraphs>1273</Paragraphs>
  <Slides>50</Slides>
  <Notes>36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50</vt:i4>
      </vt:variant>
    </vt:vector>
  </HeadingPairs>
  <TitlesOfParts>
    <vt:vector size="63" baseType="lpstr">
      <vt:lpstr>Arial</vt:lpstr>
      <vt:lpstr>宋体</vt:lpstr>
      <vt:lpstr>Wingdings</vt:lpstr>
      <vt:lpstr>微软雅黑</vt:lpstr>
      <vt:lpstr>Calibri</vt:lpstr>
      <vt:lpstr>Tahoma</vt:lpstr>
      <vt:lpstr>华文中宋</vt:lpstr>
      <vt:lpstr>Arial Unicode MS</vt:lpstr>
      <vt:lpstr>黑体</vt:lpstr>
      <vt:lpstr>Rockwell</vt:lpstr>
      <vt:lpstr>Meiryo</vt:lpstr>
      <vt:lpstr>Yu Gothic UI</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Leon Du</dc:creator>
  <cp:lastModifiedBy>maoaibing</cp:lastModifiedBy>
  <cp:revision>1529</cp:revision>
  <dcterms:created xsi:type="dcterms:W3CDTF">2015-11-13T07:00:00Z</dcterms:created>
  <dcterms:modified xsi:type="dcterms:W3CDTF">2023-06-12T07:21:52Z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BF6949D0913B45F28FBC5D48A93A4A6E_12</vt:lpwstr>
  </property>
</Properties>
</file>