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84" r:id="rId2"/>
    <p:sldId id="666" r:id="rId3"/>
    <p:sldId id="667" r:id="rId4"/>
    <p:sldId id="668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79" r:id="rId16"/>
    <p:sldId id="680" r:id="rId17"/>
    <p:sldId id="681" r:id="rId18"/>
    <p:sldId id="682" r:id="rId19"/>
    <p:sldId id="520" r:id="rId20"/>
  </p:sldIdLst>
  <p:sldSz cx="9144000" cy="5143500" type="screen16x9"/>
  <p:notesSz cx="7102475" cy="10234613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1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4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5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5715" algn="l" defTabSz="91428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2857" algn="l" defTabSz="91428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000" algn="l" defTabSz="91428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143" algn="l" defTabSz="91428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1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0BD"/>
    <a:srgbClr val="0070C0"/>
    <a:srgbClr val="75C1D8"/>
    <a:srgbClr val="FFFFFF"/>
    <a:srgbClr val="0099FF"/>
    <a:srgbClr val="19222D"/>
    <a:srgbClr val="191919"/>
    <a:srgbClr val="37659D"/>
    <a:srgbClr val="17375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9" autoAdjust="0"/>
    <p:restoredTop sz="94343" autoAdjust="0"/>
  </p:normalViewPr>
  <p:slideViewPr>
    <p:cSldViewPr showGuides="1">
      <p:cViewPr varScale="1">
        <p:scale>
          <a:sx n="152" d="100"/>
          <a:sy n="152" d="100"/>
        </p:scale>
        <p:origin x="312" y="108"/>
      </p:cViewPr>
      <p:guideLst>
        <p:guide orient="horz" pos="1571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802"/>
    </p:cViewPr>
  </p:sorterViewPr>
  <p:notesViewPr>
    <p:cSldViewPr>
      <p:cViewPr varScale="1">
        <p:scale>
          <a:sx n="111" d="100"/>
          <a:sy n="111" d="100"/>
        </p:scale>
        <p:origin x="49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7739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2" y="9720804"/>
            <a:ext cx="3077739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7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BAD7B2-EB14-4F28-8BFB-7A1E07A287F9}" type="datetimeFigureOut">
              <a:rPr lang="zh-CN" altLang="en-US"/>
              <a:t>2025/9/15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62913BC8-9379-42D2-83C0-CE0F1F4BBA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04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2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67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79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9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54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098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026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72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2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7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9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6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0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18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8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15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20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0938"/>
            <a:ext cx="4041775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951"/>
            <a:ext cx="4041775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256" y="4660323"/>
            <a:ext cx="2295517" cy="326878"/>
          </a:xfrm>
          <a:prstGeom prst="rect">
            <a:avLst/>
          </a:prstGeom>
        </p:spPr>
      </p:pic>
      <p:pic>
        <p:nvPicPr>
          <p:cNvPr id="3" name="Picture 26" descr="DB 旋转LOGO"/>
          <p:cNvPicPr>
            <a:picLocks noChangeAspect="1" noChangeArrowheads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08"/>
            <a:ext cx="334486" cy="3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041866" cy="482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251" y="4660321"/>
            <a:ext cx="2295517" cy="326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5"/>
          <a:srcRect l="47802"/>
          <a:stretch/>
        </p:blipFill>
        <p:spPr>
          <a:xfrm>
            <a:off x="611560" y="107441"/>
            <a:ext cx="347670" cy="321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76" y="1635646"/>
            <a:ext cx="3675482" cy="367548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4"/>
            <a:ext cx="3008313" cy="871537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F0D5432-2ACF-4269-8038-34715E12ABCB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88256" y="4660323"/>
            <a:ext cx="2295517" cy="326878"/>
          </a:xfrm>
          <a:prstGeom prst="rect">
            <a:avLst/>
          </a:prstGeom>
        </p:spPr>
      </p:pic>
      <p:pic>
        <p:nvPicPr>
          <p:cNvPr id="9" name="Picture 26" descr="DB 旋转LOGO"/>
          <p:cNvPicPr>
            <a:picLocks noChangeAspect="1" noChangeArrowheads="1" noCrop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08"/>
            <a:ext cx="334486" cy="3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041866" cy="482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88251" y="4660321"/>
            <a:ext cx="2295517" cy="326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2"/>
          <a:srcRect l="47802"/>
          <a:stretch/>
        </p:blipFill>
        <p:spPr>
          <a:xfrm>
            <a:off x="611560" y="107441"/>
            <a:ext cx="347670" cy="321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image" Target="../media/image9.emf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9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58" y="4614585"/>
            <a:ext cx="2638652" cy="372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58" y="4614585"/>
            <a:ext cx="2638652" cy="3726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65980" cy="51640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86790"/>
            <a:ext cx="1512168" cy="900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617786"/>
            <a:ext cx="2616709" cy="372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76" y="1635646"/>
            <a:ext cx="3675482" cy="3675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71" y="-164554"/>
            <a:ext cx="5348777" cy="5348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42705"/>
            <a:ext cx="1431803" cy="444496"/>
          </a:xfrm>
          <a:prstGeom prst="rect">
            <a:avLst/>
          </a:prstGeom>
        </p:spPr>
      </p:pic>
      <p:sp>
        <p:nvSpPr>
          <p:cNvPr id="14" name="Заголовок 16"/>
          <p:cNvSpPr txBox="1">
            <a:spLocks/>
          </p:cNvSpPr>
          <p:nvPr/>
        </p:nvSpPr>
        <p:spPr>
          <a:xfrm>
            <a:off x="3707904" y="1964216"/>
            <a:ext cx="5233692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Референтные</a:t>
            </a:r>
            <a:r>
              <a:rPr lang="ru-RU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решения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Dunham-Bush</a:t>
            </a:r>
            <a:r>
              <a:rPr lang="ru-RU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527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5682"/>
          <a:stretch/>
        </p:blipFill>
        <p:spPr>
          <a:xfrm>
            <a:off x="3522943" y="1672003"/>
            <a:ext cx="4883229" cy="327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523220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ACDS130DHGKGA с зимним комплектом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30 </a:t>
            </a:r>
            <a:r>
              <a:rPr lang="ru-RU" altLang="zh-CN" sz="1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102"/>
          <p:cNvSpPr txBox="1"/>
          <p:nvPr/>
        </p:nvSpPr>
        <p:spPr>
          <a:xfrm>
            <a:off x="532040" y="500261"/>
            <a:ext cx="8504456" cy="43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Компания «Седьмой Океан», цех по 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разливу,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Тула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9340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5550"/>
            <a:ext cx="9144000" cy="172819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/>
          <a:stretch/>
        </p:blipFill>
        <p:spPr bwMode="auto">
          <a:xfrm>
            <a:off x="0" y="1632189"/>
            <a:ext cx="2843808" cy="241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35334"/>
            <a:ext cx="3690082" cy="328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/>
          <a:stretch/>
        </p:blipFill>
        <p:spPr bwMode="auto">
          <a:xfrm>
            <a:off x="6649245" y="1235334"/>
            <a:ext cx="2503216" cy="328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2"/>
          <p:cNvSpPr txBox="1"/>
          <p:nvPr/>
        </p:nvSpPr>
        <p:spPr>
          <a:xfrm>
            <a:off x="532040" y="500261"/>
            <a:ext cx="8504456" cy="43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Компания «Седьмой Океан», цех по 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разливу,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Тула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102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523220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 ACDS130DHGKGA с зимним комплектом 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-30 </a:t>
            </a:r>
            <a:r>
              <a:rPr lang="ru-RU" altLang="zh-CN" sz="1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3698"/>
          <a:stretch/>
        </p:blipFill>
        <p:spPr>
          <a:xfrm>
            <a:off x="3471970" y="1672003"/>
            <a:ext cx="4923862" cy="313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02"/>
          <p:cNvSpPr txBox="1"/>
          <p:nvPr/>
        </p:nvSpPr>
        <p:spPr>
          <a:xfrm>
            <a:off x="532040" y="500261"/>
            <a:ext cx="8504456" cy="43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Коттон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Клаб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(производство средств 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гигиены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059226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523220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 ACDS130DHGKGA с зимним комплектом 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-30 </a:t>
            </a:r>
            <a:r>
              <a:rPr lang="ru-RU" altLang="zh-CN" sz="1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834" r="10500" b="16679"/>
          <a:stretch/>
        </p:blipFill>
        <p:spPr>
          <a:xfrm>
            <a:off x="4229708" y="1635646"/>
            <a:ext cx="4176464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02"/>
          <p:cNvSpPr txBox="1"/>
          <p:nvPr/>
        </p:nvSpPr>
        <p:spPr>
          <a:xfrm>
            <a:off x="532040" y="500261"/>
            <a:ext cx="8504456" cy="920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Пермский Химик». Производство пластмасс и синтетических смол в первичных формах</a:t>
            </a:r>
          </a:p>
        </p:txBody>
      </p:sp>
    </p:spTree>
    <p:extLst>
      <p:ext uri="{BB962C8B-B14F-4D97-AF65-F5344CB8AC3E}">
        <p14:creationId xmlns:p14="http://schemas.microsoft.com/office/powerpoint/2010/main" val="306550740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523220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 ACDS130DHGKGA с зимним комплектом 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-30 </a:t>
            </a:r>
            <a:r>
              <a:rPr lang="ru-RU" altLang="zh-CN" sz="14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2" descr="https://www.irkinstchem.ru/images/a_pillar_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5365" r="2839" b="3719"/>
          <a:stretch/>
        </p:blipFill>
        <p:spPr bwMode="auto">
          <a:xfrm>
            <a:off x="4139953" y="1707654"/>
            <a:ext cx="42484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102"/>
          <p:cNvSpPr txBox="1"/>
          <p:nvPr/>
        </p:nvSpPr>
        <p:spPr>
          <a:xfrm>
            <a:off x="532040" y="500261"/>
            <a:ext cx="8504456" cy="920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Иркутский институт химии имени А. Е. Фаворского Со РАН,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7023340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434" t="1231" r="880" b="2895"/>
          <a:stretch/>
        </p:blipFill>
        <p:spPr>
          <a:xfrm>
            <a:off x="4283968" y="932726"/>
            <a:ext cx="45936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19318" r="30554" b="13751"/>
          <a:stretch/>
        </p:blipFill>
        <p:spPr>
          <a:xfrm>
            <a:off x="799745" y="2015431"/>
            <a:ext cx="3240360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4752526" cy="307777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ACDS130DHGKGA, суммарная мощность – </a:t>
            </a:r>
            <a:r>
              <a:rPr lang="ru-R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560</a:t>
            </a:r>
            <a:r>
              <a:rPr lang="ru-RU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кВт </a:t>
            </a:r>
          </a:p>
        </p:txBody>
      </p:sp>
      <p:sp>
        <p:nvSpPr>
          <p:cNvPr id="9" name="TextBox 102"/>
          <p:cNvSpPr txBox="1"/>
          <p:nvPr/>
        </p:nvSpPr>
        <p:spPr>
          <a:xfrm>
            <a:off x="532040" y="500261"/>
            <a:ext cx="8504456" cy="92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ТРЦ «Меридиан», </a:t>
            </a:r>
            <a:b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Краснодар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1903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4752526" cy="307777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Чиллер</a:t>
            </a:r>
            <a:r>
              <a:rPr lang="ru-RU" altLang="zh-C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ACDS130DHGKGA, суммарная мощность – </a:t>
            </a:r>
            <a:r>
              <a:rPr lang="ru-RU" altLang="zh-CN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800</a:t>
            </a:r>
            <a:r>
              <a:rPr lang="ru-RU" altLang="zh-CN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altLang="zh-C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кВт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9"/>
          <a:stretch/>
        </p:blipFill>
        <p:spPr>
          <a:xfrm>
            <a:off x="0" y="1991463"/>
            <a:ext cx="5003319" cy="252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t="12373"/>
          <a:stretch/>
        </p:blipFill>
        <p:spPr>
          <a:xfrm>
            <a:off x="4355976" y="2597263"/>
            <a:ext cx="4355977" cy="252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21072"/>
          <a:stretch/>
        </p:blipFill>
        <p:spPr>
          <a:xfrm>
            <a:off x="5220072" y="988842"/>
            <a:ext cx="3923928" cy="20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02"/>
          <p:cNvSpPr txBox="1"/>
          <p:nvPr/>
        </p:nvSpPr>
        <p:spPr>
          <a:xfrm>
            <a:off x="532040" y="500261"/>
            <a:ext cx="8504456" cy="920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Общественное здание многофункционального назначения,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Киров</a:t>
            </a:r>
          </a:p>
        </p:txBody>
      </p:sp>
    </p:spTree>
    <p:extLst>
      <p:ext uri="{BB962C8B-B14F-4D97-AF65-F5344CB8AC3E}">
        <p14:creationId xmlns:p14="http://schemas.microsoft.com/office/powerpoint/2010/main" val="21160498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24334" cy="815608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ACDS130DHGKGA </a:t>
            </a:r>
            <a:b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зимним комплектом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-30 </a:t>
            </a:r>
            <a:r>
              <a:rPr lang="ru-RU" altLang="zh-CN" sz="1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946171"/>
            <a:ext cx="4050344" cy="91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02"/>
          <p:cNvSpPr txBox="1"/>
          <p:nvPr/>
        </p:nvSpPr>
        <p:spPr>
          <a:xfrm>
            <a:off x="532040" y="500261"/>
            <a:ext cx="8504456" cy="921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ООО «Мастер </a:t>
            </a:r>
            <a:r>
              <a:rPr lang="ru-RU" sz="2400" b="1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Колорс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»,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Московская область, г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Клин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0347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24334" cy="1031051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ACDS130DHGKGA </a:t>
            </a:r>
            <a:b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(рабочий + резервный)</a:t>
            </a:r>
            <a:b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зимним комплектом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Nord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-30 </a:t>
            </a:r>
            <a:r>
              <a:rPr lang="ru-RU" altLang="zh-CN" sz="14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1" r="815"/>
          <a:stretch/>
        </p:blipFill>
        <p:spPr>
          <a:xfrm>
            <a:off x="3419872" y="1635646"/>
            <a:ext cx="4968553" cy="292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02"/>
          <p:cNvSpPr txBox="1"/>
          <p:nvPr/>
        </p:nvSpPr>
        <p:spPr>
          <a:xfrm>
            <a:off x="532040" y="500261"/>
            <a:ext cx="8504456" cy="921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Пермский пороховой завод,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Пермь</a:t>
            </a:r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459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029"/>
            <a:ext cx="9144000" cy="2579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6" y="4660323"/>
            <a:ext cx="2295517" cy="326878"/>
          </a:xfrm>
          <a:prstGeom prst="rect">
            <a:avLst/>
          </a:prstGeom>
        </p:spPr>
      </p:pic>
      <p:sp>
        <p:nvSpPr>
          <p:cNvPr id="13" name="TextBox 102"/>
          <p:cNvSpPr txBox="1"/>
          <p:nvPr/>
        </p:nvSpPr>
        <p:spPr>
          <a:xfrm>
            <a:off x="513998" y="2571750"/>
            <a:ext cx="3121898" cy="43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Blinker Bold"/>
              <a:cs typeface="Blinker Bold"/>
              <a:sym typeface="Blinker Bold"/>
            </a:endParaRPr>
          </a:p>
        </p:txBody>
      </p:sp>
      <p:pic>
        <p:nvPicPr>
          <p:cNvPr id="17" name="Picture 26" descr="DB 旋转LOG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708"/>
            <a:ext cx="334486" cy="3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 r="1798" b="1315"/>
          <a:stretch/>
        </p:blipFill>
        <p:spPr bwMode="auto">
          <a:xfrm>
            <a:off x="5387747" y="555526"/>
            <a:ext cx="3576741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041866" cy="4823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47802"/>
          <a:stretch/>
        </p:blipFill>
        <p:spPr>
          <a:xfrm>
            <a:off x="611560" y="107441"/>
            <a:ext cx="347670" cy="32130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6555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954107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Замена устаревшего оборудования – на модульные чиллеры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Dunham-Bush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Суммарная холодильная мощность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420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кВт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707654"/>
            <a:ext cx="4801861" cy="317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02"/>
          <p:cNvSpPr txBox="1"/>
          <p:nvPr/>
        </p:nvSpPr>
        <p:spPr>
          <a:xfrm>
            <a:off x="532040" y="500261"/>
            <a:ext cx="8504456" cy="92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Новоспасский деловой квартал офисные помещения,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Москва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Дербеневская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наб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0364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686"/>
            <a:ext cx="9144000" cy="1655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5172" r="2375" b="8509"/>
          <a:stretch/>
        </p:blipFill>
        <p:spPr>
          <a:xfrm>
            <a:off x="4283968" y="1131590"/>
            <a:ext cx="4860032" cy="381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777"/>
            <a:ext cx="4128461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02"/>
          <p:cNvSpPr txBox="1"/>
          <p:nvPr/>
        </p:nvSpPr>
        <p:spPr>
          <a:xfrm>
            <a:off x="532040" y="500261"/>
            <a:ext cx="8504456" cy="92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Новоспасский деловой квартал офисные помещения,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Москва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Дербеневская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наб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71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686"/>
            <a:ext cx="9144000" cy="165554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7"/>
          <a:stretch/>
        </p:blipFill>
        <p:spPr>
          <a:xfrm>
            <a:off x="4895528" y="1059582"/>
            <a:ext cx="4248472" cy="408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b="6730"/>
          <a:stretch/>
        </p:blipFill>
        <p:spPr>
          <a:xfrm>
            <a:off x="0" y="1491630"/>
            <a:ext cx="4762961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102"/>
          <p:cNvSpPr txBox="1"/>
          <p:nvPr/>
        </p:nvSpPr>
        <p:spPr>
          <a:xfrm>
            <a:off x="532040" y="500261"/>
            <a:ext cx="8504456" cy="92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Новоспасский деловой квартал офисные помещения,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Москва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Дербеневская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наб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09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5686"/>
            <a:ext cx="9144000" cy="1655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70646"/>
            <a:ext cx="2751534" cy="366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70646"/>
            <a:ext cx="2751534" cy="366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102"/>
          <p:cNvSpPr txBox="1"/>
          <p:nvPr/>
        </p:nvSpPr>
        <p:spPr>
          <a:xfrm>
            <a:off x="532040" y="500261"/>
            <a:ext cx="8504456" cy="921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Новоспасский деловой квартал офисные помещения,</a:t>
            </a:r>
            <a:b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Москва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Дербеневская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наб</a:t>
            </a:r>
            <a:r>
              <a:rPr lang="ru-RU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8696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2736302" cy="1600438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Замена вышедшего из строя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чиллера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Carrier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30XB0450 на четыре модульных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чиллера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Dunham-Bush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ACDS130DHGKGA. Суммарная холодопроизводительность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540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кВт </a:t>
            </a:r>
            <a:endParaRPr lang="ru-RU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87" t="1215" r="1075"/>
          <a:stretch/>
        </p:blipFill>
        <p:spPr>
          <a:xfrm>
            <a:off x="3707904" y="1671650"/>
            <a:ext cx="4749587" cy="1512168"/>
          </a:xfrm>
          <a:prstGeom prst="rect">
            <a:avLst/>
          </a:prstGeom>
        </p:spPr>
      </p:pic>
      <p:sp>
        <p:nvSpPr>
          <p:cNvPr id="8" name="TextBox 102"/>
          <p:cNvSpPr txBox="1"/>
          <p:nvPr/>
        </p:nvSpPr>
        <p:spPr>
          <a:xfrm>
            <a:off x="532040" y="500261"/>
            <a:ext cx="8504456" cy="43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Завод «</a:t>
            </a:r>
            <a:r>
              <a:rPr lang="ru-RU" sz="24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Кроностар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»,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Шарья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480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6401" r="6229" b="5201"/>
          <a:stretch/>
        </p:blipFill>
        <p:spPr>
          <a:xfrm>
            <a:off x="532041" y="1131590"/>
            <a:ext cx="4688032" cy="346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71" y="589029"/>
            <a:ext cx="3419872" cy="455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35028"/>
          <a:stretch/>
        </p:blipFill>
        <p:spPr>
          <a:xfrm>
            <a:off x="179512" y="3075806"/>
            <a:ext cx="1728192" cy="141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2"/>
          <p:cNvSpPr txBox="1"/>
          <p:nvPr/>
        </p:nvSpPr>
        <p:spPr>
          <a:xfrm>
            <a:off x="532040" y="500261"/>
            <a:ext cx="8504456" cy="43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Завод «</a:t>
            </a:r>
            <a:r>
              <a:rPr lang="ru-RU" sz="24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Кроностар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»,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Шарья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304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7" r="13881"/>
          <a:stretch/>
        </p:blipFill>
        <p:spPr>
          <a:xfrm>
            <a:off x="532040" y="1060151"/>
            <a:ext cx="3535904" cy="350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5281"/>
            <a:ext cx="3491882" cy="465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02"/>
          <p:cNvSpPr txBox="1"/>
          <p:nvPr/>
        </p:nvSpPr>
        <p:spPr>
          <a:xfrm>
            <a:off x="532040" y="500261"/>
            <a:ext cx="8504456" cy="43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Завод «</a:t>
            </a:r>
            <a:r>
              <a:rPr lang="ru-RU" sz="24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Кроностар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»,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Шарья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2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638"/>
            <a:ext cx="9144000" cy="1728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8" y="1635646"/>
            <a:ext cx="3096342" cy="738664"/>
          </a:xfrm>
          <a:prstGeom prst="rect">
            <a:avLst/>
          </a:prstGeom>
        </p:spPr>
        <p:txBody>
          <a:bodyPr wrap="square" numCol="1" spcCol="0">
            <a:spAutoFit/>
          </a:bodyPr>
          <a:lstStyle/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Чиллеры ACDS130DHGKGA </a:t>
            </a:r>
            <a:r>
              <a:rPr lang="ru-RU" altLang="zh-CN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суммарная </a:t>
            </a:r>
            <a:r>
              <a:rPr lang="ru-RU" altLang="zh-CN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холодопроизодительность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420</a:t>
            </a:r>
            <a:r>
              <a:rPr lang="ru-RU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кВт</a:t>
            </a:r>
          </a:p>
        </p:txBody>
      </p:sp>
      <p:pic>
        <p:nvPicPr>
          <p:cNvPr id="1026" name="Picture 2" descr="https://pgs-electro.ru/assets/img/sl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 bwMode="auto">
          <a:xfrm>
            <a:off x="3869668" y="1672003"/>
            <a:ext cx="4536504" cy="289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2"/>
          <p:cNvSpPr txBox="1"/>
          <p:nvPr/>
        </p:nvSpPr>
        <p:spPr>
          <a:xfrm>
            <a:off x="532040" y="500261"/>
            <a:ext cx="8504456" cy="43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79"/>
              </a:lnSpc>
            </a:pP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Кондитерская фабрика </a:t>
            </a:r>
            <a:r>
              <a:rPr lang="ru-RU" sz="2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«КДВ</a:t>
            </a:r>
            <a:r>
              <a:rPr lang="ru-RU" sz="2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», </a:t>
            </a:r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г. Воронеж</a:t>
            </a:r>
            <a:endParaRPr lang="ru-RU" sz="2400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503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2cbb3d3-79d1-4bc5-bef2-aef52e0141f0"/>
  <p:tag name="COMMONDATA" val="eyJoZGlkIjoiMmYxMzRjYjdjZDkwNzNhYjM5MTBlMTkzMGJhNjhmODc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11094</TotalTime>
  <Words>253</Words>
  <Application>Microsoft Office PowerPoint</Application>
  <PresentationFormat>Экран (16:9)</PresentationFormat>
  <Paragraphs>49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Blinker Bold</vt:lpstr>
      <vt:lpstr>MS PGothic</vt:lpstr>
      <vt:lpstr>宋体</vt:lpstr>
      <vt:lpstr>Arial</vt:lpstr>
      <vt:lpstr>Arial Black</vt:lpstr>
      <vt:lpstr>Arial Narrow</vt:lpstr>
      <vt:lpstr>Calibri</vt:lpstr>
      <vt:lpstr>Wingdings</vt:lpstr>
      <vt:lpstr>1_自定义设计方案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United Elements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Olga Shchetinina</dc:creator>
  <cp:lastModifiedBy>Dmitriy Popov</cp:lastModifiedBy>
  <cp:revision>1942</cp:revision>
  <dcterms:created xsi:type="dcterms:W3CDTF">2015-11-13T07:00:00Z</dcterms:created>
  <dcterms:modified xsi:type="dcterms:W3CDTF">2025-09-15T06:09:38Z</dcterms:modified>
</cp:coreProperties>
</file>