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88" r:id="rId3"/>
    <p:sldMasterId id="2147483708" r:id="rId4"/>
  </p:sldMasterIdLst>
  <p:notesMasterIdLst>
    <p:notesMasterId r:id="rId33"/>
  </p:notesMasterIdLst>
  <p:sldIdLst>
    <p:sldId id="400" r:id="rId5"/>
    <p:sldId id="454" r:id="rId6"/>
    <p:sldId id="560" r:id="rId7"/>
    <p:sldId id="561" r:id="rId8"/>
    <p:sldId id="558" r:id="rId9"/>
    <p:sldId id="490" r:id="rId10"/>
    <p:sldId id="562" r:id="rId11"/>
    <p:sldId id="511" r:id="rId12"/>
    <p:sldId id="501" r:id="rId13"/>
    <p:sldId id="544" r:id="rId14"/>
    <p:sldId id="565" r:id="rId15"/>
    <p:sldId id="536" r:id="rId16"/>
    <p:sldId id="527" r:id="rId17"/>
    <p:sldId id="506" r:id="rId18"/>
    <p:sldId id="502" r:id="rId19"/>
    <p:sldId id="503" r:id="rId20"/>
    <p:sldId id="505" r:id="rId21"/>
    <p:sldId id="563" r:id="rId22"/>
    <p:sldId id="556" r:id="rId23"/>
    <p:sldId id="524" r:id="rId24"/>
    <p:sldId id="507" r:id="rId25"/>
    <p:sldId id="555" r:id="rId26"/>
    <p:sldId id="525" r:id="rId27"/>
    <p:sldId id="545" r:id="rId28"/>
    <p:sldId id="509" r:id="rId29"/>
    <p:sldId id="510" r:id="rId30"/>
    <p:sldId id="526" r:id="rId31"/>
    <p:sldId id="566" r:id="rId32"/>
  </p:sldIdLst>
  <p:sldSz cx="9144000" cy="5143500" type="screen16x9"/>
  <p:notesSz cx="7102475" cy="10234613"/>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aohua" initials="z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66FF99"/>
    <a:srgbClr val="99FF99"/>
    <a:srgbClr val="1A75BC"/>
    <a:srgbClr val="00CC00"/>
    <a:srgbClr val="0033CC"/>
    <a:srgbClr val="66FFFF"/>
    <a:srgbClr val="0066FF"/>
    <a:srgbClr val="33CCFF"/>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21" autoAdjust="0"/>
    <p:restoredTop sz="83356" autoAdjust="0"/>
  </p:normalViewPr>
  <p:slideViewPr>
    <p:cSldViewPr showGuides="1">
      <p:cViewPr varScale="1">
        <p:scale>
          <a:sx n="94" d="100"/>
          <a:sy n="94" d="100"/>
        </p:scale>
        <p:origin x="-516" y="-96"/>
      </p:cViewPr>
      <p:guideLst>
        <p:guide orient="horz" pos="1698"/>
        <p:guide pos="2894"/>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9053" tIns="49527" rIns="99053" bIns="49527" rtlCol="0"/>
          <a:lstStyle>
            <a:lvl1pPr algn="l" fontAlgn="auto">
              <a:spcBef>
                <a:spcPts val="0"/>
              </a:spcBef>
              <a:spcAft>
                <a:spcPts val="0"/>
              </a:spcAft>
              <a:defRPr sz="1300">
                <a:latin typeface="+mn-lt"/>
                <a:ea typeface="+mn-ea"/>
              </a:defRPr>
            </a:lvl1pPr>
          </a:lstStyle>
          <a:p>
            <a:pPr fontAlgn="auto">
              <a:defRPr/>
            </a:pPr>
            <a:endParaRPr lang="zh-CN" altLang="en-US" strike="noStrike" noProof="1"/>
          </a:p>
        </p:txBody>
      </p:sp>
      <p:sp>
        <p:nvSpPr>
          <p:cNvPr id="3" name="日期占位符 2"/>
          <p:cNvSpPr>
            <a:spLocks noGrp="1"/>
          </p:cNvSpPr>
          <p:nvPr>
            <p:ph type="dt" idx="1"/>
          </p:nvPr>
        </p:nvSpPr>
        <p:spPr>
          <a:xfrm>
            <a:off x="4022725" y="0"/>
            <a:ext cx="3078163" cy="511175"/>
          </a:xfrm>
          <a:prstGeom prst="rect">
            <a:avLst/>
          </a:prstGeom>
        </p:spPr>
        <p:txBody>
          <a:bodyPr vert="horz" lIns="99053" tIns="49527" rIns="99053" bIns="49527" rtlCol="0"/>
          <a:lstStyle>
            <a:lvl1pPr algn="r" fontAlgn="auto">
              <a:spcBef>
                <a:spcPts val="0"/>
              </a:spcBef>
              <a:spcAft>
                <a:spcPts val="0"/>
              </a:spcAft>
              <a:defRPr sz="1300">
                <a:latin typeface="+mn-lt"/>
                <a:ea typeface="+mn-ea"/>
              </a:defRPr>
            </a:lvl1pPr>
          </a:lstStyle>
          <a:p>
            <a:pPr fontAlgn="auto">
              <a:defRPr/>
            </a:pPr>
            <a:fld id="{EEBAD7B2-EB14-4F28-8BFB-7A1E07A287F9}" type="datetimeFigureOut">
              <a:rPr lang="zh-CN" altLang="en-US" strike="noStrike" noProof="1">
                <a:latin typeface="+mn-lt"/>
                <a:ea typeface="+mn-ea"/>
                <a:cs typeface="+mn-cs"/>
              </a:rPr>
              <a:pPr fontAlgn="auto">
                <a:defRPr/>
              </a:pPr>
              <a:t>2020/12/30</a:t>
            </a:fld>
            <a:endParaRPr lang="zh-CN" altLang="en-US" strike="noStrike" noProof="1"/>
          </a:p>
        </p:txBody>
      </p:sp>
      <p:sp>
        <p:nvSpPr>
          <p:cNvPr id="50180" name="幻灯片图像占位符 3"/>
          <p:cNvSpPr>
            <a:spLocks noGrp="1" noRot="1" noChangeAspect="1"/>
          </p:cNvSpPr>
          <p:nvPr>
            <p:ph type="sldImg"/>
          </p:nvPr>
        </p:nvSpPr>
        <p:spPr>
          <a:xfrm>
            <a:off x="141288" y="768350"/>
            <a:ext cx="6819900" cy="3836988"/>
          </a:xfrm>
          <a:prstGeom prst="rect">
            <a:avLst/>
          </a:prstGeom>
          <a:noFill/>
          <a:ln w="12700" cap="flat" cmpd="sng">
            <a:solidFill>
              <a:srgbClr val="000000"/>
            </a:solidFill>
            <a:prstDash val="solid"/>
            <a:round/>
            <a:headEnd type="none" w="med" len="med"/>
            <a:tailEnd type="none" w="med" len="med"/>
          </a:ln>
        </p:spPr>
      </p:sp>
      <p:sp>
        <p:nvSpPr>
          <p:cNvPr id="50181" name="备注占位符 4"/>
          <p:cNvSpPr>
            <a:spLocks noGrp="1"/>
          </p:cNvSpPr>
          <p:nvPr>
            <p:ph type="body" sz="quarter"/>
          </p:nvPr>
        </p:nvSpPr>
        <p:spPr>
          <a:xfrm>
            <a:off x="709613" y="4860925"/>
            <a:ext cx="5683250" cy="4605338"/>
          </a:xfrm>
          <a:prstGeom prst="rect">
            <a:avLst/>
          </a:prstGeom>
          <a:noFill/>
          <a:ln w="9525">
            <a:noFill/>
          </a:ln>
        </p:spPr>
        <p:txBody>
          <a:bodyPr vert="horz" lIns="99053" tIns="49527" rIns="99053" bIns="49527"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9053" tIns="49527" rIns="99053" bIns="49527" rtlCol="0" anchor="b"/>
          <a:lstStyle>
            <a:lvl1pPr algn="l" fontAlgn="auto">
              <a:spcBef>
                <a:spcPts val="0"/>
              </a:spcBef>
              <a:spcAft>
                <a:spcPts val="0"/>
              </a:spcAft>
              <a:defRPr sz="1300">
                <a:latin typeface="+mn-lt"/>
                <a:ea typeface="+mn-ea"/>
              </a:defRPr>
            </a:lvl1pPr>
          </a:lstStyle>
          <a:p>
            <a:pPr fontAlgn="auto">
              <a:defRPr/>
            </a:pPr>
            <a:endParaRPr lang="zh-CN" altLang="en-US" strike="noStrike" noProof="1"/>
          </a:p>
        </p:txBody>
      </p:sp>
      <p:sp>
        <p:nvSpPr>
          <p:cNvPr id="7" name="灯片编号占位符 6"/>
          <p:cNvSpPr>
            <a:spLocks noGrp="1"/>
          </p:cNvSpPr>
          <p:nvPr>
            <p:ph type="sldNum" sz="quarter" idx="5"/>
          </p:nvPr>
        </p:nvSpPr>
        <p:spPr>
          <a:xfrm>
            <a:off x="4022725" y="9721850"/>
            <a:ext cx="3078163" cy="511175"/>
          </a:xfrm>
          <a:prstGeom prst="rect">
            <a:avLst/>
          </a:prstGeom>
        </p:spPr>
        <p:txBody>
          <a:bodyPr vert="horz" lIns="99053" tIns="49527" rIns="99053" bIns="49527" rtlCol="0" anchor="b"/>
          <a:lstStyle>
            <a:lvl1pPr algn="r" fontAlgn="auto">
              <a:spcBef>
                <a:spcPts val="0"/>
              </a:spcBef>
              <a:spcAft>
                <a:spcPts val="0"/>
              </a:spcAft>
              <a:defRPr sz="1300">
                <a:latin typeface="+mn-lt"/>
                <a:ea typeface="+mn-ea"/>
              </a:defRPr>
            </a:lvl1pPr>
          </a:lstStyle>
          <a:p>
            <a:pPr fontAlgn="auto">
              <a:defRPr/>
            </a:pPr>
            <a:fld id="{62913BC8-9379-42D2-83C0-CE0F1F4BBAF0}" type="slidenum">
              <a:rPr lang="zh-CN" altLang="en-US" strike="noStrike" noProof="1">
                <a:latin typeface="+mn-lt"/>
                <a:ea typeface="+mn-ea"/>
                <a:cs typeface="+mn-cs"/>
              </a:rPr>
              <a:pPr fontAlgn="auto">
                <a:defRPr/>
              </a:p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p:sp>
      <p:sp>
        <p:nvSpPr>
          <p:cNvPr id="52226" name="Notes Placeholder 2"/>
          <p:cNvSpPr>
            <a:spLocks noGrp="1"/>
          </p:cNvSpPr>
          <p:nvPr>
            <p:ph type="body"/>
          </p:nvPr>
        </p:nvSpPr>
        <p:spPr/>
        <p:txBody>
          <a:bodyPr lIns="99053" tIns="49527" rIns="99053" bIns="49527" anchor="t"/>
          <a:lstStyle/>
          <a:p>
            <a:pPr lvl="0"/>
            <a:endParaRPr lang="en-US" altLang="zh-CN" b="1" dirty="0">
              <a:solidFill>
                <a:schemeClr val="bg1"/>
              </a:solidFill>
              <a:latin typeface="微软雅黑" panose="020B0503020204020204" pitchFamily="34" charset="-122"/>
              <a:ea typeface="微软雅黑" panose="020B0503020204020204" pitchFamily="34" charset="-122"/>
              <a:sym typeface="+mn-ea"/>
            </a:endParaRPr>
          </a:p>
        </p:txBody>
      </p:sp>
      <p:sp>
        <p:nvSpPr>
          <p:cNvPr id="52227" name="Slide Number Placeholder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1</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dirty="0">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p:sp>
      <p:sp>
        <p:nvSpPr>
          <p:cNvPr id="54274" name="备注占位符 2"/>
          <p:cNvSpPr>
            <a:spLocks noGrp="1"/>
          </p:cNvSpPr>
          <p:nvPr>
            <p:ph type="body"/>
          </p:nvPr>
        </p:nvSpPr>
        <p:spPr/>
        <p:txBody>
          <a:bodyPr lIns="99053" tIns="49527" rIns="99053" bIns="49527" anchor="t"/>
          <a:lstStyle/>
          <a:p>
            <a:pPr>
              <a:lnSpc>
                <a:spcPct val="150000"/>
              </a:lnSpc>
              <a:spcBef>
                <a:spcPct val="50000"/>
              </a:spcBef>
              <a:defRPr/>
            </a:pPr>
            <a:endParaRPr lang="zh-CN" altLang="en-US" dirty="0"/>
          </a:p>
        </p:txBody>
      </p:sp>
      <p:sp>
        <p:nvSpPr>
          <p:cNvPr id="54275"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2</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p:sp>
      <p:sp>
        <p:nvSpPr>
          <p:cNvPr id="81922" name="备注占位符 2"/>
          <p:cNvSpPr>
            <a:spLocks noGrp="1"/>
          </p:cNvSpPr>
          <p:nvPr>
            <p:ph type="body"/>
          </p:nvPr>
        </p:nvSpPr>
        <p:spPr/>
        <p:txBody>
          <a:bodyPr lIns="99053" tIns="49527" rIns="99053" bIns="49527" anchor="t"/>
          <a:lstStyle/>
          <a:p>
            <a:pPr lvl="0" defTabSz="990600" eaLnBrk="1" hangingPunct="1">
              <a:spcBef>
                <a:spcPct val="0"/>
              </a:spcBef>
            </a:pPr>
            <a:endParaRPr lang="zh-CN" altLang="en-US" dirty="0"/>
          </a:p>
        </p:txBody>
      </p:sp>
      <p:sp>
        <p:nvSpPr>
          <p:cNvPr id="81923"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20</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solidFill>
                <a:srgbClr val="0070C0"/>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b="0"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p:sp>
      <p:sp>
        <p:nvSpPr>
          <p:cNvPr id="90114" name="备注占位符 2"/>
          <p:cNvSpPr>
            <a:spLocks noGrp="1"/>
          </p:cNvSpPr>
          <p:nvPr>
            <p:ph type="body"/>
          </p:nvPr>
        </p:nvSpPr>
        <p:spPr/>
        <p:txBody>
          <a:bodyPr lIns="99053" tIns="49527" rIns="99053" bIns="49527" anchor="t"/>
          <a:lstStyle/>
          <a:p>
            <a:pPr lvl="0" defTabSz="990600" eaLnBrk="1" hangingPunct="1">
              <a:spcBef>
                <a:spcPct val="0"/>
              </a:spcBef>
            </a:pPr>
            <a:endParaRPr lang="zh-CN" altLang="en-US" dirty="0"/>
          </a:p>
        </p:txBody>
      </p:sp>
      <p:sp>
        <p:nvSpPr>
          <p:cNvPr id="90115"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23</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sz="1200" b="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B7A0A4-3DEB-4827-81AB-6BD6E2421C0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a:defRPr/>
            </a:pPr>
            <a:endParaRPr lang="zh-CN" altLang="en-US" dirty="0"/>
          </a:p>
        </p:txBody>
      </p:sp>
      <p:sp>
        <p:nvSpPr>
          <p:cNvPr id="4" name="Slide Number Placeholder 3"/>
          <p:cNvSpPr>
            <a:spLocks noGrp="1"/>
          </p:cNvSpPr>
          <p:nvPr>
            <p:ph type="sldNum" sz="quarter" idx="10"/>
          </p:nvPr>
        </p:nvSpPr>
        <p:spPr/>
        <p:txBody>
          <a:bodyPr/>
          <a:lstStyle/>
          <a:p>
            <a:fld id="{9FB7A0A4-3DEB-4827-81AB-6BD6E2421C0F}" type="slidenum">
              <a:rPr lang="zh-CN" altLang="en-US" smtClean="0"/>
              <a:pPr/>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p:sp>
      <p:sp>
        <p:nvSpPr>
          <p:cNvPr id="58370" name="备注占位符 2"/>
          <p:cNvSpPr>
            <a:spLocks noGrp="1"/>
          </p:cNvSpPr>
          <p:nvPr>
            <p:ph type="body"/>
          </p:nvPr>
        </p:nvSpPr>
        <p:spPr/>
        <p:txBody>
          <a:bodyPr lIns="99053" tIns="49527" rIns="99053" bIns="49527" anchor="t"/>
          <a:lstStyle/>
          <a:p>
            <a:pPr algn="l"/>
            <a:endParaRPr lang="zh-CN" altLang="en-US" dirty="0">
              <a:latin typeface="微软雅黑" panose="020B0503020204020204" pitchFamily="34" charset="-122"/>
              <a:ea typeface="微软雅黑" panose="020B0503020204020204" pitchFamily="34" charset="-122"/>
              <a:sym typeface="+mn-ea"/>
            </a:endParaRPr>
          </a:p>
        </p:txBody>
      </p:sp>
      <p:sp>
        <p:nvSpPr>
          <p:cNvPr id="58371"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3</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p:sp>
      <p:sp>
        <p:nvSpPr>
          <p:cNvPr id="58370" name="备注占位符 2"/>
          <p:cNvSpPr>
            <a:spLocks noGrp="1"/>
          </p:cNvSpPr>
          <p:nvPr>
            <p:ph type="body"/>
          </p:nvPr>
        </p:nvSpPr>
        <p:spPr/>
        <p:txBody>
          <a:bodyPr lIns="99053" tIns="49527" rIns="99053" bIns="49527" anchor="t"/>
          <a:lstStyle/>
          <a:p>
            <a:pPr lvl="0"/>
            <a:endParaRPr lang="zh-CN" altLang="en-US" dirty="0"/>
          </a:p>
        </p:txBody>
      </p:sp>
      <p:sp>
        <p:nvSpPr>
          <p:cNvPr id="58371"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4</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p:sp>
      <p:sp>
        <p:nvSpPr>
          <p:cNvPr id="60418" name="备注占位符 2"/>
          <p:cNvSpPr>
            <a:spLocks noGrp="1"/>
          </p:cNvSpPr>
          <p:nvPr>
            <p:ph type="body"/>
          </p:nvPr>
        </p:nvSpPr>
        <p:spPr/>
        <p:txBody>
          <a:bodyPr lIns="99053" tIns="49527" rIns="99053" bIns="49527" anchor="t"/>
          <a:lstStyle/>
          <a:p>
            <a:pPr lvl="0" defTabSz="990600" eaLnBrk="1" hangingPunct="1">
              <a:spcBef>
                <a:spcPct val="0"/>
              </a:spcBef>
            </a:pPr>
            <a:endParaRPr lang="zh-CN" altLang="en-US" dirty="0"/>
          </a:p>
        </p:txBody>
      </p:sp>
      <p:sp>
        <p:nvSpPr>
          <p:cNvPr id="60419"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6</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p:sp>
      <p:sp>
        <p:nvSpPr>
          <p:cNvPr id="64514" name="备注占位符 2"/>
          <p:cNvSpPr>
            <a:spLocks noGrp="1"/>
          </p:cNvSpPr>
          <p:nvPr>
            <p:ph type="body"/>
          </p:nvPr>
        </p:nvSpPr>
        <p:spPr/>
        <p:txBody>
          <a:bodyPr lIns="99053" tIns="49527" rIns="99053" bIns="49527" anchor="t"/>
          <a:lstStyle/>
          <a:p>
            <a:endParaRPr lang="zh-CN" altLang="en-US" dirty="0"/>
          </a:p>
        </p:txBody>
      </p:sp>
      <p:sp>
        <p:nvSpPr>
          <p:cNvPr id="64515" name="灯片编号占位符 3"/>
          <p:cNvSpPr>
            <a:spLocks noGrp="1"/>
          </p:cNvSpPr>
          <p:nvPr>
            <p:ph type="sldNum" sz="quarter"/>
          </p:nvPr>
        </p:nvSpPr>
        <p:spPr>
          <a:xfrm>
            <a:off x="4022725" y="9721850"/>
            <a:ext cx="3078163" cy="511175"/>
          </a:xfrm>
          <a:prstGeom prst="rect">
            <a:avLst/>
          </a:prstGeom>
          <a:noFill/>
          <a:ln w="9525">
            <a:noFill/>
          </a:ln>
        </p:spPr>
        <p:txBody>
          <a:bodyPr vert="horz" lIns="99053" tIns="49527" rIns="99053" bIns="49527" anchor="b"/>
          <a:lstStyle/>
          <a:p>
            <a:pPr lvl="0" algn="r" fontAlgn="base">
              <a:spcBef>
                <a:spcPct val="0"/>
              </a:spcBef>
              <a:spcAft>
                <a:spcPct val="0"/>
              </a:spcAft>
            </a:pPr>
            <a:fld id="{9A0DB2DC-4C9A-4742-B13C-FB6460FD3503}" type="slidenum">
              <a:rPr lang="zh-CN" altLang="en-US" sz="1300">
                <a:latin typeface="Calibri" panose="020F0502020204030204" pitchFamily="34" charset="0"/>
                <a:ea typeface="宋体" panose="02010600030101010101" pitchFamily="2" charset="-122"/>
              </a:rPr>
              <a:pPr lvl="0" algn="r" fontAlgn="base">
                <a:spcBef>
                  <a:spcPct val="0"/>
                </a:spcBef>
                <a:spcAft>
                  <a:spcPct val="0"/>
                </a:spcAft>
              </a:pPr>
              <a:t>8</a:t>
            </a:fld>
            <a:endParaRPr lang="zh-CN" altLang="en-US" sz="13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5125" algn="l" defTabSz="914400" rtl="0" eaLnBrk="0" fontAlgn="base" latinLnBrk="0" hangingPunct="0">
              <a:lnSpc>
                <a:spcPct val="150000"/>
              </a:lnSpc>
              <a:spcBef>
                <a:spcPts val="0"/>
              </a:spcBef>
              <a:spcAft>
                <a:spcPct val="0"/>
              </a:spcAft>
              <a:buClr>
                <a:srgbClr val="6BB2B9"/>
              </a:buClr>
              <a:buSzPct val="150000"/>
              <a:buFontTx/>
              <a:buNone/>
              <a:defRPr/>
            </a:pPr>
            <a:endParaRPr lang="zh-CN" altLang="en-US" sz="12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4645027"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8" name="页脚占位符 7"/>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4" name="页脚占位符 3"/>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4645027"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8" name="页脚占位符 7"/>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4" name="页脚占位符 3"/>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4645027"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8" name="页脚占位符 7"/>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4"/>
            <a:ext cx="7772400" cy="1101725"/>
          </a:xfrm>
          <a:prstGeom prst="rect">
            <a:avLst/>
          </a:prstGeo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4" name="页脚占位符 3"/>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722313" y="2179639"/>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4645027"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4645027"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8" name="页脚占位符 7"/>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4" name="页脚占位符 3"/>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1200151"/>
            <a:ext cx="8229600" cy="3394075"/>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6"/>
            <a:ext cx="2057400" cy="4387850"/>
          </a:xfrm>
          <a:prstGeom prst="rect">
            <a:avLst/>
          </a:prstGeo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457200" y="206376"/>
            <a:ext cx="6019800" cy="4387850"/>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5" name="页脚占位符 4"/>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3" name="页脚占位符 2"/>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9"/>
            <a:ext cx="3008313" cy="871537"/>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3575050" y="204789"/>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457202"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450"/>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457200" y="4767263"/>
            <a:ext cx="2133600" cy="274638"/>
          </a:xfrm>
          <a:prstGeom prst="rect">
            <a:avLst/>
          </a:prstGeom>
        </p:spPr>
        <p:txBody>
          <a:bodyPr/>
          <a:lstStyle/>
          <a:p>
            <a:pPr fontAlgn="base"/>
            <a:fld id="{7F0D5432-2ACF-4269-8038-34715E12ABCB}" type="datetimeFigureOut">
              <a:rPr lang="zh-CN" altLang="en-US" strike="noStrike" noProof="1" smtClean="0">
                <a:latin typeface="Arial" panose="020B0604020202020204" pitchFamily="34" charset="0"/>
                <a:ea typeface="宋体" panose="02010600030101010101" pitchFamily="2" charset="-122"/>
                <a:cs typeface="+mn-cs"/>
              </a:rPr>
              <a:pPr fontAlgn="base"/>
              <a:t>2020/12/30</a:t>
            </a:fld>
            <a:endParaRPr lang="zh-CN" altLang="en-US" strike="noStrike" noProof="1"/>
          </a:p>
        </p:txBody>
      </p:sp>
      <p:sp>
        <p:nvSpPr>
          <p:cNvPr id="6" name="页脚占位符 5"/>
          <p:cNvSpPr>
            <a:spLocks noGrp="1"/>
          </p:cNvSpPr>
          <p:nvPr>
            <p:ph type="ftr" sz="quarter" idx="11"/>
          </p:nvPr>
        </p:nvSpPr>
        <p:spPr>
          <a:xfrm>
            <a:off x="3124200" y="4767263"/>
            <a:ext cx="2895600" cy="274638"/>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553200" y="4767263"/>
            <a:ext cx="2133600" cy="274638"/>
          </a:xfrm>
          <a:prstGeom prst="rect">
            <a:avLst/>
          </a:prstGeom>
        </p:spPr>
        <p:txBody>
          <a:bodyPr/>
          <a:lstStyle/>
          <a:p>
            <a:pPr fontAlgn="base"/>
            <a:fld id="{403C0BEA-8A14-43FC-8914-AE5C664B7446}" type="slidenum">
              <a:rPr lang="zh-CN" altLang="en-US" strike="noStrike" noProof="1" smtClean="0">
                <a:latin typeface="Arial" panose="020B0604020202020204" pitchFamily="34" charset="0"/>
                <a:ea typeface="宋体" panose="02010600030101010101" pitchFamily="2" charset="-122"/>
                <a:cs typeface="+mn-cs"/>
              </a:rPr>
              <a:pPr fontAlgn="base"/>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jpe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jpe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F:\常用LOGO\DB_LOGO高清.jpg"/>
          <p:cNvPicPr>
            <a:picLocks noChangeAspect="1"/>
          </p:cNvPicPr>
          <p:nvPr userDrawn="1"/>
        </p:nvPicPr>
        <p:blipFill>
          <a:blip r:embed="rId21"/>
          <a:stretch>
            <a:fillRect/>
          </a:stretch>
        </p:blipFill>
        <p:spPr>
          <a:xfrm>
            <a:off x="292100" y="195263"/>
            <a:ext cx="865188" cy="415925"/>
          </a:xfrm>
          <a:prstGeom prst="rect">
            <a:avLst/>
          </a:prstGeom>
          <a:noFill/>
          <a:ln w="9525">
            <a:noFill/>
          </a:ln>
        </p:spPr>
      </p:pic>
      <p:sp>
        <p:nvSpPr>
          <p:cNvPr id="1027" name="TextBox 16"/>
          <p:cNvSpPr txBox="1"/>
          <p:nvPr userDrawn="1"/>
        </p:nvSpPr>
        <p:spPr>
          <a:xfrm>
            <a:off x="323850" y="4610100"/>
            <a:ext cx="909638" cy="230188"/>
          </a:xfrm>
          <a:prstGeom prst="rect">
            <a:avLst/>
          </a:prstGeom>
          <a:noFill/>
          <a:ln w="9525">
            <a:noFill/>
          </a:ln>
        </p:spPr>
        <p:txBody>
          <a:bodyPr wrap="none" anchor="t">
            <a:spAutoFit/>
          </a:bodyPr>
          <a:lstStyle/>
          <a:p>
            <a:pPr lvl="0"/>
            <a:r>
              <a:rPr lang="zh-CN" altLang="en-US" sz="900" dirty="0">
                <a:solidFill>
                  <a:srgbClr val="808080"/>
                </a:solidFill>
                <a:latin typeface="微软雅黑" panose="020B0503020204020204" pitchFamily="34" charset="-122"/>
                <a:ea typeface="微软雅黑" panose="020B0503020204020204" pitchFamily="34" charset="-122"/>
              </a:rPr>
              <a:t>唯进步 不止步</a:t>
            </a:r>
          </a:p>
        </p:txBody>
      </p:sp>
      <p:sp>
        <p:nvSpPr>
          <p:cNvPr id="1028" name="TextBox 23"/>
          <p:cNvSpPr txBox="1"/>
          <p:nvPr userDrawn="1"/>
        </p:nvSpPr>
        <p:spPr>
          <a:xfrm>
            <a:off x="317500" y="4783138"/>
            <a:ext cx="1517650" cy="231775"/>
          </a:xfrm>
          <a:prstGeom prst="rect">
            <a:avLst/>
          </a:prstGeom>
          <a:noFill/>
          <a:ln w="9525">
            <a:noFill/>
          </a:ln>
        </p:spPr>
        <p:txBody>
          <a:bodyPr wrap="none" anchor="t">
            <a:spAutoFit/>
          </a:bodyPr>
          <a:lstStyle/>
          <a:p>
            <a:pPr lvl="0"/>
            <a:r>
              <a:rPr lang="en-US" altLang="zh-CN" sz="900" dirty="0">
                <a:solidFill>
                  <a:srgbClr val="808080"/>
                </a:solidFill>
                <a:latin typeface="Arial" panose="020B0604020202020204" pitchFamily="34" charset="0"/>
                <a:ea typeface="宋体" panose="02010600030101010101" pitchFamily="2" charset="-122"/>
              </a:rPr>
              <a:t>Dunham-bush</a:t>
            </a:r>
            <a:r>
              <a:rPr lang="en-US" altLang="zh-CN" sz="900" baseline="0" dirty="0">
                <a:solidFill>
                  <a:srgbClr val="808080"/>
                </a:solidFill>
                <a:latin typeface="Arial" panose="020B0604020202020204" pitchFamily="34" charset="0"/>
                <a:ea typeface="宋体" panose="02010600030101010101" pitchFamily="2" charset="-122"/>
              </a:rPr>
              <a:t> Since 1894</a:t>
            </a:r>
            <a:endParaRPr lang="zh-CN" altLang="en-US" sz="900" dirty="0">
              <a:solidFill>
                <a:srgbClr val="808080"/>
              </a:solidFill>
              <a:latin typeface="Arial" panose="020B0604020202020204" pitchFamily="34" charset="0"/>
              <a:ea typeface="宋体" panose="02010600030101010101" pitchFamily="2" charset="-122"/>
            </a:endParaRPr>
          </a:p>
        </p:txBody>
      </p:sp>
      <p:pic>
        <p:nvPicPr>
          <p:cNvPr id="1029" name="Picture 4" descr="F:\常用LOGO\DUNHAM-BUSH.png"/>
          <p:cNvPicPr>
            <a:picLocks noChangeAspect="1"/>
          </p:cNvPicPr>
          <p:nvPr userDrawn="1"/>
        </p:nvPicPr>
        <p:blipFill>
          <a:blip r:embed="rId22">
            <a:biLevel thresh="50000"/>
          </a:blip>
          <a:stretch>
            <a:fillRect/>
          </a:stretch>
        </p:blipFill>
        <p:spPr>
          <a:xfrm>
            <a:off x="7372350" y="4745038"/>
            <a:ext cx="1409700" cy="215900"/>
          </a:xfrm>
          <a:prstGeom prst="rect">
            <a:avLst/>
          </a:prstGeom>
          <a:noFill/>
          <a:ln w="9525">
            <a:noFill/>
          </a:ln>
        </p:spPr>
      </p:pic>
      <p:sp>
        <p:nvSpPr>
          <p:cNvPr id="10" name="矩形 9"/>
          <p:cNvSpPr/>
          <p:nvPr userDrawn="1"/>
        </p:nvSpPr>
        <p:spPr>
          <a:xfrm>
            <a:off x="0" y="0"/>
            <a:ext cx="112713" cy="5143500"/>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F:\常用LOGO\DB_LOGO高清.jpg"/>
          <p:cNvPicPr>
            <a:picLocks noChangeAspect="1"/>
          </p:cNvPicPr>
          <p:nvPr userDrawn="1"/>
        </p:nvPicPr>
        <p:blipFill>
          <a:blip r:embed="rId21"/>
          <a:stretch>
            <a:fillRect/>
          </a:stretch>
        </p:blipFill>
        <p:spPr>
          <a:xfrm>
            <a:off x="292100" y="195263"/>
            <a:ext cx="865188" cy="415925"/>
          </a:xfrm>
          <a:prstGeom prst="rect">
            <a:avLst/>
          </a:prstGeom>
          <a:noFill/>
          <a:ln w="9525">
            <a:noFill/>
          </a:ln>
        </p:spPr>
      </p:pic>
      <p:sp>
        <p:nvSpPr>
          <p:cNvPr id="2051" name="TextBox 16"/>
          <p:cNvSpPr txBox="1"/>
          <p:nvPr userDrawn="1"/>
        </p:nvSpPr>
        <p:spPr>
          <a:xfrm>
            <a:off x="323850" y="4610100"/>
            <a:ext cx="909638" cy="230188"/>
          </a:xfrm>
          <a:prstGeom prst="rect">
            <a:avLst/>
          </a:prstGeom>
          <a:noFill/>
          <a:ln w="9525">
            <a:noFill/>
          </a:ln>
        </p:spPr>
        <p:txBody>
          <a:bodyPr wrap="none" anchor="t">
            <a:spAutoFit/>
          </a:bodyPr>
          <a:lstStyle/>
          <a:p>
            <a:pPr lvl="0"/>
            <a:r>
              <a:rPr lang="zh-CN" altLang="en-US" sz="900" dirty="0">
                <a:solidFill>
                  <a:srgbClr val="808080"/>
                </a:solidFill>
                <a:latin typeface="微软雅黑" panose="020B0503020204020204" pitchFamily="34" charset="-122"/>
                <a:ea typeface="微软雅黑" panose="020B0503020204020204" pitchFamily="34" charset="-122"/>
              </a:rPr>
              <a:t>唯进步 不止步</a:t>
            </a:r>
          </a:p>
        </p:txBody>
      </p:sp>
      <p:sp>
        <p:nvSpPr>
          <p:cNvPr id="2052" name="TextBox 23"/>
          <p:cNvSpPr txBox="1"/>
          <p:nvPr userDrawn="1"/>
        </p:nvSpPr>
        <p:spPr>
          <a:xfrm>
            <a:off x="317500" y="4783138"/>
            <a:ext cx="1517650" cy="231775"/>
          </a:xfrm>
          <a:prstGeom prst="rect">
            <a:avLst/>
          </a:prstGeom>
          <a:noFill/>
          <a:ln w="9525">
            <a:noFill/>
          </a:ln>
        </p:spPr>
        <p:txBody>
          <a:bodyPr wrap="none" anchor="t">
            <a:spAutoFit/>
          </a:bodyPr>
          <a:lstStyle/>
          <a:p>
            <a:pPr lvl="0"/>
            <a:r>
              <a:rPr lang="en-US" altLang="zh-CN" sz="900" dirty="0">
                <a:solidFill>
                  <a:srgbClr val="808080"/>
                </a:solidFill>
                <a:latin typeface="Arial" panose="020B0604020202020204" pitchFamily="34" charset="0"/>
                <a:ea typeface="宋体" panose="02010600030101010101" pitchFamily="2" charset="-122"/>
              </a:rPr>
              <a:t>Dunham-bush</a:t>
            </a:r>
            <a:r>
              <a:rPr lang="en-US" altLang="zh-CN" sz="900" baseline="0" dirty="0">
                <a:solidFill>
                  <a:srgbClr val="808080"/>
                </a:solidFill>
                <a:latin typeface="Arial" panose="020B0604020202020204" pitchFamily="34" charset="0"/>
                <a:ea typeface="宋体" panose="02010600030101010101" pitchFamily="2" charset="-122"/>
              </a:rPr>
              <a:t> Since 1894</a:t>
            </a:r>
            <a:endParaRPr lang="zh-CN" altLang="en-US" sz="900" dirty="0">
              <a:solidFill>
                <a:srgbClr val="808080"/>
              </a:solidFill>
              <a:latin typeface="Arial" panose="020B0604020202020204" pitchFamily="34" charset="0"/>
              <a:ea typeface="宋体" panose="02010600030101010101" pitchFamily="2" charset="-122"/>
            </a:endParaRPr>
          </a:p>
        </p:txBody>
      </p:sp>
      <p:pic>
        <p:nvPicPr>
          <p:cNvPr id="2053" name="Picture 4" descr="F:\常用LOGO\DUNHAM-BUSH.png"/>
          <p:cNvPicPr>
            <a:picLocks noChangeAspect="1"/>
          </p:cNvPicPr>
          <p:nvPr userDrawn="1"/>
        </p:nvPicPr>
        <p:blipFill>
          <a:blip r:embed="rId22">
            <a:biLevel thresh="50000"/>
          </a:blip>
          <a:stretch>
            <a:fillRect/>
          </a:stretch>
        </p:blipFill>
        <p:spPr>
          <a:xfrm>
            <a:off x="7372350" y="4745038"/>
            <a:ext cx="1409700" cy="215900"/>
          </a:xfrm>
          <a:prstGeom prst="rect">
            <a:avLst/>
          </a:prstGeom>
          <a:noFill/>
          <a:ln w="9525">
            <a:noFill/>
          </a:ln>
        </p:spPr>
      </p:pic>
      <p:sp>
        <p:nvSpPr>
          <p:cNvPr id="10" name="矩形 9"/>
          <p:cNvSpPr/>
          <p:nvPr userDrawn="1"/>
        </p:nvSpPr>
        <p:spPr>
          <a:xfrm>
            <a:off x="0" y="0"/>
            <a:ext cx="112713" cy="5143500"/>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F:\常用LOGO\DB_LOGO高清.jpg"/>
          <p:cNvPicPr>
            <a:picLocks noChangeAspect="1"/>
          </p:cNvPicPr>
          <p:nvPr userDrawn="1"/>
        </p:nvPicPr>
        <p:blipFill>
          <a:blip r:embed="rId21"/>
          <a:stretch>
            <a:fillRect/>
          </a:stretch>
        </p:blipFill>
        <p:spPr>
          <a:xfrm>
            <a:off x="292100" y="195263"/>
            <a:ext cx="865188" cy="415925"/>
          </a:xfrm>
          <a:prstGeom prst="rect">
            <a:avLst/>
          </a:prstGeom>
          <a:noFill/>
          <a:ln w="9525">
            <a:noFill/>
          </a:ln>
        </p:spPr>
      </p:pic>
      <p:sp>
        <p:nvSpPr>
          <p:cNvPr id="3075" name="TextBox 16"/>
          <p:cNvSpPr txBox="1"/>
          <p:nvPr userDrawn="1"/>
        </p:nvSpPr>
        <p:spPr>
          <a:xfrm>
            <a:off x="323850" y="4610100"/>
            <a:ext cx="909638" cy="230188"/>
          </a:xfrm>
          <a:prstGeom prst="rect">
            <a:avLst/>
          </a:prstGeom>
          <a:noFill/>
          <a:ln w="9525">
            <a:noFill/>
          </a:ln>
        </p:spPr>
        <p:txBody>
          <a:bodyPr wrap="none" anchor="t">
            <a:spAutoFit/>
          </a:bodyPr>
          <a:lstStyle/>
          <a:p>
            <a:pPr lvl="0"/>
            <a:r>
              <a:rPr lang="zh-CN" altLang="en-US" sz="900" dirty="0">
                <a:solidFill>
                  <a:srgbClr val="808080"/>
                </a:solidFill>
                <a:latin typeface="微软雅黑" panose="020B0503020204020204" pitchFamily="34" charset="-122"/>
                <a:ea typeface="微软雅黑" panose="020B0503020204020204" pitchFamily="34" charset="-122"/>
              </a:rPr>
              <a:t>唯进步 不止步</a:t>
            </a:r>
          </a:p>
        </p:txBody>
      </p:sp>
      <p:sp>
        <p:nvSpPr>
          <p:cNvPr id="3076" name="TextBox 23"/>
          <p:cNvSpPr txBox="1"/>
          <p:nvPr userDrawn="1"/>
        </p:nvSpPr>
        <p:spPr>
          <a:xfrm>
            <a:off x="317500" y="4783138"/>
            <a:ext cx="1517650" cy="231775"/>
          </a:xfrm>
          <a:prstGeom prst="rect">
            <a:avLst/>
          </a:prstGeom>
          <a:noFill/>
          <a:ln w="9525">
            <a:noFill/>
          </a:ln>
        </p:spPr>
        <p:txBody>
          <a:bodyPr wrap="none" anchor="t">
            <a:spAutoFit/>
          </a:bodyPr>
          <a:lstStyle/>
          <a:p>
            <a:pPr lvl="0"/>
            <a:r>
              <a:rPr lang="en-US" altLang="zh-CN" sz="900" dirty="0">
                <a:solidFill>
                  <a:srgbClr val="808080"/>
                </a:solidFill>
                <a:latin typeface="Arial" panose="020B0604020202020204" pitchFamily="34" charset="0"/>
                <a:ea typeface="宋体" panose="02010600030101010101" pitchFamily="2" charset="-122"/>
              </a:rPr>
              <a:t>Dunham-bush</a:t>
            </a:r>
            <a:r>
              <a:rPr lang="en-US" altLang="zh-CN" sz="900" baseline="0" dirty="0">
                <a:solidFill>
                  <a:srgbClr val="808080"/>
                </a:solidFill>
                <a:latin typeface="Arial" panose="020B0604020202020204" pitchFamily="34" charset="0"/>
                <a:ea typeface="宋体" panose="02010600030101010101" pitchFamily="2" charset="-122"/>
              </a:rPr>
              <a:t> Since 1894</a:t>
            </a:r>
            <a:endParaRPr lang="zh-CN" altLang="en-US" sz="900" dirty="0">
              <a:solidFill>
                <a:srgbClr val="808080"/>
              </a:solidFill>
              <a:latin typeface="Arial" panose="020B0604020202020204" pitchFamily="34" charset="0"/>
              <a:ea typeface="宋体" panose="02010600030101010101" pitchFamily="2" charset="-122"/>
            </a:endParaRPr>
          </a:p>
        </p:txBody>
      </p:sp>
      <p:pic>
        <p:nvPicPr>
          <p:cNvPr id="3077" name="Picture 4" descr="F:\常用LOGO\DUNHAM-BUSH.png"/>
          <p:cNvPicPr>
            <a:picLocks noChangeAspect="1"/>
          </p:cNvPicPr>
          <p:nvPr userDrawn="1"/>
        </p:nvPicPr>
        <p:blipFill>
          <a:blip r:embed="rId22">
            <a:biLevel thresh="50000"/>
          </a:blip>
          <a:stretch>
            <a:fillRect/>
          </a:stretch>
        </p:blipFill>
        <p:spPr>
          <a:xfrm>
            <a:off x="7372350" y="4745038"/>
            <a:ext cx="1409700" cy="215900"/>
          </a:xfrm>
          <a:prstGeom prst="rect">
            <a:avLst/>
          </a:prstGeom>
          <a:noFill/>
          <a:ln w="9525">
            <a:noFill/>
          </a:ln>
        </p:spPr>
      </p:pic>
      <p:sp>
        <p:nvSpPr>
          <p:cNvPr id="10" name="矩形 9"/>
          <p:cNvSpPr/>
          <p:nvPr userDrawn="1"/>
        </p:nvSpPr>
        <p:spPr>
          <a:xfrm>
            <a:off x="0" y="0"/>
            <a:ext cx="112713" cy="5143500"/>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F:\常用LOGO\DB_LOGO高清.jpg"/>
          <p:cNvPicPr>
            <a:picLocks noChangeAspect="1"/>
          </p:cNvPicPr>
          <p:nvPr userDrawn="1"/>
        </p:nvPicPr>
        <p:blipFill>
          <a:blip r:embed="rId21"/>
          <a:stretch>
            <a:fillRect/>
          </a:stretch>
        </p:blipFill>
        <p:spPr>
          <a:xfrm>
            <a:off x="292100" y="195263"/>
            <a:ext cx="865188" cy="415925"/>
          </a:xfrm>
          <a:prstGeom prst="rect">
            <a:avLst/>
          </a:prstGeom>
          <a:noFill/>
          <a:ln w="9525">
            <a:noFill/>
          </a:ln>
        </p:spPr>
      </p:pic>
      <p:sp>
        <p:nvSpPr>
          <p:cNvPr id="4099" name="TextBox 16"/>
          <p:cNvSpPr txBox="1"/>
          <p:nvPr userDrawn="1"/>
        </p:nvSpPr>
        <p:spPr>
          <a:xfrm>
            <a:off x="323850" y="4610100"/>
            <a:ext cx="909638" cy="230188"/>
          </a:xfrm>
          <a:prstGeom prst="rect">
            <a:avLst/>
          </a:prstGeom>
          <a:noFill/>
          <a:ln w="9525">
            <a:noFill/>
          </a:ln>
        </p:spPr>
        <p:txBody>
          <a:bodyPr wrap="none" anchor="t">
            <a:spAutoFit/>
          </a:bodyPr>
          <a:lstStyle/>
          <a:p>
            <a:pPr lvl="0"/>
            <a:r>
              <a:rPr lang="zh-CN" altLang="en-US" sz="900" dirty="0">
                <a:solidFill>
                  <a:srgbClr val="808080"/>
                </a:solidFill>
                <a:latin typeface="微软雅黑" panose="020B0503020204020204" pitchFamily="34" charset="-122"/>
                <a:ea typeface="微软雅黑" panose="020B0503020204020204" pitchFamily="34" charset="-122"/>
              </a:rPr>
              <a:t>唯进步 不止步</a:t>
            </a:r>
          </a:p>
        </p:txBody>
      </p:sp>
      <p:sp>
        <p:nvSpPr>
          <p:cNvPr id="4100" name="TextBox 23"/>
          <p:cNvSpPr txBox="1"/>
          <p:nvPr userDrawn="1"/>
        </p:nvSpPr>
        <p:spPr>
          <a:xfrm>
            <a:off x="317500" y="4783138"/>
            <a:ext cx="1517650" cy="231775"/>
          </a:xfrm>
          <a:prstGeom prst="rect">
            <a:avLst/>
          </a:prstGeom>
          <a:noFill/>
          <a:ln w="9525">
            <a:noFill/>
          </a:ln>
        </p:spPr>
        <p:txBody>
          <a:bodyPr wrap="none" anchor="t">
            <a:spAutoFit/>
          </a:bodyPr>
          <a:lstStyle/>
          <a:p>
            <a:pPr lvl="0"/>
            <a:r>
              <a:rPr lang="en-US" altLang="zh-CN" sz="900" dirty="0">
                <a:solidFill>
                  <a:srgbClr val="808080"/>
                </a:solidFill>
                <a:latin typeface="Arial" panose="020B0604020202020204" pitchFamily="34" charset="0"/>
                <a:ea typeface="宋体" panose="02010600030101010101" pitchFamily="2" charset="-122"/>
              </a:rPr>
              <a:t>Dunham-bush</a:t>
            </a:r>
            <a:r>
              <a:rPr lang="en-US" altLang="zh-CN" sz="900" baseline="0" dirty="0">
                <a:solidFill>
                  <a:srgbClr val="808080"/>
                </a:solidFill>
                <a:latin typeface="Arial" panose="020B0604020202020204" pitchFamily="34" charset="0"/>
                <a:ea typeface="宋体" panose="02010600030101010101" pitchFamily="2" charset="-122"/>
              </a:rPr>
              <a:t> Since 1894</a:t>
            </a:r>
            <a:endParaRPr lang="zh-CN" altLang="en-US" sz="900" dirty="0">
              <a:solidFill>
                <a:srgbClr val="808080"/>
              </a:solidFill>
              <a:latin typeface="Arial" panose="020B0604020202020204" pitchFamily="34" charset="0"/>
              <a:ea typeface="宋体" panose="02010600030101010101" pitchFamily="2" charset="-122"/>
            </a:endParaRPr>
          </a:p>
        </p:txBody>
      </p:sp>
      <p:pic>
        <p:nvPicPr>
          <p:cNvPr id="4101" name="Picture 4" descr="F:\常用LOGO\DUNHAM-BUSH.png"/>
          <p:cNvPicPr>
            <a:picLocks noChangeAspect="1"/>
          </p:cNvPicPr>
          <p:nvPr userDrawn="1"/>
        </p:nvPicPr>
        <p:blipFill>
          <a:blip r:embed="rId22">
            <a:biLevel thresh="50000"/>
          </a:blip>
          <a:stretch>
            <a:fillRect/>
          </a:stretch>
        </p:blipFill>
        <p:spPr>
          <a:xfrm>
            <a:off x="7372350" y="4745038"/>
            <a:ext cx="1409700" cy="215900"/>
          </a:xfrm>
          <a:prstGeom prst="rect">
            <a:avLst/>
          </a:prstGeom>
          <a:noFill/>
          <a:ln w="9525">
            <a:noFill/>
          </a:ln>
        </p:spPr>
      </p:pic>
      <p:sp>
        <p:nvSpPr>
          <p:cNvPr id="10" name="矩形 9"/>
          <p:cNvSpPr/>
          <p:nvPr userDrawn="1"/>
        </p:nvSpPr>
        <p:spPr>
          <a:xfrm>
            <a:off x="0" y="0"/>
            <a:ext cx="112713" cy="5143500"/>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jpe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E:\图库\2015.7.16\QJ9104211976.jpg"/>
          <p:cNvPicPr>
            <a:picLocks noChangeAspect="1"/>
          </p:cNvPicPr>
          <p:nvPr/>
        </p:nvPicPr>
        <p:blipFill>
          <a:blip r:embed="rId3"/>
          <a:stretch>
            <a:fillRect/>
          </a:stretch>
        </p:blipFill>
        <p:spPr>
          <a:xfrm>
            <a:off x="-107950" y="-41275"/>
            <a:ext cx="9288463" cy="5251450"/>
          </a:xfrm>
          <a:prstGeom prst="rect">
            <a:avLst/>
          </a:prstGeom>
          <a:noFill/>
          <a:ln w="9525">
            <a:noFill/>
          </a:ln>
        </p:spPr>
      </p:pic>
      <p:pic>
        <p:nvPicPr>
          <p:cNvPr id="9" name="图片 8"/>
          <p:cNvPicPr>
            <a:picLocks noChangeAspect="1"/>
          </p:cNvPicPr>
          <p:nvPr/>
        </p:nvPicPr>
        <p:blipFill rotWithShape="1">
          <a:blip r:embed="rId4" cstate="email">
            <a:lum bright="70000" contrast="-70000"/>
          </a:blip>
          <a:srcRect t="14592" b="7845"/>
          <a:stretch>
            <a:fillRect/>
          </a:stretch>
        </p:blipFill>
        <p:spPr>
          <a:xfrm>
            <a:off x="-108520" y="354510"/>
            <a:ext cx="9289026" cy="4856301"/>
          </a:xfrm>
          <a:custGeom>
            <a:avLst/>
            <a:gdLst>
              <a:gd name="connsiteX0" fmla="*/ 12202344 w 12202344"/>
              <a:gd name="connsiteY0" fmla="*/ 0 h 6314542"/>
              <a:gd name="connsiteX1" fmla="*/ 12202344 w 12202344"/>
              <a:gd name="connsiteY1" fmla="*/ 6314542 h 6314542"/>
              <a:gd name="connsiteX2" fmla="*/ 0 w 12202344"/>
              <a:gd name="connsiteY2" fmla="*/ 6314542 h 6314542"/>
              <a:gd name="connsiteX3" fmla="*/ 0 w 12202344"/>
              <a:gd name="connsiteY3" fmla="*/ 6308724 h 6314542"/>
              <a:gd name="connsiteX4" fmla="*/ 6538392 w 12202344"/>
              <a:gd name="connsiteY4" fmla="*/ 6308724 h 6314542"/>
              <a:gd name="connsiteX5" fmla="*/ 12202344 w 12202344"/>
              <a:gd name="connsiteY5" fmla="*/ 0 h 631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344" h="6314542">
                <a:moveTo>
                  <a:pt x="12202344" y="0"/>
                </a:moveTo>
                <a:lnTo>
                  <a:pt x="12202344" y="6314542"/>
                </a:lnTo>
                <a:lnTo>
                  <a:pt x="0" y="6314542"/>
                </a:lnTo>
                <a:lnTo>
                  <a:pt x="0" y="6308724"/>
                </a:lnTo>
                <a:lnTo>
                  <a:pt x="6538392" y="6308724"/>
                </a:lnTo>
                <a:lnTo>
                  <a:pt x="12202344" y="0"/>
                </a:lnTo>
                <a:close/>
              </a:path>
            </a:pathLst>
          </a:custGeom>
          <a:ln>
            <a:noFill/>
          </a:ln>
        </p:spPr>
      </p:pic>
      <p:sp>
        <p:nvSpPr>
          <p:cNvPr id="10" name="任意多边形 9"/>
          <p:cNvSpPr/>
          <p:nvPr/>
        </p:nvSpPr>
        <p:spPr>
          <a:xfrm>
            <a:off x="-108520" y="-41275"/>
            <a:ext cx="9288463" cy="5251450"/>
          </a:xfrm>
          <a:custGeom>
            <a:avLst/>
            <a:gdLst>
              <a:gd name="connsiteX0" fmla="*/ 0 w 12202344"/>
              <a:gd name="connsiteY0" fmla="*/ 0 h 6863818"/>
              <a:gd name="connsiteX1" fmla="*/ 12202344 w 12202344"/>
              <a:gd name="connsiteY1" fmla="*/ 0 h 6863818"/>
              <a:gd name="connsiteX2" fmla="*/ 12202344 w 12202344"/>
              <a:gd name="connsiteY2" fmla="*/ 549276 h 6863818"/>
              <a:gd name="connsiteX3" fmla="*/ 6538392 w 12202344"/>
              <a:gd name="connsiteY3" fmla="*/ 6858000 h 6863818"/>
              <a:gd name="connsiteX4" fmla="*/ 12202344 w 12202344"/>
              <a:gd name="connsiteY4" fmla="*/ 6858000 h 6863818"/>
              <a:gd name="connsiteX5" fmla="*/ 12202344 w 12202344"/>
              <a:gd name="connsiteY5" fmla="*/ 6863818 h 6863818"/>
              <a:gd name="connsiteX6" fmla="*/ 0 w 12202344"/>
              <a:gd name="connsiteY6" fmla="*/ 6863818 h 6863818"/>
              <a:gd name="connsiteX7" fmla="*/ 0 w 12202344"/>
              <a:gd name="connsiteY7" fmla="*/ 6858000 h 686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344" h="6863818">
                <a:moveTo>
                  <a:pt x="0" y="0"/>
                </a:moveTo>
                <a:lnTo>
                  <a:pt x="12202344" y="0"/>
                </a:lnTo>
                <a:lnTo>
                  <a:pt x="12202344" y="549276"/>
                </a:lnTo>
                <a:lnTo>
                  <a:pt x="6538392" y="6858000"/>
                </a:lnTo>
                <a:lnTo>
                  <a:pt x="12202344" y="6858000"/>
                </a:lnTo>
                <a:lnTo>
                  <a:pt x="12202344" y="6863818"/>
                </a:lnTo>
                <a:lnTo>
                  <a:pt x="0" y="6863818"/>
                </a:lnTo>
                <a:lnTo>
                  <a:pt x="0" y="6858000"/>
                </a:lnTo>
                <a:close/>
              </a:path>
            </a:pathLst>
          </a:cu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fontAlgn="base"/>
            <a:endParaRPr lang="zh-CN" altLang="en-US" strike="noStrike" noProof="1"/>
          </a:p>
        </p:txBody>
      </p:sp>
      <p:sp>
        <p:nvSpPr>
          <p:cNvPr id="11" name="矩形 8"/>
          <p:cNvSpPr>
            <a:spLocks noChangeArrowheads="1"/>
          </p:cNvSpPr>
          <p:nvPr/>
        </p:nvSpPr>
        <p:spPr bwMode="auto">
          <a:xfrm>
            <a:off x="144016" y="4366681"/>
            <a:ext cx="4572000" cy="307777"/>
          </a:xfrm>
          <a:prstGeom prst="rect">
            <a:avLst/>
          </a:prstGeom>
          <a:noFill/>
          <a:ln w="9525">
            <a:noFill/>
            <a:miter lim="800000"/>
          </a:ln>
        </p:spPr>
        <p:txBody>
          <a:bodyPr>
            <a:spAutoFit/>
          </a:bodyPr>
          <a:lstStyle/>
          <a:p>
            <a:r>
              <a:rPr lang="en-US" altLang="zh-CN" sz="1400" b="1" dirty="0" smtClean="0">
                <a:solidFill>
                  <a:schemeClr val="bg1"/>
                </a:solidFill>
                <a:latin typeface="+mn-lt"/>
                <a:ea typeface="微软雅黑" panose="020B0503020204020204" pitchFamily="34" charset="-122"/>
              </a:rPr>
              <a:t>Dunham-Bush </a:t>
            </a:r>
            <a:r>
              <a:rPr lang="en-US" altLang="zh-CN" sz="1400" b="1" dirty="0">
                <a:solidFill>
                  <a:schemeClr val="bg1"/>
                </a:solidFill>
                <a:latin typeface="+mn-lt"/>
                <a:ea typeface="微软雅黑" panose="020B0503020204020204" pitchFamily="34" charset="-122"/>
              </a:rPr>
              <a:t>(China) Co., Ltd.</a:t>
            </a:r>
          </a:p>
        </p:txBody>
      </p:sp>
      <p:pic>
        <p:nvPicPr>
          <p:cNvPr id="12" name="Picture 4" descr="F:\常用LOGO\DB LOGO副本.png"/>
          <p:cNvPicPr>
            <a:picLocks noChangeAspect="1" noChangeArrowheads="1"/>
          </p:cNvPicPr>
          <p:nvPr/>
        </p:nvPicPr>
        <p:blipFill>
          <a:blip r:embed="rId5" cstate="email"/>
          <a:srcRect/>
          <a:stretch>
            <a:fillRect/>
          </a:stretch>
        </p:blipFill>
        <p:spPr bwMode="auto">
          <a:xfrm>
            <a:off x="7497907" y="3778777"/>
            <a:ext cx="1059185" cy="54617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矩形 12"/>
          <p:cNvSpPr/>
          <p:nvPr/>
        </p:nvSpPr>
        <p:spPr>
          <a:xfrm>
            <a:off x="7668173" y="4269747"/>
            <a:ext cx="885150" cy="246207"/>
          </a:xfrm>
          <a:prstGeom prst="rect">
            <a:avLst/>
          </a:prstGeom>
        </p:spPr>
        <p:txBody>
          <a:bodyPr wrap="none" lIns="91426" tIns="45713" rIns="91426" bIns="45713">
            <a:spAutoFit/>
          </a:bodyPr>
          <a:lstStyle/>
          <a:p>
            <a:pPr algn="r">
              <a:defRPr/>
            </a:pPr>
            <a:r>
              <a:rPr lang="en-US" altLang="zh-CN" sz="1000" dirty="0">
                <a:solidFill>
                  <a:schemeClr val="tx1">
                    <a:lumMod val="65000"/>
                    <a:lumOff val="35000"/>
                  </a:schemeClr>
                </a:solidFill>
                <a:latin typeface="+mn-lt"/>
                <a:ea typeface="微软雅黑" panose="020B0503020204020204" pitchFamily="34" charset="-122"/>
              </a:rPr>
              <a:t>- Since 1894 -</a:t>
            </a:r>
            <a:endParaRPr lang="zh-CN" altLang="en-US" sz="1000" dirty="0">
              <a:solidFill>
                <a:schemeClr val="tx1">
                  <a:lumMod val="65000"/>
                  <a:lumOff val="35000"/>
                </a:schemeClr>
              </a:solidFill>
              <a:latin typeface="+mn-lt"/>
              <a:ea typeface="微软雅黑" panose="020B0503020204020204" pitchFamily="34" charset="-122"/>
            </a:endParaRPr>
          </a:p>
        </p:txBody>
      </p:sp>
      <p:sp>
        <p:nvSpPr>
          <p:cNvPr id="14" name="矩形 13"/>
          <p:cNvSpPr/>
          <p:nvPr/>
        </p:nvSpPr>
        <p:spPr>
          <a:xfrm>
            <a:off x="179512" y="4872742"/>
            <a:ext cx="5612776" cy="219288"/>
          </a:xfrm>
          <a:prstGeom prst="rect">
            <a:avLst/>
          </a:prstGeom>
        </p:spPr>
        <p:txBody>
          <a:bodyPr wrap="square" lIns="91426" tIns="45713" rIns="91426" bIns="45713">
            <a:spAutoFit/>
          </a:bodyPr>
          <a:lstStyle/>
          <a:p>
            <a:r>
              <a:rPr lang="en-US" altLang="zh-CN" sz="800" dirty="0">
                <a:solidFill>
                  <a:schemeClr val="bg1"/>
                </a:solidFill>
                <a:latin typeface="+mn-lt"/>
                <a:ea typeface="微软雅黑" panose="020B0503020204020204" pitchFamily="34" charset="-122"/>
              </a:rPr>
              <a:t>Dunham-Bush, Your Comfort Specialist!</a:t>
            </a:r>
            <a:endParaRPr lang="zh-CN" altLang="en-US" sz="800" dirty="0">
              <a:solidFill>
                <a:schemeClr val="bg1"/>
              </a:solidFill>
              <a:latin typeface="+mn-lt"/>
              <a:ea typeface="微软雅黑" panose="020B0503020204020204" pitchFamily="34" charset="-122"/>
            </a:endParaRPr>
          </a:p>
        </p:txBody>
      </p:sp>
      <p:pic>
        <p:nvPicPr>
          <p:cNvPr id="15" name="Picture 2" descr="http://www.aua.com.tw/Blogger/illustration/CertificationA.png"/>
          <p:cNvPicPr>
            <a:picLocks noChangeAspect="1" noChangeArrowheads="1"/>
          </p:cNvPicPr>
          <p:nvPr/>
        </p:nvPicPr>
        <p:blipFill>
          <a:blip r:embed="rId6" cstate="email"/>
          <a:srcRect/>
          <a:stretch>
            <a:fillRect/>
          </a:stretch>
        </p:blipFill>
        <p:spPr bwMode="auto">
          <a:xfrm>
            <a:off x="6761492" y="4706447"/>
            <a:ext cx="675180" cy="38260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http://p0.so.qhimgs1.com/sdr/400__/t0199debc869ad133cc.jpg"/>
          <p:cNvPicPr>
            <a:picLocks noChangeAspect="1" noChangeArrowheads="1"/>
          </p:cNvPicPr>
          <p:nvPr/>
        </p:nvPicPr>
        <p:blipFill>
          <a:blip r:embed="rId7" cstate="email"/>
          <a:srcRect/>
          <a:stretch>
            <a:fillRect/>
          </a:stretch>
        </p:blipFill>
        <p:spPr bwMode="auto">
          <a:xfrm>
            <a:off x="7553580" y="4726114"/>
            <a:ext cx="675181" cy="35109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8" descr="http://www.baobei360.com/upfile/news/201604/201604190851457402_506x388.jpg"/>
          <p:cNvPicPr>
            <a:picLocks noChangeAspect="1" noChangeArrowheads="1"/>
          </p:cNvPicPr>
          <p:nvPr/>
        </p:nvPicPr>
        <p:blipFill rotWithShape="1">
          <a:blip r:embed="rId8" cstate="email"/>
          <a:srcRect l="5877" t="13050" r="9708" b="3656"/>
          <a:stretch>
            <a:fillRect/>
          </a:stretch>
        </p:blipFill>
        <p:spPr bwMode="auto">
          <a:xfrm>
            <a:off x="8345668" y="4717965"/>
            <a:ext cx="474804" cy="35924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矩形 3"/>
          <p:cNvSpPr>
            <a:spLocks noChangeArrowheads="1"/>
          </p:cNvSpPr>
          <p:nvPr/>
        </p:nvSpPr>
        <p:spPr bwMode="auto">
          <a:xfrm>
            <a:off x="-129105" y="1641956"/>
            <a:ext cx="7889530" cy="1026756"/>
          </a:xfrm>
          <a:prstGeom prst="rect">
            <a:avLst/>
          </a:prstGeom>
          <a:noFill/>
          <a:ln w="9525">
            <a:noFill/>
            <a:miter lim="800000"/>
          </a:ln>
        </p:spPr>
        <p:txBody>
          <a:bodyPr wrap="square">
            <a:spAutoFit/>
          </a:bodyPr>
          <a:lstStyle/>
          <a:p>
            <a:pPr algn="ctr">
              <a:lnSpc>
                <a:spcPts val="3500"/>
              </a:lnSpc>
            </a:pPr>
            <a:r>
              <a:rPr lang="en-US" altLang="zh-CN" sz="4400" b="1" dirty="0" smtClean="0">
                <a:solidFill>
                  <a:schemeClr val="bg1"/>
                </a:solidFill>
                <a:latin typeface="+mn-lt"/>
                <a:ea typeface="微软雅黑" panose="020B0503020204020204" pitchFamily="34" charset="-122"/>
                <a:sym typeface="+mn-ea"/>
              </a:rPr>
              <a:t>Clean </a:t>
            </a:r>
            <a:r>
              <a:rPr lang="en-US" altLang="zh-CN" sz="4400" b="1" dirty="0">
                <a:solidFill>
                  <a:schemeClr val="bg1"/>
                </a:solidFill>
                <a:latin typeface="+mn-lt"/>
                <a:ea typeface="微软雅黑" panose="020B0503020204020204" pitchFamily="34" charset="-122"/>
                <a:sym typeface="+mn-ea"/>
              </a:rPr>
              <a:t>Air Handling </a:t>
            </a:r>
            <a:r>
              <a:rPr lang="en-US" altLang="zh-CN" sz="4400" b="1" dirty="0" smtClean="0">
                <a:solidFill>
                  <a:schemeClr val="bg1"/>
                </a:solidFill>
                <a:latin typeface="+mn-lt"/>
                <a:ea typeface="微软雅黑" panose="020B0503020204020204" pitchFamily="34" charset="-122"/>
                <a:sym typeface="+mn-ea"/>
              </a:rPr>
              <a:t>Unit</a:t>
            </a:r>
          </a:p>
          <a:p>
            <a:pPr algn="ctr">
              <a:lnSpc>
                <a:spcPts val="3500"/>
              </a:lnSpc>
            </a:pPr>
            <a:r>
              <a:rPr lang="en-US" altLang="zh-CN" sz="4400" b="1" dirty="0" smtClean="0">
                <a:solidFill>
                  <a:schemeClr val="bg1"/>
                </a:solidFill>
                <a:latin typeface="+mn-lt"/>
                <a:ea typeface="微软雅黑" panose="020B0503020204020204" pitchFamily="34" charset="-122"/>
                <a:sym typeface="+mn-ea"/>
              </a:rPr>
              <a:t>(</a:t>
            </a:r>
            <a:r>
              <a:rPr lang="en-US" altLang="zh-CN" sz="4400" b="1" dirty="0">
                <a:solidFill>
                  <a:schemeClr val="bg1"/>
                </a:solidFill>
                <a:latin typeface="+mn-lt"/>
                <a:ea typeface="微软雅黑" panose="020B0503020204020204" pitchFamily="34" charset="-122"/>
                <a:sym typeface="+mn-ea"/>
              </a:rPr>
              <a:t>CAHU)</a:t>
            </a:r>
            <a:endParaRPr lang="en-US" altLang="zh-CN" sz="2400" b="1" dirty="0">
              <a:solidFill>
                <a:schemeClr val="bg1"/>
              </a:solidFill>
              <a:latin typeface="+mn-lt"/>
              <a:ea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4" name="TextBox 2"/>
          <p:cNvSpPr txBox="1"/>
          <p:nvPr/>
        </p:nvSpPr>
        <p:spPr>
          <a:xfrm>
            <a:off x="1185545" y="149860"/>
            <a:ext cx="4030345"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L</a:t>
            </a:r>
            <a:r>
              <a:rPr lang="zh-CN" alt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abyrinth </a:t>
            </a:r>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Casing Structure</a:t>
            </a:r>
            <a:endParaRPr lang="zh-CN" alt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文本框 1"/>
          <p:cNvSpPr txBox="1"/>
          <p:nvPr/>
        </p:nvSpPr>
        <p:spPr>
          <a:xfrm>
            <a:off x="2483767" y="806849"/>
            <a:ext cx="4656067" cy="1198880"/>
          </a:xfrm>
          <a:prstGeom prst="rect">
            <a:avLst/>
          </a:prstGeom>
          <a:noFill/>
        </p:spPr>
        <p:txBody>
          <a:bodyPr wrap="square" rtlCol="0" anchor="t">
            <a:spAutoFit/>
          </a:bodyPr>
          <a:lstStyle/>
          <a:p>
            <a:pPr lvl="0">
              <a:spcAft>
                <a:spcPts val="0"/>
              </a:spcAft>
            </a:pPr>
            <a:r>
              <a:rPr lang="en-US" altLang="zh-CN" sz="1600" b="1" dirty="0">
                <a:latin typeface="Calibri" panose="020F0502020204030204" pitchFamily="34" charset="0"/>
                <a:ea typeface="微软雅黑" panose="020B0503020204020204" pitchFamily="34" charset="-122"/>
                <a:cs typeface="Calibri" panose="020F0502020204030204" pitchFamily="34" charset="0"/>
              </a:rPr>
              <a:t>Cold Bridge Resistant</a:t>
            </a:r>
            <a:r>
              <a:rPr lang="en-US" altLang="zh-CN" sz="1400" dirty="0">
                <a:latin typeface="Calibri" panose="020F0502020204030204" pitchFamily="34" charset="0"/>
                <a:ea typeface="微软雅黑" panose="020B0503020204020204" pitchFamily="34" charset="-122"/>
                <a:cs typeface="Calibri" panose="020F0502020204030204" pitchFamily="34" charset="0"/>
              </a:rPr>
              <a:t>: Aluminum sheet, internal and external plate combined by high-pressure polyurethane foam as a whole. The gap between inner panel and aluminum sheet is sealed by insulated seal strip which fully isolated inner plate with outside avoiding the cold bridge.</a:t>
            </a:r>
          </a:p>
        </p:txBody>
      </p:sp>
      <p:pic>
        <p:nvPicPr>
          <p:cNvPr id="8" name="图片 7" descr="IMG_20170831_132541.jpg"/>
          <p:cNvPicPr>
            <a:picLocks noChangeAspect="1"/>
          </p:cNvPicPr>
          <p:nvPr/>
        </p:nvPicPr>
        <p:blipFill>
          <a:blip r:embed="rId3" cstate="print"/>
          <a:srcRect t="4947" b="19740"/>
          <a:stretch>
            <a:fillRect/>
          </a:stretch>
        </p:blipFill>
        <p:spPr>
          <a:xfrm>
            <a:off x="1185378" y="794792"/>
            <a:ext cx="1232162" cy="1556937"/>
          </a:xfrm>
          <a:prstGeom prst="rect">
            <a:avLst/>
          </a:prstGeom>
          <a:noFill/>
          <a:ln>
            <a:noFill/>
          </a:ln>
        </p:spPr>
      </p:pic>
      <p:pic>
        <p:nvPicPr>
          <p:cNvPr id="10" name="图片 9" descr="IMG_20170830_144833.jpg"/>
          <p:cNvPicPr>
            <a:picLocks noChangeAspect="1"/>
          </p:cNvPicPr>
          <p:nvPr/>
        </p:nvPicPr>
        <p:blipFill>
          <a:blip r:embed="rId4" cstate="print"/>
          <a:stretch>
            <a:fillRect/>
          </a:stretch>
        </p:blipFill>
        <p:spPr>
          <a:xfrm>
            <a:off x="375391" y="3192112"/>
            <a:ext cx="2066925" cy="1366245"/>
          </a:xfrm>
          <a:prstGeom prst="rect">
            <a:avLst/>
          </a:prstGeom>
          <a:noFill/>
          <a:ln>
            <a:noFill/>
          </a:ln>
        </p:spPr>
      </p:pic>
      <p:sp>
        <p:nvSpPr>
          <p:cNvPr id="5" name="矩形 4"/>
          <p:cNvSpPr/>
          <p:nvPr/>
        </p:nvSpPr>
        <p:spPr>
          <a:xfrm>
            <a:off x="2483768" y="2436819"/>
            <a:ext cx="4656067" cy="983615"/>
          </a:xfrm>
          <a:prstGeom prst="rect">
            <a:avLst/>
          </a:prstGeom>
        </p:spPr>
        <p:txBody>
          <a:bodyPr wrap="square">
            <a:spAutoFit/>
          </a:bodyPr>
          <a:lstStyle/>
          <a:p>
            <a:pPr>
              <a:spcBef>
                <a:spcPct val="20000"/>
              </a:spcBef>
            </a:pPr>
            <a:r>
              <a:rPr lang="en-US" altLang="zh-CN" sz="1600" b="1" dirty="0">
                <a:latin typeface="Calibri" panose="020F0502020204030204" pitchFamily="34" charset="0"/>
                <a:ea typeface="微软雅黑" panose="020B0503020204020204" pitchFamily="34" charset="-122"/>
                <a:cs typeface="Calibri" panose="020F0502020204030204" pitchFamily="34" charset="0"/>
              </a:rPr>
              <a:t>Ultra Low Leakage Rate</a:t>
            </a:r>
            <a:r>
              <a:rPr lang="en-US" altLang="zh-CN" sz="1400" dirty="0">
                <a:latin typeface="Calibri" panose="020F0502020204030204" pitchFamily="34" charset="0"/>
                <a:ea typeface="微软雅黑" panose="020B0503020204020204" pitchFamily="34" charset="-122"/>
                <a:cs typeface="Calibri" panose="020F0502020204030204" pitchFamily="34" charset="0"/>
              </a:rPr>
              <a:t>: </a:t>
            </a:r>
            <a:r>
              <a:rPr lang="en-US" altLang="zh-CN" sz="1400" dirty="0" smtClean="0">
                <a:latin typeface="Calibri" panose="020F0502020204030204" pitchFamily="34" charset="0"/>
                <a:cs typeface="Calibri" panose="020F0502020204030204" pitchFamily="34" charset="0"/>
                <a:sym typeface="+mn-ea"/>
              </a:rPr>
              <a:t>45 degree panel splicing, </a:t>
            </a:r>
            <a:r>
              <a:rPr lang="en-US" altLang="zh-CN" sz="1400" dirty="0">
                <a:latin typeface="Calibri" panose="020F0502020204030204" pitchFamily="34" charset="0"/>
                <a:cs typeface="Calibri" panose="020F0502020204030204" pitchFamily="34" charset="0"/>
                <a:sym typeface="+mn-ea"/>
              </a:rPr>
              <a:t>aluminum </a:t>
            </a:r>
            <a:r>
              <a:rPr lang="en-US" altLang="zh-CN" sz="1400" dirty="0" smtClean="0">
                <a:latin typeface="Calibri" panose="020F0502020204030204" pitchFamily="34" charset="0"/>
                <a:cs typeface="Calibri" panose="020F0502020204030204" pitchFamily="34" charset="0"/>
                <a:sym typeface="+mn-ea"/>
              </a:rPr>
              <a:t>sheet groove fastening with bolt </a:t>
            </a:r>
            <a:r>
              <a:rPr lang="en-US" altLang="zh-CN" sz="1400" dirty="0">
                <a:latin typeface="Calibri" panose="020F0502020204030204" pitchFamily="34" charset="0"/>
                <a:cs typeface="Calibri" panose="020F0502020204030204" pitchFamily="34" charset="0"/>
                <a:sym typeface="+mn-ea"/>
              </a:rPr>
              <a:t>nut connection, forming a tight labyrinth </a:t>
            </a:r>
            <a:r>
              <a:rPr lang="en-US" altLang="zh-CN" sz="1400" dirty="0" smtClean="0">
                <a:latin typeface="Calibri" panose="020F0502020204030204" pitchFamily="34" charset="0"/>
                <a:cs typeface="Calibri" panose="020F0502020204030204" pitchFamily="34" charset="0"/>
                <a:sym typeface="+mn-ea"/>
              </a:rPr>
              <a:t>structure to ensure lowest </a:t>
            </a:r>
            <a:r>
              <a:rPr lang="en-US" altLang="zh-CN" sz="1400" dirty="0">
                <a:latin typeface="Calibri" panose="020F0502020204030204" pitchFamily="34" charset="0"/>
                <a:cs typeface="Calibri" panose="020F0502020204030204" pitchFamily="34" charset="0"/>
                <a:sym typeface="+mn-ea"/>
              </a:rPr>
              <a:t>unit leakage </a:t>
            </a:r>
            <a:r>
              <a:rPr lang="en-US" altLang="zh-CN" sz="1400" dirty="0" smtClean="0">
                <a:latin typeface="Calibri" panose="020F0502020204030204" pitchFamily="34" charset="0"/>
                <a:cs typeface="Calibri" panose="020F0502020204030204" pitchFamily="34" charset="0"/>
                <a:sym typeface="+mn-ea"/>
              </a:rPr>
              <a:t>rate.</a:t>
            </a:r>
            <a:endParaRPr lang="en-US" altLang="zh-CN" sz="1400" dirty="0" smtClean="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7" name="矩形 6"/>
          <p:cNvSpPr/>
          <p:nvPr/>
        </p:nvSpPr>
        <p:spPr>
          <a:xfrm>
            <a:off x="2483629" y="3780750"/>
            <a:ext cx="4656066" cy="553085"/>
          </a:xfrm>
          <a:prstGeom prst="rect">
            <a:avLst/>
          </a:prstGeom>
        </p:spPr>
        <p:txBody>
          <a:bodyPr wrap="square">
            <a:spAutoFit/>
          </a:bodyPr>
          <a:lstStyle/>
          <a:p>
            <a:pPr algn="l">
              <a:spcBef>
                <a:spcPct val="20000"/>
              </a:spcBef>
            </a:pPr>
            <a:r>
              <a:rPr lang="en-US" altLang="zh-CN" sz="1600" b="1" dirty="0">
                <a:latin typeface="Calibri" panose="020F0502020204030204" pitchFamily="34" charset="0"/>
                <a:ea typeface="微软雅黑" panose="020B0503020204020204" pitchFamily="34" charset="-122"/>
                <a:cs typeface="Calibri" panose="020F0502020204030204" pitchFamily="34" charset="0"/>
              </a:rPr>
              <a:t>High Strength Frame</a:t>
            </a:r>
            <a:r>
              <a:rPr lang="en-US" altLang="zh-CN" sz="1400" dirty="0">
                <a:latin typeface="Calibri" panose="020F0502020204030204" pitchFamily="34" charset="0"/>
                <a:ea typeface="微软雅黑" panose="020B0503020204020204" pitchFamily="34" charset="-122"/>
                <a:cs typeface="Calibri" panose="020F0502020204030204" pitchFamily="34" charset="0"/>
              </a:rPr>
              <a:t>: </a:t>
            </a:r>
            <a:r>
              <a:rPr lang="en-US" altLang="zh-CN" sz="1400" dirty="0" smtClean="0">
                <a:latin typeface="Calibri" panose="020F0502020204030204" pitchFamily="34" charset="0"/>
                <a:cs typeface="Calibri" panose="020F0502020204030204" pitchFamily="34" charset="0"/>
                <a:sym typeface="+mn-ea"/>
              </a:rPr>
              <a:t>Groove fastening with bolt nut connection ensures a strength frame for torsion resistance.</a:t>
            </a:r>
            <a:endParaRPr lang="en-US" altLang="zh-CN" sz="1400" dirty="0" smtClean="0">
              <a:latin typeface="Calibri" panose="020F0502020204030204" pitchFamily="34" charset="0"/>
              <a:ea typeface="微软雅黑" panose="020B0503020204020204" pitchFamily="34" charset="-122"/>
              <a:cs typeface="Calibri" panose="020F0502020204030204" pitchFamily="34" charset="0"/>
              <a:sym typeface="+mn-ea"/>
            </a:endParaRPr>
          </a:p>
        </p:txBody>
      </p:sp>
      <p:pic>
        <p:nvPicPr>
          <p:cNvPr id="13" name="Picture 3" descr="C:\Users\dinglei\Desktop\IMG_20150715_143735.jpg"/>
          <p:cNvPicPr>
            <a:picLocks noChangeAspect="1" noChangeArrowheads="1"/>
          </p:cNvPicPr>
          <p:nvPr/>
        </p:nvPicPr>
        <p:blipFill>
          <a:blip r:embed="rId5" cstate="print"/>
          <a:srcRect l="13319" t="27778" r="9339" b="16612"/>
          <a:stretch>
            <a:fillRect/>
          </a:stretch>
        </p:blipFill>
        <p:spPr bwMode="auto">
          <a:xfrm>
            <a:off x="7236296" y="1995686"/>
            <a:ext cx="1673159" cy="1196426"/>
          </a:xfrm>
          <a:prstGeom prst="rect">
            <a:avLst/>
          </a:prstGeom>
          <a:ln>
            <a:noFill/>
          </a:ln>
          <a:effec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700020" y="2896870"/>
            <a:ext cx="5149850" cy="1045210"/>
          </a:xfrm>
          <a:prstGeom prst="rect">
            <a:avLst/>
          </a:prstGeom>
        </p:spPr>
        <p:txBody>
          <a:bodyPr wrap="square">
            <a:spAutoFit/>
          </a:bodyPr>
          <a:lstStyle/>
          <a:p>
            <a:r>
              <a:rPr lang="en-US" altLang="zh-CN" sz="1400" dirty="0" smtClean="0">
                <a:latin typeface="Calibri" panose="020F0502020204030204" pitchFamily="34" charset="0"/>
                <a:cs typeface="Calibri" panose="020F0502020204030204" pitchFamily="34" charset="0"/>
                <a:sym typeface="+mn-ea"/>
              </a:rPr>
              <a:t>45 degree panel splicing without gap, </a:t>
            </a:r>
            <a:r>
              <a:rPr lang="en-US" altLang="zh-CN" sz="1600" b="1" dirty="0" smtClean="0">
                <a:latin typeface="Calibri" panose="020F0502020204030204" pitchFamily="34" charset="0"/>
                <a:cs typeface="Calibri" panose="020F0502020204030204" pitchFamily="34" charset="0"/>
                <a:sym typeface="+mn-ea"/>
              </a:rPr>
              <a:t>smooth inner surface</a:t>
            </a:r>
            <a:r>
              <a:rPr lang="en-US" altLang="zh-CN" sz="1400" dirty="0" smtClean="0">
                <a:latin typeface="Calibri" panose="020F0502020204030204" pitchFamily="34" charset="0"/>
                <a:cs typeface="Calibri" panose="020F0502020204030204" pitchFamily="34" charset="0"/>
                <a:sym typeface="+mn-ea"/>
              </a:rPr>
              <a:t> no </a:t>
            </a:r>
            <a:r>
              <a:rPr lang="en-US" sz="1400" dirty="0" smtClean="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rPr>
              <a:t>dust </a:t>
            </a:r>
            <a:r>
              <a:rPr lang="en-US" sz="1400" dirty="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rPr>
              <a:t>accumulation. </a:t>
            </a:r>
            <a:r>
              <a:rPr lang="en-US" sz="1600" b="1" dirty="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rPr>
              <a:t>Standard sinusoidal anti-bacterial hydrophilic fin</a:t>
            </a:r>
            <a:r>
              <a:rPr lang="en-US" sz="1400" dirty="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rPr>
              <a:t>, e</a:t>
            </a:r>
            <a:r>
              <a:rPr lang="en-US" altLang="zh-CN" sz="1400" dirty="0" smtClean="0">
                <a:latin typeface="Calibri" panose="020F0502020204030204" pitchFamily="34" charset="0"/>
                <a:ea typeface="微软雅黑" panose="020B0503020204020204" pitchFamily="34" charset="-122"/>
                <a:cs typeface="Calibri" panose="020F0502020204030204" pitchFamily="34" charset="0"/>
                <a:sym typeface="+mn-ea"/>
              </a:rPr>
              <a:t>ffectively inhibit </a:t>
            </a: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bacterial on components and </a:t>
            </a:r>
            <a:r>
              <a:rPr lang="en-US" altLang="zh-CN" sz="1400" dirty="0" smtClean="0">
                <a:latin typeface="Calibri" panose="020F0502020204030204" pitchFamily="34" charset="0"/>
                <a:ea typeface="微软雅黑" panose="020B0503020204020204" pitchFamily="34" charset="-122"/>
                <a:cs typeface="Calibri" panose="020F0502020204030204" pitchFamily="34" charset="0"/>
                <a:sym typeface="+mn-ea"/>
              </a:rPr>
              <a:t>resistant to disinfectant </a:t>
            </a: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cleaning.</a:t>
            </a:r>
          </a:p>
        </p:txBody>
      </p:sp>
      <p:pic>
        <p:nvPicPr>
          <p:cNvPr id="12" name="Picture 2"/>
          <p:cNvPicPr>
            <a:picLocks noChangeAspect="1" noChangeArrowheads="1"/>
          </p:cNvPicPr>
          <p:nvPr/>
        </p:nvPicPr>
        <p:blipFill>
          <a:blip r:embed="rId3" cstate="print"/>
          <a:srcRect b="28080"/>
          <a:stretch>
            <a:fillRect/>
          </a:stretch>
        </p:blipFill>
        <p:spPr bwMode="auto">
          <a:xfrm>
            <a:off x="452762" y="1108527"/>
            <a:ext cx="2081530" cy="1122680"/>
          </a:xfrm>
          <a:prstGeom prst="rect">
            <a:avLst/>
          </a:prstGeom>
          <a:ln>
            <a:noFill/>
          </a:ln>
          <a:effectLst/>
        </p:spPr>
      </p:pic>
      <p:sp>
        <p:nvSpPr>
          <p:cNvPr id="4" name="矩形 3"/>
          <p:cNvSpPr/>
          <p:nvPr/>
        </p:nvSpPr>
        <p:spPr>
          <a:xfrm>
            <a:off x="2699792" y="1227093"/>
            <a:ext cx="4896544" cy="768350"/>
          </a:xfrm>
          <a:prstGeom prst="rect">
            <a:avLst/>
          </a:prstGeom>
        </p:spPr>
        <p:txBody>
          <a:bodyPr wrap="square">
            <a:spAutoFit/>
          </a:bodyPr>
          <a:lstStyle/>
          <a:p>
            <a:r>
              <a:rPr lang="en-US" altLang="zh-CN" sz="1600" b="1" dirty="0">
                <a:latin typeface="Calibri" panose="020F0502020204030204" pitchFamily="34" charset="0"/>
                <a:ea typeface="微软雅黑" panose="020B0503020204020204" pitchFamily="34" charset="-122"/>
                <a:cs typeface="Calibri" panose="020F0502020204030204" pitchFamily="34" charset="0"/>
              </a:rPr>
              <a:t>Anti-rust </a:t>
            </a:r>
            <a:r>
              <a:rPr lang="en-GB" altLang="zh-CN" sz="1600" b="1" dirty="0">
                <a:latin typeface="Calibri" panose="020F0502020204030204" pitchFamily="34" charset="0"/>
                <a:ea typeface="微软雅黑" panose="020B0503020204020204" pitchFamily="34" charset="-122"/>
                <a:cs typeface="Calibri" panose="020F0502020204030204" pitchFamily="34" charset="0"/>
              </a:rPr>
              <a:t>Casing</a:t>
            </a:r>
            <a:r>
              <a:rPr lang="en-US" altLang="zh-CN" sz="1400" dirty="0">
                <a:latin typeface="Calibri" panose="020F0502020204030204" pitchFamily="34" charset="0"/>
                <a:ea typeface="微软雅黑" panose="020B0503020204020204" pitchFamily="34" charset="-122"/>
                <a:cs typeface="Calibri" panose="020F0502020204030204" pitchFamily="34" charset="0"/>
              </a:rPr>
              <a:t>: To enhance the anti-rust performance, all panel parameters are by aluminum, sheet metal corners are completely isolated from wet air.</a:t>
            </a:r>
          </a:p>
        </p:txBody>
      </p:sp>
      <p:pic>
        <p:nvPicPr>
          <p:cNvPr id="14" name="Picture 2" descr="C:\Users\liuqinglin\Desktop\图片1_副本.png"/>
          <p:cNvPicPr>
            <a:picLocks noChangeAspect="1" noChangeArrowheads="1"/>
          </p:cNvPicPr>
          <p:nvPr/>
        </p:nvPicPr>
        <p:blipFill>
          <a:blip r:embed="rId4" cstate="print"/>
          <a:srcRect l="16529" t="14683" r="19673" b="50888"/>
          <a:stretch>
            <a:fillRect/>
          </a:stretch>
        </p:blipFill>
        <p:spPr bwMode="auto">
          <a:xfrm>
            <a:off x="507246" y="2736485"/>
            <a:ext cx="1972563" cy="1365621"/>
          </a:xfrm>
          <a:prstGeom prst="rect">
            <a:avLst/>
          </a:prstGeom>
          <a:noFill/>
        </p:spPr>
      </p:pic>
      <p:sp>
        <p:nvSpPr>
          <p:cNvPr id="2" name="TextBox 2"/>
          <p:cNvSpPr txBox="1"/>
          <p:nvPr/>
        </p:nvSpPr>
        <p:spPr>
          <a:xfrm>
            <a:off x="1185545" y="149860"/>
            <a:ext cx="4030345"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L</a:t>
            </a:r>
            <a:r>
              <a:rPr lang="zh-CN" alt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abyrinth </a:t>
            </a:r>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Casing Structure</a:t>
            </a:r>
            <a:endParaRPr lang="zh-CN" alt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4" name="TextBox 2"/>
          <p:cNvSpPr txBox="1"/>
          <p:nvPr>
            <p:custDataLst>
              <p:tags r:id="rId2"/>
            </p:custDataLst>
          </p:nvPr>
        </p:nvSpPr>
        <p:spPr>
          <a:xfrm>
            <a:off x="1247775" y="142875"/>
            <a:ext cx="4693920"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Positive Pressure Design</a:t>
            </a:r>
          </a:p>
        </p:txBody>
      </p:sp>
      <p:sp>
        <p:nvSpPr>
          <p:cNvPr id="2" name="文本框 1"/>
          <p:cNvSpPr txBox="1"/>
          <p:nvPr/>
        </p:nvSpPr>
        <p:spPr>
          <a:xfrm>
            <a:off x="563245" y="679450"/>
            <a:ext cx="8018145" cy="737235"/>
          </a:xfrm>
          <a:prstGeom prst="rect">
            <a:avLst/>
          </a:prstGeom>
          <a:noFill/>
        </p:spPr>
        <p:txBody>
          <a:bodyPr wrap="square" rtlCol="0" anchor="t">
            <a:spAutoFit/>
          </a:bodyPr>
          <a:lstStyle/>
          <a:p>
            <a:pPr lvl="0">
              <a:spcAft>
                <a:spcPts val="0"/>
              </a:spcAft>
            </a:pPr>
            <a:r>
              <a:rPr lang="en-US" altLang="zh-CN" sz="1400" dirty="0">
                <a:latin typeface="Calibri" panose="020F0502020204030204" pitchFamily="34" charset="0"/>
                <a:ea typeface="微软雅黑" panose="020B0503020204020204" pitchFamily="34" charset="-122"/>
                <a:cs typeface="Calibri" panose="020F0502020204030204" pitchFamily="34" charset="0"/>
              </a:rPr>
              <a:t>Adopting to positive pressure layout, filter, heat exchanger and humidifier are all in positive pressure section which strictly prevent external pollution and benefit for draining out condensing water to avoid bacterial breed.</a:t>
            </a:r>
            <a:endParaRPr lang="zh-CN" altLang="en-US" sz="1400" dirty="0">
              <a:latin typeface="Calibri" panose="020F0502020204030204" pitchFamily="34" charset="0"/>
              <a:ea typeface="微软雅黑" panose="020B0503020204020204" pitchFamily="34" charset="-122"/>
              <a:cs typeface="Calibri" panose="020F0502020204030204" pitchFamily="34" charset="0"/>
            </a:endParaRPr>
          </a:p>
        </p:txBody>
      </p:sp>
      <p:graphicFrame>
        <p:nvGraphicFramePr>
          <p:cNvPr id="8195" name="Object 1027"/>
          <p:cNvGraphicFramePr>
            <a:graphicFrameLocks noGrp="1" noChangeAspect="1"/>
          </p:cNvGraphicFramePr>
          <p:nvPr/>
        </p:nvGraphicFramePr>
        <p:xfrm>
          <a:off x="562610" y="1383307"/>
          <a:ext cx="2974975" cy="1684020"/>
        </p:xfrm>
        <a:graphic>
          <a:graphicData uri="http://schemas.openxmlformats.org/presentationml/2006/ole">
            <p:oleObj spid="_x0000_s1025" name="Drawing" r:id="rId5" imgW="307371750" imgH="174021750" progId="">
              <p:embed/>
            </p:oleObj>
          </a:graphicData>
        </a:graphic>
      </p:graphicFrame>
      <p:sp>
        <p:nvSpPr>
          <p:cNvPr id="8198" name="Rectangle 1030"/>
          <p:cNvSpPr>
            <a:spLocks noChangeArrowheads="1"/>
          </p:cNvSpPr>
          <p:nvPr/>
        </p:nvSpPr>
        <p:spPr bwMode="auto">
          <a:xfrm>
            <a:off x="3752850" y="1593215"/>
            <a:ext cx="4668520" cy="1160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79" tIns="34289" rIns="68579" bIns="34289"/>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indent="0">
              <a:spcBef>
                <a:spcPts val="0"/>
              </a:spcBef>
              <a:buNone/>
            </a:pPr>
            <a:r>
              <a:rPr lang="en-US" altLang="zh-CN" sz="1600" b="1"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Option1</a:t>
            </a:r>
            <a:r>
              <a:rPr lang="en-US" altLang="zh-CN" sz="1600" b="1" dirty="0">
                <a:latin typeface="Calibri" panose="020F0502020204030204" pitchFamily="34" charset="0"/>
                <a:ea typeface="微软雅黑" panose="020B0503020204020204" pitchFamily="34" charset="-122"/>
                <a:cs typeface="Calibri" panose="020F0502020204030204" pitchFamily="34" charset="0"/>
                <a:sym typeface="+mn-ea"/>
              </a:rPr>
              <a:t>: Fan is </a:t>
            </a:r>
            <a:r>
              <a:rPr lang="en-US" altLang="en-GB" sz="1600" b="1" dirty="0">
                <a:latin typeface="Calibri" panose="020F0502020204030204" pitchFamily="34" charset="0"/>
                <a:ea typeface="微软雅黑" panose="020B0503020204020204" pitchFamily="34" charset="-122"/>
                <a:cs typeface="Calibri" panose="020F0502020204030204" pitchFamily="34" charset="0"/>
                <a:sym typeface="+mn-ea"/>
              </a:rPr>
              <a:t>in front</a:t>
            </a:r>
            <a:r>
              <a:rPr lang="en-US" altLang="zh-CN" sz="1600" b="1" dirty="0">
                <a:latin typeface="Calibri" panose="020F0502020204030204" pitchFamily="34" charset="0"/>
                <a:ea typeface="微软雅黑" panose="020B0503020204020204" pitchFamily="34" charset="-122"/>
                <a:cs typeface="Calibri" panose="020F0502020204030204" pitchFamily="34" charset="0"/>
                <a:sym typeface="+mn-ea"/>
              </a:rPr>
              <a:t> of the two-staged filter</a:t>
            </a:r>
            <a:endParaRPr lang="zh-CN" altLang="en-US" sz="1500" b="1"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Blip>
                <a:blip r:embed="rId6"/>
              </a:buBlip>
            </a:pP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 All sections are positive pressure at rear of the filter to avoid pollution by leakage.</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marL="0" indent="0">
              <a:lnSpc>
                <a:spcPct val="100000"/>
              </a:lnSpc>
              <a:spcBef>
                <a:spcPts val="0"/>
              </a:spcBef>
              <a:buBlip>
                <a:blip r:embed="rId6"/>
              </a:buBlip>
            </a:pP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 The belt chips of blower won`t be caused pollution.</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marL="0" indent="0">
              <a:spcBef>
                <a:spcPts val="0"/>
              </a:spcBef>
              <a:buBlip>
                <a:blip r:embed="rId6"/>
              </a:buBlip>
            </a:pPr>
            <a:r>
              <a:rPr lang="en-US" altLang="zh-CN" sz="1400" dirty="0">
                <a:latin typeface="Calibri" panose="020F0502020204030204" pitchFamily="34" charset="0"/>
                <a:ea typeface="微软雅黑" panose="020B0503020204020204" pitchFamily="34" charset="-122"/>
                <a:cs typeface="Calibri" panose="020F0502020204030204" pitchFamily="34" charset="0"/>
              </a:rPr>
              <a:t> Diffuser is placed after the fan sector.</a:t>
            </a:r>
            <a:endParaRPr lang="en-US" altLang="zh-CN" sz="14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p:txBody>
      </p:sp>
      <p:graphicFrame>
        <p:nvGraphicFramePr>
          <p:cNvPr id="9221" name="Object 3080"/>
          <p:cNvGraphicFramePr>
            <a:graphicFrameLocks noChangeAspect="1"/>
          </p:cNvGraphicFramePr>
          <p:nvPr/>
        </p:nvGraphicFramePr>
        <p:xfrm>
          <a:off x="551081" y="2953385"/>
          <a:ext cx="3386455" cy="1681480"/>
        </p:xfrm>
        <a:graphic>
          <a:graphicData uri="http://schemas.openxmlformats.org/presentationml/2006/ole">
            <p:oleObj spid="_x0000_s1033" name="Drawing" r:id="rId7" imgW="307371750" imgH="152685750" progId="">
              <p:embed/>
            </p:oleObj>
          </a:graphicData>
        </a:graphic>
      </p:graphicFrame>
      <p:sp>
        <p:nvSpPr>
          <p:cNvPr id="3" name="文本框 2"/>
          <p:cNvSpPr txBox="1"/>
          <p:nvPr/>
        </p:nvSpPr>
        <p:spPr>
          <a:xfrm>
            <a:off x="3752850" y="3194685"/>
            <a:ext cx="4668520" cy="1198880"/>
          </a:xfrm>
          <a:prstGeom prst="rect">
            <a:avLst/>
          </a:prstGeom>
          <a:noFill/>
        </p:spPr>
        <p:txBody>
          <a:bodyPr wrap="square" rtlCol="0" anchor="t">
            <a:spAutoFit/>
          </a:bodyPr>
          <a:lstStyle/>
          <a:p>
            <a:r>
              <a:rPr lang="en-US" altLang="zh-CN" sz="1600" b="1" dirty="0">
                <a:latin typeface="Calibri" panose="020F0502020204030204" pitchFamily="34" charset="0"/>
                <a:ea typeface="微软雅黑" panose="020B0503020204020204" pitchFamily="34" charset="-122"/>
                <a:cs typeface="Calibri" panose="020F0502020204030204" pitchFamily="34" charset="0"/>
                <a:sym typeface="+mn-ea"/>
              </a:rPr>
              <a:t>Option2: HEPA is rear of the fan</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lnSpc>
                <a:spcPct val="100000"/>
              </a:lnSpc>
              <a:buBlip>
                <a:blip r:embed="rId6"/>
              </a:buBlip>
            </a:pP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 Rear of filter section is positive pressure to avoid pollution.</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lnSpc>
                <a:spcPct val="100000"/>
              </a:lnSpc>
              <a:buBlip>
                <a:blip r:embed="rId6"/>
              </a:buBlip>
            </a:pP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 The belt chips of blower won`t be caused pollution.</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lnSpc>
                <a:spcPct val="100000"/>
              </a:lnSpc>
              <a:buBlip>
                <a:blip r:embed="rId6"/>
              </a:buBlip>
            </a:pP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 Diffuser is placed after the fan sector.</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endParaRPr>
          </a:p>
          <a:p>
            <a:pPr>
              <a:buBlip>
                <a:blip r:embed="rId6"/>
              </a:buBlip>
            </a:pPr>
            <a:r>
              <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 </a:t>
            </a:r>
            <a:r>
              <a:rPr lang="en-US" altLang="zh-CN" sz="14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Heat exchanger is in the front section.</a:t>
            </a:r>
            <a:endPar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stretch>
            <a:fillRect/>
          </a:stretch>
        </p:blipFill>
        <p:spPr>
          <a:xfrm>
            <a:off x="538480" y="612140"/>
            <a:ext cx="1577975" cy="2052955"/>
          </a:xfrm>
          <a:prstGeom prst="rect">
            <a:avLst/>
          </a:prstGeom>
        </p:spPr>
      </p:pic>
      <p:sp>
        <p:nvSpPr>
          <p:cNvPr id="73744" name="TextBox 2"/>
          <p:cNvSpPr txBox="1"/>
          <p:nvPr/>
        </p:nvSpPr>
        <p:spPr>
          <a:xfrm>
            <a:off x="1247775" y="142875"/>
            <a:ext cx="3709670" cy="460375"/>
          </a:xfrm>
          <a:prstGeom prst="rect">
            <a:avLst/>
          </a:prstGeom>
          <a:noFill/>
          <a:ln w="9525">
            <a:noFill/>
          </a:ln>
        </p:spPr>
        <p:txBody>
          <a:bodyPr wrap="square" anchor="t">
            <a:spAutoFit/>
          </a:bodyPr>
          <a:lstStyle/>
          <a:p>
            <a:r>
              <a:rPr lang="en-US" altLang="zh-CN" sz="2400" b="1" dirty="0" err="1">
                <a:solidFill>
                  <a:srgbClr val="0070C0"/>
                </a:solidFill>
                <a:latin typeface="Calibri" panose="020F0502020204030204" pitchFamily="34" charset="0"/>
                <a:ea typeface="微软雅黑" panose="020B0503020204020204" pitchFamily="34" charset="-122"/>
                <a:cs typeface="Calibri" panose="020F0502020204030204" pitchFamily="34" charset="0"/>
                <a:sym typeface="+mn-ea"/>
              </a:rPr>
              <a:t>Certification and Test</a:t>
            </a:r>
          </a:p>
        </p:txBody>
      </p:sp>
      <p:grpSp>
        <p:nvGrpSpPr>
          <p:cNvPr id="20" name="组合 19"/>
          <p:cNvGrpSpPr/>
          <p:nvPr/>
        </p:nvGrpSpPr>
        <p:grpSpPr>
          <a:xfrm>
            <a:off x="4284345" y="680085"/>
            <a:ext cx="4502785" cy="2187575"/>
            <a:chOff x="5881" y="1098"/>
            <a:chExt cx="6612" cy="3118"/>
          </a:xfrm>
        </p:grpSpPr>
        <p:pic>
          <p:nvPicPr>
            <p:cNvPr id="5" name="图片 4"/>
            <p:cNvPicPr>
              <a:picLocks noChangeAspect="1"/>
            </p:cNvPicPr>
            <p:nvPr/>
          </p:nvPicPr>
          <p:blipFill>
            <a:blip r:embed="rId5" cstate="print">
              <a:lum contrast="-6000"/>
            </a:blip>
            <a:stretch>
              <a:fillRect/>
            </a:stretch>
          </p:blipFill>
          <p:spPr>
            <a:xfrm>
              <a:off x="5881" y="1098"/>
              <a:ext cx="2198" cy="3118"/>
            </a:xfrm>
            <a:prstGeom prst="rect">
              <a:avLst/>
            </a:prstGeom>
          </p:spPr>
        </p:pic>
        <p:pic>
          <p:nvPicPr>
            <p:cNvPr id="16" name="图片 15"/>
            <p:cNvPicPr>
              <a:picLocks noChangeAspect="1"/>
            </p:cNvPicPr>
            <p:nvPr/>
          </p:nvPicPr>
          <p:blipFill>
            <a:blip r:embed="rId6" cstate="print">
              <a:lum bright="-18000" contrast="24000"/>
            </a:blip>
            <a:stretch>
              <a:fillRect/>
            </a:stretch>
          </p:blipFill>
          <p:spPr>
            <a:xfrm>
              <a:off x="8079" y="1098"/>
              <a:ext cx="2210" cy="3118"/>
            </a:xfrm>
            <a:prstGeom prst="rect">
              <a:avLst/>
            </a:prstGeom>
          </p:spPr>
        </p:pic>
        <p:pic>
          <p:nvPicPr>
            <p:cNvPr id="17" name="图片 16"/>
            <p:cNvPicPr>
              <a:picLocks noChangeAspect="1"/>
            </p:cNvPicPr>
            <p:nvPr/>
          </p:nvPicPr>
          <p:blipFill>
            <a:blip r:embed="rId7" cstate="print">
              <a:lum bright="-6000"/>
            </a:blip>
            <a:stretch>
              <a:fillRect/>
            </a:stretch>
          </p:blipFill>
          <p:spPr>
            <a:xfrm>
              <a:off x="10289" y="1098"/>
              <a:ext cx="2205" cy="3118"/>
            </a:xfrm>
            <a:prstGeom prst="rect">
              <a:avLst/>
            </a:prstGeom>
          </p:spPr>
        </p:pic>
      </p:grpSp>
      <p:graphicFrame>
        <p:nvGraphicFramePr>
          <p:cNvPr id="19" name="表格 18"/>
          <p:cNvGraphicFramePr/>
          <p:nvPr>
            <p:custDataLst>
              <p:tags r:id="rId1"/>
            </p:custDataLst>
          </p:nvPr>
        </p:nvGraphicFramePr>
        <p:xfrm>
          <a:off x="578485" y="2734617"/>
          <a:ext cx="3408045" cy="1903095"/>
        </p:xfrm>
        <a:graphic>
          <a:graphicData uri="http://schemas.openxmlformats.org/drawingml/2006/table">
            <a:tbl>
              <a:tblPr firstRow="1" bandRow="1">
                <a:tableStyleId>{5C22544A-7EE6-4342-B048-85BDC9FD1C3A}</a:tableStyleId>
              </a:tblPr>
              <a:tblGrid>
                <a:gridCol w="1367790"/>
                <a:gridCol w="1034415"/>
                <a:gridCol w="1005840"/>
              </a:tblGrid>
              <a:tr h="457200">
                <a:tc>
                  <a:txBody>
                    <a:bodyPr/>
                    <a:lstStyle/>
                    <a:p>
                      <a:pPr algn="ctr">
                        <a:buNone/>
                      </a:pPr>
                      <a:r>
                        <a:rPr lang="en-GB" altLang="zh-CN" sz="1200" dirty="0">
                          <a:latin typeface="Calibri" panose="020F0502020204030204" pitchFamily="34" charset="0"/>
                          <a:ea typeface="微软雅黑" panose="020B0503020204020204" pitchFamily="34" charset="-122"/>
                          <a:cs typeface="Calibri" panose="020F0502020204030204" pitchFamily="34" charset="0"/>
                        </a:rPr>
                        <a:t>Casing </a:t>
                      </a:r>
                      <a:r>
                        <a:rPr lang="en-US" altLang="zh-CN" sz="1200" dirty="0">
                          <a:latin typeface="Calibri" panose="020F0502020204030204" pitchFamily="34" charset="0"/>
                          <a:ea typeface="微软雅黑" panose="020B0503020204020204" pitchFamily="34" charset="-122"/>
                          <a:cs typeface="Calibri" panose="020F0502020204030204" pitchFamily="34" charset="0"/>
                        </a:rPr>
                        <a:t>Mechanical Performance</a:t>
                      </a:r>
                      <a:endParaRPr lang="zh-CN" altLang="en-US" sz="1200" dirty="0">
                        <a:latin typeface="Calibri" panose="020F0502020204030204" pitchFamily="34" charset="0"/>
                        <a:ea typeface="微软雅黑" panose="020B0503020204020204" pitchFamily="34" charset="-122"/>
                        <a:cs typeface="Calibri" panose="020F0502020204030204" pitchFamily="34" charset="0"/>
                      </a:endParaRPr>
                    </a:p>
                  </a:txBody>
                  <a:tcPr anchor="ctr"/>
                </a:tc>
                <a:tc>
                  <a:txBody>
                    <a:bodyPr/>
                    <a:lstStyle/>
                    <a:p>
                      <a:pPr algn="ctr">
                        <a:buNone/>
                      </a:pPr>
                      <a:r>
                        <a:rPr lang="zh-CN" altLang="en-US" sz="1200" b="1" dirty="0">
                          <a:latin typeface="Calibri" panose="020F0502020204030204" pitchFamily="34" charset="0"/>
                          <a:ea typeface="微软雅黑" panose="020B0503020204020204" pitchFamily="34" charset="-122"/>
                          <a:cs typeface="Calibri" panose="020F0502020204030204" pitchFamily="34" charset="0"/>
                        </a:rPr>
                        <a:t>EUROVENT </a:t>
                      </a:r>
                      <a:r>
                        <a:rPr lang="zh-CN" altLang="en-US" sz="1200" dirty="0">
                          <a:latin typeface="Calibri" panose="020F0502020204030204" pitchFamily="34" charset="0"/>
                          <a:ea typeface="微软雅黑" panose="020B0503020204020204" pitchFamily="34" charset="-122"/>
                          <a:cs typeface="Calibri" panose="020F0502020204030204" pitchFamily="34" charset="0"/>
                        </a:rPr>
                        <a:t>EN1886</a:t>
                      </a:r>
                    </a:p>
                  </a:txBody>
                  <a:tcPr anchor="ctr"/>
                </a:tc>
                <a:tc>
                  <a:txBody>
                    <a:bodyPr/>
                    <a:lstStyle/>
                    <a:p>
                      <a:pPr algn="ctr">
                        <a:buNone/>
                      </a:pPr>
                      <a:r>
                        <a:rPr lang="en-GB" altLang="zh-CN" sz="1200" dirty="0">
                          <a:latin typeface="Calibri" panose="020F0502020204030204" pitchFamily="34" charset="0"/>
                          <a:ea typeface="微软雅黑" panose="020B0503020204020204" pitchFamily="34" charset="-122"/>
                          <a:cs typeface="Calibri" panose="020F0502020204030204" pitchFamily="34" charset="0"/>
                        </a:rPr>
                        <a:t>USA </a:t>
                      </a:r>
                      <a:r>
                        <a:rPr lang="en-US" altLang="zh-CN" sz="1200" dirty="0">
                          <a:latin typeface="Calibri" panose="020F0502020204030204" pitchFamily="34" charset="0"/>
                          <a:ea typeface="微软雅黑" panose="020B0503020204020204" pitchFamily="34" charset="-122"/>
                          <a:cs typeface="Calibri" panose="020F0502020204030204" pitchFamily="34" charset="0"/>
                        </a:rPr>
                        <a:t>AHRI 1350</a:t>
                      </a:r>
                    </a:p>
                  </a:txBody>
                  <a:tcPr anchor="ctr"/>
                </a:tc>
              </a:tr>
              <a:tr h="330835">
                <a:tc>
                  <a:txBody>
                    <a:bodyPr/>
                    <a:lstStyle/>
                    <a:p>
                      <a:pPr algn="l">
                        <a:buNone/>
                      </a:pPr>
                      <a:r>
                        <a:rPr lang="en-US" altLang="zh-CN" sz="1200" dirty="0">
                          <a:latin typeface="Calibri" panose="020F0502020204030204" pitchFamily="34" charset="0"/>
                          <a:ea typeface="微软雅黑" panose="020B0503020204020204" pitchFamily="34" charset="-122"/>
                          <a:cs typeface="Calibri" panose="020F0502020204030204" pitchFamily="34" charset="0"/>
                        </a:rPr>
                        <a:t>Deformation Rate</a:t>
                      </a:r>
                    </a:p>
                  </a:txBody>
                  <a:tcPr anchor="ctr"/>
                </a:tc>
                <a:tc>
                  <a:txBody>
                    <a:bodyPr/>
                    <a:lstStyle/>
                    <a:p>
                      <a:pPr algn="ctr">
                        <a:buNone/>
                      </a:pPr>
                      <a:r>
                        <a:rPr lang="en-US" altLang="zh-CN" sz="1200" dirty="0">
                          <a:latin typeface="Calibri" panose="020F0502020204030204" pitchFamily="34" charset="0"/>
                          <a:ea typeface="微软雅黑" panose="020B0503020204020204" pitchFamily="34" charset="-122"/>
                          <a:cs typeface="Calibri" panose="020F0502020204030204" pitchFamily="34" charset="0"/>
                        </a:rPr>
                        <a:t>D1</a:t>
                      </a:r>
                    </a:p>
                  </a:txBody>
                  <a:tcPr anchor="ctr"/>
                </a:tc>
                <a:tc>
                  <a:txBody>
                    <a:bodyPr/>
                    <a:lstStyle/>
                    <a:p>
                      <a:pPr algn="ctr">
                        <a:buNone/>
                      </a:pPr>
                      <a:r>
                        <a:rPr lang="en-US" altLang="zh-CN" sz="1200">
                          <a:latin typeface="Calibri" panose="020F0502020204030204" pitchFamily="34" charset="0"/>
                          <a:ea typeface="微软雅黑" panose="020B0503020204020204" pitchFamily="34" charset="-122"/>
                          <a:cs typeface="Calibri" panose="020F0502020204030204" pitchFamily="34" charset="0"/>
                        </a:rPr>
                        <a:t>CD1</a:t>
                      </a:r>
                    </a:p>
                  </a:txBody>
                  <a:tcPr anchor="ctr"/>
                </a:tc>
              </a:tr>
              <a:tr h="328930">
                <a:tc>
                  <a:txBody>
                    <a:bodyPr/>
                    <a:lstStyle/>
                    <a:p>
                      <a:pPr algn="l">
                        <a:buNone/>
                      </a:pPr>
                      <a:r>
                        <a:rPr lang="en-GB" altLang="zh-CN" sz="1200" dirty="0">
                          <a:latin typeface="Calibri" panose="020F0502020204030204" pitchFamily="34" charset="0"/>
                          <a:ea typeface="微软雅黑" panose="020B0503020204020204" pitchFamily="34" charset="-122"/>
                          <a:cs typeface="Calibri" panose="020F0502020204030204" pitchFamily="34" charset="0"/>
                        </a:rPr>
                        <a:t>Leakage Rate</a:t>
                      </a:r>
                    </a:p>
                  </a:txBody>
                  <a:tcPr anchor="ctr"/>
                </a:tc>
                <a:tc>
                  <a:txBody>
                    <a:bodyPr/>
                    <a:lstStyle/>
                    <a:p>
                      <a:pPr algn="ctr">
                        <a:buNone/>
                      </a:pPr>
                      <a:r>
                        <a:rPr lang="en-US" altLang="zh-CN" sz="1200">
                          <a:latin typeface="Calibri" panose="020F0502020204030204" pitchFamily="34" charset="0"/>
                          <a:ea typeface="微软雅黑" panose="020B0503020204020204" pitchFamily="34" charset="-122"/>
                          <a:cs typeface="Calibri" panose="020F0502020204030204" pitchFamily="34" charset="0"/>
                        </a:rPr>
                        <a:t>L1</a:t>
                      </a:r>
                    </a:p>
                  </a:txBody>
                  <a:tcPr anchor="ctr"/>
                </a:tc>
                <a:tc>
                  <a:txBody>
                    <a:bodyPr/>
                    <a:lstStyle/>
                    <a:p>
                      <a:pPr algn="ctr">
                        <a:buNone/>
                      </a:pPr>
                      <a:r>
                        <a:rPr lang="en-US" altLang="zh-CN" sz="1200">
                          <a:latin typeface="Calibri" panose="020F0502020204030204" pitchFamily="34" charset="0"/>
                          <a:ea typeface="微软雅黑" panose="020B0503020204020204" pitchFamily="34" charset="-122"/>
                          <a:cs typeface="Calibri" panose="020F0502020204030204" pitchFamily="34" charset="0"/>
                        </a:rPr>
                        <a:t>CL1</a:t>
                      </a:r>
                    </a:p>
                  </a:txBody>
                  <a:tcPr anchor="ctr"/>
                </a:tc>
              </a:tr>
              <a:tr h="330200">
                <a:tc>
                  <a:txBody>
                    <a:bodyPr/>
                    <a:lstStyle/>
                    <a:p>
                      <a:pPr algn="l">
                        <a:buNone/>
                      </a:pPr>
                      <a:r>
                        <a:rPr lang="en-GB" altLang="zh-CN" sz="1200" dirty="0">
                          <a:latin typeface="Calibri" panose="020F0502020204030204" pitchFamily="34" charset="0"/>
                          <a:ea typeface="微软雅黑" panose="020B0503020204020204" pitchFamily="34" charset="-122"/>
                          <a:cs typeface="Calibri" panose="020F0502020204030204" pitchFamily="34" charset="0"/>
                        </a:rPr>
                        <a:t>Heat Transfer Coefficient</a:t>
                      </a:r>
                      <a:endParaRPr lang="zh-CN" altLang="en-US" sz="1200" dirty="0">
                        <a:latin typeface="Calibri" panose="020F0502020204030204" pitchFamily="34" charset="0"/>
                        <a:ea typeface="微软雅黑" panose="020B0503020204020204" pitchFamily="34" charset="-122"/>
                        <a:cs typeface="Calibri" panose="020F0502020204030204" pitchFamily="34" charset="0"/>
                      </a:endParaRPr>
                    </a:p>
                  </a:txBody>
                  <a:tcPr anchor="ctr"/>
                </a:tc>
                <a:tc>
                  <a:txBody>
                    <a:bodyPr/>
                    <a:lstStyle/>
                    <a:p>
                      <a:pPr algn="ctr">
                        <a:buNone/>
                      </a:pPr>
                      <a:r>
                        <a:rPr lang="en-US" altLang="zh-CN" sz="1200">
                          <a:latin typeface="Calibri" panose="020F0502020204030204" pitchFamily="34" charset="0"/>
                          <a:ea typeface="微软雅黑" panose="020B0503020204020204" pitchFamily="34" charset="-122"/>
                          <a:cs typeface="Calibri" panose="020F0502020204030204" pitchFamily="34" charset="0"/>
                        </a:rPr>
                        <a:t>T2</a:t>
                      </a:r>
                    </a:p>
                  </a:txBody>
                  <a:tcPr anchor="ctr"/>
                </a:tc>
                <a:tc>
                  <a:txBody>
                    <a:bodyPr/>
                    <a:lstStyle/>
                    <a:p>
                      <a:pPr algn="ctr">
                        <a:buNone/>
                      </a:pPr>
                      <a:r>
                        <a:rPr lang="en-US" altLang="zh-CN" sz="1200">
                          <a:latin typeface="Calibri" panose="020F0502020204030204" pitchFamily="34" charset="0"/>
                          <a:ea typeface="微软雅黑" panose="020B0503020204020204" pitchFamily="34" charset="-122"/>
                          <a:cs typeface="Calibri" panose="020F0502020204030204" pitchFamily="34" charset="0"/>
                        </a:rPr>
                        <a:t>CT2</a:t>
                      </a:r>
                    </a:p>
                  </a:txBody>
                  <a:tcPr anchor="ctr"/>
                </a:tc>
              </a:tr>
              <a:tr h="328930">
                <a:tc>
                  <a:txBody>
                    <a:bodyPr/>
                    <a:lstStyle/>
                    <a:p>
                      <a:pPr algn="l">
                        <a:buNone/>
                      </a:pPr>
                      <a:r>
                        <a:rPr lang="en-GB" altLang="zh-CN" sz="1200" dirty="0">
                          <a:latin typeface="Calibri" panose="020F0502020204030204" pitchFamily="34" charset="0"/>
                          <a:ea typeface="微软雅黑" panose="020B0503020204020204" pitchFamily="34" charset="-122"/>
                          <a:cs typeface="Calibri" panose="020F0502020204030204" pitchFamily="34" charset="0"/>
                        </a:rPr>
                        <a:t>Hot Bridge Factor</a:t>
                      </a:r>
                    </a:p>
                  </a:txBody>
                  <a:tcPr anchor="ctr"/>
                </a:tc>
                <a:tc>
                  <a:txBody>
                    <a:bodyPr/>
                    <a:lstStyle/>
                    <a:p>
                      <a:pPr algn="ctr">
                        <a:buNone/>
                      </a:pPr>
                      <a:r>
                        <a:rPr lang="en-US" altLang="zh-CN" sz="1200">
                          <a:latin typeface="Calibri" panose="020F0502020204030204" pitchFamily="34" charset="0"/>
                          <a:ea typeface="微软雅黑" panose="020B0503020204020204" pitchFamily="34" charset="-122"/>
                          <a:cs typeface="Calibri" panose="020F0502020204030204" pitchFamily="34" charset="0"/>
                        </a:rPr>
                        <a:t>TB1</a:t>
                      </a:r>
                    </a:p>
                  </a:txBody>
                  <a:tcPr anchor="ctr"/>
                </a:tc>
                <a:tc>
                  <a:txBody>
                    <a:bodyPr/>
                    <a:lstStyle/>
                    <a:p>
                      <a:pPr algn="ctr">
                        <a:buNone/>
                      </a:pPr>
                      <a:r>
                        <a:rPr lang="en-US" altLang="zh-CN" sz="1200" dirty="0">
                          <a:latin typeface="Calibri" panose="020F0502020204030204" pitchFamily="34" charset="0"/>
                          <a:ea typeface="微软雅黑" panose="020B0503020204020204" pitchFamily="34" charset="-122"/>
                          <a:cs typeface="Calibri" panose="020F0502020204030204" pitchFamily="34" charset="0"/>
                        </a:rPr>
                        <a:t>CB1</a:t>
                      </a:r>
                    </a:p>
                  </a:txBody>
                  <a:tcPr anchor="ctr"/>
                </a:tc>
              </a:tr>
            </a:tbl>
          </a:graphicData>
        </a:graphic>
      </p:graphicFrame>
      <p:grpSp>
        <p:nvGrpSpPr>
          <p:cNvPr id="9" name="组合 8"/>
          <p:cNvGrpSpPr/>
          <p:nvPr/>
        </p:nvGrpSpPr>
        <p:grpSpPr>
          <a:xfrm>
            <a:off x="2135506" y="680085"/>
            <a:ext cx="1821815" cy="1917553"/>
            <a:chOff x="9443" y="1045"/>
            <a:chExt cx="3833" cy="1936"/>
          </a:xfrm>
        </p:grpSpPr>
        <p:sp>
          <p:nvSpPr>
            <p:cNvPr id="2" name="文本框 1"/>
            <p:cNvSpPr txBox="1"/>
            <p:nvPr/>
          </p:nvSpPr>
          <p:spPr>
            <a:xfrm>
              <a:off x="9506" y="1045"/>
              <a:ext cx="3700" cy="1739"/>
            </a:xfrm>
            <a:prstGeom prst="rect">
              <a:avLst/>
            </a:prstGeom>
            <a:noFill/>
          </p:spPr>
          <p:txBody>
            <a:bodyPr wrap="square" rtlCol="0" anchor="t">
              <a:spAutoFit/>
            </a:bodyPr>
            <a:lstStyle/>
            <a:p>
              <a:r>
                <a:rPr lang="zh-CN" altLang="en-US" sz="1600" b="1" dirty="0">
                  <a:latin typeface="Calibri" panose="020F0502020204030204" pitchFamily="34" charset="0"/>
                  <a:ea typeface="微软雅黑" panose="020B0503020204020204" pitchFamily="34" charset="-122"/>
                  <a:cs typeface="Calibri" panose="020F0502020204030204" pitchFamily="34" charset="0"/>
                </a:rPr>
                <a:t>AHRI </a:t>
              </a:r>
              <a:r>
                <a:rPr lang="en-US" altLang="zh-CN" sz="1600" b="1" dirty="0">
                  <a:latin typeface="Calibri" panose="020F0502020204030204" pitchFamily="34" charset="0"/>
                  <a:ea typeface="微软雅黑" panose="020B0503020204020204" pitchFamily="34" charset="-122"/>
                  <a:cs typeface="Calibri" panose="020F0502020204030204" pitchFamily="34" charset="0"/>
                </a:rPr>
                <a:t>Certificated Dunham-Bush Clean Air Handing Unit </a:t>
              </a:r>
              <a:r>
                <a:rPr lang="en-US" altLang="zh-CN" sz="1400" dirty="0">
                  <a:latin typeface="Calibri" panose="020F0502020204030204" pitchFamily="34" charset="0"/>
                  <a:ea typeface="微软雅黑" panose="020B0503020204020204" pitchFamily="34" charset="-122"/>
                  <a:cs typeface="Calibri" panose="020F0502020204030204" pitchFamily="34" charset="0"/>
                </a:rPr>
                <a:t>ensures the optimal performance and reliable quality for our customers.</a:t>
              </a:r>
            </a:p>
          </p:txBody>
        </p:sp>
        <p:sp>
          <p:nvSpPr>
            <p:cNvPr id="68" name="矩形 67"/>
            <p:cNvSpPr/>
            <p:nvPr/>
          </p:nvSpPr>
          <p:spPr>
            <a:xfrm>
              <a:off x="9443" y="1045"/>
              <a:ext cx="3833" cy="1936"/>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Calibri" panose="020F0502020204030204" pitchFamily="34" charset="0"/>
                <a:sym typeface="Impact" panose="020B0806030902050204" pitchFamily="34" charset="0"/>
              </a:endParaRPr>
            </a:p>
          </p:txBody>
        </p:sp>
      </p:grpSp>
      <p:grpSp>
        <p:nvGrpSpPr>
          <p:cNvPr id="8" name="组合 7"/>
          <p:cNvGrpSpPr/>
          <p:nvPr/>
        </p:nvGrpSpPr>
        <p:grpSpPr>
          <a:xfrm>
            <a:off x="4294505" y="3073494"/>
            <a:ext cx="4503420" cy="1507009"/>
            <a:chOff x="558" y="5389"/>
            <a:chExt cx="5493" cy="2326"/>
          </a:xfrm>
        </p:grpSpPr>
        <p:sp>
          <p:nvSpPr>
            <p:cNvPr id="3" name="文本框 2"/>
            <p:cNvSpPr txBox="1"/>
            <p:nvPr/>
          </p:nvSpPr>
          <p:spPr>
            <a:xfrm>
              <a:off x="558" y="5389"/>
              <a:ext cx="5493" cy="2326"/>
            </a:xfrm>
            <a:prstGeom prst="rect">
              <a:avLst/>
            </a:prstGeom>
            <a:noFill/>
          </p:spPr>
          <p:txBody>
            <a:bodyPr wrap="square" rtlCol="0" anchor="t">
              <a:spAutoFit/>
            </a:bodyPr>
            <a:lstStyle/>
            <a:p>
              <a:r>
                <a:rPr lang="en-US" altLang="zh-CN" sz="1400" b="1" dirty="0">
                  <a:latin typeface="Calibri" panose="020F0502020204030204" pitchFamily="34" charset="0"/>
                  <a:ea typeface="微软雅黑" panose="020B0503020204020204" pitchFamily="34" charset="-122"/>
                  <a:cs typeface="Calibri" panose="020F0502020204030204" pitchFamily="34" charset="0"/>
                </a:rPr>
                <a:t>Hefei General Machinery Research Institute</a:t>
              </a:r>
              <a:r>
                <a:rPr lang="en-US" altLang="zh-CN" sz="1200" dirty="0">
                  <a:latin typeface="Calibri" panose="020F0502020204030204" pitchFamily="34" charset="0"/>
                  <a:ea typeface="微软雅黑" panose="020B0503020204020204" pitchFamily="34" charset="-122"/>
                  <a:cs typeface="Calibri" panose="020F0502020204030204" pitchFamily="34" charset="0"/>
                </a:rPr>
                <a:t> is a multidiscipline and comprehensive national class A scientific research institute under direct jurisdiction of China National Machinery Industry Corporation. According to </a:t>
              </a:r>
              <a:r>
                <a:rPr lang="en-US" altLang="zh-CN" sz="1400" b="1" dirty="0">
                  <a:latin typeface="Calibri" panose="020F0502020204030204" pitchFamily="34" charset="0"/>
                  <a:ea typeface="微软雅黑" panose="020B0503020204020204" pitchFamily="34" charset="-122"/>
                  <a:cs typeface="Calibri" panose="020F0502020204030204" pitchFamily="34" charset="0"/>
                </a:rPr>
                <a:t>EN1886:2007 standard</a:t>
              </a:r>
              <a:r>
                <a:rPr lang="en-US" altLang="zh-CN" sz="1200" dirty="0">
                  <a:latin typeface="Calibri" panose="020F0502020204030204" pitchFamily="34" charset="0"/>
                  <a:ea typeface="微软雅黑" panose="020B0503020204020204" pitchFamily="34" charset="-122"/>
                  <a:cs typeface="Calibri" panose="020F0502020204030204" pitchFamily="34" charset="0"/>
                </a:rPr>
                <a:t>, HGMRI tests the machnical characteristic of Dunham-Bush CAHU and the result is </a:t>
              </a:r>
              <a:r>
                <a:rPr lang="en-US" altLang="zh-CN" sz="1400" b="1" dirty="0">
                  <a:latin typeface="Calibri" panose="020F0502020204030204" pitchFamily="34" charset="0"/>
                  <a:ea typeface="微软雅黑" panose="020B0503020204020204" pitchFamily="34" charset="-122"/>
                  <a:cs typeface="Calibri" panose="020F0502020204030204" pitchFamily="34" charset="0"/>
                </a:rPr>
                <a:t>Dunham-Bush CAHU meets the </a:t>
              </a:r>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EN1886:2007 standard</a:t>
              </a: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a:t>
              </a:r>
              <a:endParaRPr lang="en-US" altLang="zh-CN" sz="1200" dirty="0">
                <a:latin typeface="Calibri" panose="020F0502020204030204" pitchFamily="34" charset="0"/>
                <a:ea typeface="微软雅黑" panose="020B0503020204020204" pitchFamily="34" charset="-122"/>
                <a:cs typeface="Calibri" panose="020F0502020204030204" pitchFamily="34" charset="0"/>
              </a:endParaRPr>
            </a:p>
          </p:txBody>
        </p:sp>
        <p:sp>
          <p:nvSpPr>
            <p:cNvPr id="7" name="矩形 6"/>
            <p:cNvSpPr/>
            <p:nvPr/>
          </p:nvSpPr>
          <p:spPr>
            <a:xfrm>
              <a:off x="558" y="5389"/>
              <a:ext cx="5492" cy="2326"/>
            </a:xfrm>
            <a:prstGeom prst="rect">
              <a:avLst/>
            </a:prstGeom>
            <a:noFill/>
            <a:ln>
              <a:solidFill>
                <a:srgbClr val="66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cs typeface="Calibri" panose="020F0502020204030204" pitchFamily="34" charset="0"/>
                <a:sym typeface="Impact" panose="020B0806030902050204" pitchFamily="34" charset="0"/>
              </a:endParaRP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5070" y="984905"/>
            <a:ext cx="3783181" cy="3046095"/>
          </a:xfrm>
          <a:prstGeom prst="rect">
            <a:avLst/>
          </a:prstGeom>
        </p:spPr>
        <p:txBody>
          <a:bodyPr wrap="square">
            <a:spAutoFit/>
          </a:bodyPr>
          <a:lstStyle/>
          <a:p>
            <a:pPr marL="285750" indent="-285750">
              <a:lnSpc>
                <a:spcPct val="150000"/>
              </a:lnSpc>
              <a:buClr>
                <a:srgbClr val="909090"/>
              </a:buClr>
              <a:buFont typeface="Wingdings" panose="05000000000000000000" pitchFamily="2" charset="2"/>
              <a:buChar char="n"/>
              <a:defRPr/>
            </a:pPr>
            <a:r>
              <a:rPr lang="en-US" altLang="zh-CN" sz="1600" dirty="0">
                <a:effectLst/>
                <a:latin typeface="Calibri" panose="020F0502020204030204" pitchFamily="34" charset="0"/>
                <a:cs typeface="Calibri" panose="020F0502020204030204" pitchFamily="34" charset="0"/>
                <a:sym typeface="+mn-ea"/>
              </a:rPr>
              <a:t>Transmission parts are equiped with anti-shear spring vibration isolators</a:t>
            </a:r>
            <a:endParaRPr lang="en-US" altLang="zh-CN" sz="1600"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endParaRPr>
          </a:p>
          <a:p>
            <a:pPr marL="285750" indent="-285750">
              <a:lnSpc>
                <a:spcPct val="150000"/>
              </a:lnSpc>
              <a:buClr>
                <a:srgbClr val="909090"/>
              </a:buClr>
              <a:buFont typeface="Wingdings" panose="05000000000000000000" pitchFamily="2" charset="2"/>
              <a:buChar char="n"/>
              <a:defRPr/>
            </a:pPr>
            <a:r>
              <a:rPr lang="en-US" altLang="zh-CN" sz="1600" dirty="0">
                <a:effectLst/>
                <a:latin typeface="Calibri" panose="020F0502020204030204" pitchFamily="34" charset="0"/>
                <a:cs typeface="Calibri" panose="020F0502020204030204" pitchFamily="34" charset="0"/>
                <a:sym typeface="+mn-ea"/>
              </a:rPr>
              <a:t>Plug fan (optional)</a:t>
            </a:r>
            <a:endParaRPr lang="en-US" altLang="zh-CN" sz="1600"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endParaRPr>
          </a:p>
          <a:p>
            <a:pPr marL="285750" indent="-285750">
              <a:lnSpc>
                <a:spcPct val="150000"/>
              </a:lnSpc>
              <a:buClr>
                <a:srgbClr val="909090"/>
              </a:buClr>
              <a:buFont typeface="Wingdings" panose="05000000000000000000" pitchFamily="2" charset="2"/>
              <a:buChar char="n"/>
              <a:defRPr/>
            </a:pPr>
            <a:r>
              <a:rPr lang="en-US" altLang="zh-CN" sz="1600" dirty="0">
                <a:effectLst/>
                <a:latin typeface="Calibri" panose="020F0502020204030204" pitchFamily="34" charset="0"/>
                <a:cs typeface="Calibri" panose="020F0502020204030204" pitchFamily="34" charset="0"/>
                <a:sym typeface="+mn-ea"/>
              </a:rPr>
              <a:t>Low-noise three-phase asynchronous motor, protection class IP55, insulation class F</a:t>
            </a:r>
            <a:endParaRPr lang="en-US" altLang="zh-CN" sz="1600"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endParaRPr>
          </a:p>
          <a:p>
            <a:pPr marL="285750" indent="-285750">
              <a:lnSpc>
                <a:spcPct val="150000"/>
              </a:lnSpc>
              <a:buClr>
                <a:srgbClr val="909090"/>
              </a:buClr>
              <a:buFont typeface="Wingdings" panose="05000000000000000000" pitchFamily="2" charset="2"/>
              <a:buChar char="n"/>
              <a:defRPr/>
            </a:pPr>
            <a:r>
              <a:rPr lang="en-US" altLang="zh-CN" sz="1600" dirty="0">
                <a:effectLst/>
                <a:latin typeface="Calibri" panose="020F0502020204030204" pitchFamily="34" charset="0"/>
                <a:cs typeface="Calibri" panose="020F0502020204030204" pitchFamily="34" charset="0"/>
                <a:sym typeface="+mn-ea"/>
              </a:rPr>
              <a:t>Air flow </a:t>
            </a:r>
            <a:r>
              <a:rPr lang="en-GB" altLang="zh-CN" sz="1600" dirty="0">
                <a:latin typeface="Calibri" panose="020F0502020204030204" pitchFamily="34" charset="0"/>
                <a:cs typeface="Calibri" panose="020F0502020204030204" pitchFamily="34" charset="0"/>
                <a:sym typeface="+mn-ea"/>
              </a:rPr>
              <a:t>outlet</a:t>
            </a:r>
            <a:r>
              <a:rPr lang="en-US" altLang="zh-CN" sz="1600" dirty="0">
                <a:latin typeface="Calibri" panose="020F0502020204030204" pitchFamily="34" charset="0"/>
                <a:cs typeface="Calibri" panose="020F0502020204030204" pitchFamily="34" charset="0"/>
                <a:sym typeface="+mn-ea"/>
              </a:rPr>
              <a:t> connected with </a:t>
            </a:r>
            <a:r>
              <a:rPr lang="en-GB" altLang="zh-CN" sz="1600" dirty="0">
                <a:latin typeface="Calibri" panose="020F0502020204030204" pitchFamily="34" charset="0"/>
                <a:cs typeface="Calibri" panose="020F0502020204030204" pitchFamily="34" charset="0"/>
                <a:sym typeface="+mn-ea"/>
              </a:rPr>
              <a:t>canvas</a:t>
            </a:r>
            <a:endParaRPr lang="en-US" altLang="zh-CN" sz="1600" dirty="0">
              <a:solidFill>
                <a:schemeClr val="tx1">
                  <a:lumMod val="95000"/>
                  <a:lumOff val="5000"/>
                </a:schemeClr>
              </a:solidFill>
              <a:latin typeface="Calibri" panose="020F0502020204030204" pitchFamily="34" charset="0"/>
              <a:ea typeface="微软雅黑" panose="020B0503020204020204" pitchFamily="34" charset="-122"/>
              <a:cs typeface="Calibri" panose="020F0502020204030204" pitchFamily="34" charset="0"/>
            </a:endParaRPr>
          </a:p>
          <a:p>
            <a:pPr marL="285750" indent="-285750">
              <a:lnSpc>
                <a:spcPct val="150000"/>
              </a:lnSpc>
              <a:buClr>
                <a:srgbClr val="909090"/>
              </a:buClr>
              <a:buFont typeface="Wingdings" panose="05000000000000000000" pitchFamily="2" charset="2"/>
              <a:buChar char="n"/>
              <a:defRPr/>
            </a:pPr>
            <a:r>
              <a:rPr lang="en-US" altLang="zh-CN" sz="1600" dirty="0">
                <a:effectLst/>
                <a:latin typeface="Calibri" panose="020F0502020204030204" pitchFamily="34" charset="0"/>
                <a:cs typeface="Calibri" panose="020F0502020204030204" pitchFamily="34" charset="0"/>
                <a:sym typeface="+mn-ea"/>
              </a:rPr>
              <a:t>Insulated panel and silencer (optional)</a:t>
            </a:r>
            <a:endParaRPr lang="en-US" altLang="zh-CN" sz="1600" dirty="0">
              <a:solidFill>
                <a:schemeClr val="tx1">
                  <a:lumMod val="95000"/>
                  <a:lumOff val="5000"/>
                </a:schemeClr>
              </a:solidFill>
              <a:effectLst/>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73744" name="TextBox 2"/>
          <p:cNvSpPr txBox="1"/>
          <p:nvPr/>
        </p:nvSpPr>
        <p:spPr>
          <a:xfrm>
            <a:off x="1247775" y="142875"/>
            <a:ext cx="5020310"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Low </a:t>
            </a:r>
            <a:r>
              <a:rPr lang="en-GB"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Noise </a:t>
            </a:r>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Measures</a:t>
            </a:r>
          </a:p>
        </p:txBody>
      </p:sp>
      <p:pic>
        <p:nvPicPr>
          <p:cNvPr id="67586" name="Picture 2"/>
          <p:cNvPicPr>
            <a:picLocks noChangeAspect="1" noChangeArrowheads="1"/>
          </p:cNvPicPr>
          <p:nvPr/>
        </p:nvPicPr>
        <p:blipFill>
          <a:blip r:embed="rId3"/>
          <a:srcRect/>
          <a:stretch>
            <a:fillRect/>
          </a:stretch>
        </p:blipFill>
        <p:spPr bwMode="auto">
          <a:xfrm>
            <a:off x="4298335" y="2571750"/>
            <a:ext cx="2895600" cy="2072005"/>
          </a:xfrm>
          <a:prstGeom prst="rect">
            <a:avLst/>
          </a:prstGeom>
          <a:noFill/>
          <a:ln w="9525">
            <a:noFill/>
            <a:miter lim="800000"/>
            <a:headEnd/>
            <a:tailEnd/>
          </a:ln>
        </p:spPr>
      </p:pic>
      <p:pic>
        <p:nvPicPr>
          <p:cNvPr id="12" name="Picture 27"/>
          <p:cNvPicPr preferRelativeResize="0">
            <a:picLocks noChangeArrowheads="1"/>
          </p:cNvPicPr>
          <p:nvPr/>
        </p:nvPicPr>
        <p:blipFill>
          <a:blip r:embed="rId4"/>
          <a:srcRect/>
          <a:stretch>
            <a:fillRect/>
          </a:stretch>
        </p:blipFill>
        <p:spPr bwMode="auto">
          <a:xfrm>
            <a:off x="6268090" y="699542"/>
            <a:ext cx="1965960" cy="20720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1678602" y="1146593"/>
            <a:ext cx="2571768" cy="31381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spAutoFit/>
          </a:bodyPr>
          <a:lstStyle/>
          <a:p>
            <a:pPr fontAlgn="auto">
              <a:spcAft>
                <a:spcPts val="0"/>
              </a:spcAft>
              <a:defRPr/>
            </a:pPr>
            <a:r>
              <a:rPr lang="en-US" altLang="zh-CN" sz="1800" b="1" dirty="0">
                <a:effectLst/>
                <a:latin typeface="Calibri" panose="020F0502020204030204" pitchFamily="34" charset="0"/>
                <a:cs typeface="Calibri" panose="020F0502020204030204" pitchFamily="34" charset="0"/>
                <a:sym typeface="+mn-ea"/>
              </a:rPr>
              <a:t>Ultraviolet Light</a:t>
            </a:r>
          </a:p>
          <a:p>
            <a:pPr fontAlgn="auto">
              <a:spcAft>
                <a:spcPts val="0"/>
              </a:spcAft>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fontAlgn="auto">
              <a:spcAft>
                <a:spcPts val="0"/>
              </a:spcAft>
              <a:defRPr/>
            </a:pPr>
            <a:r>
              <a:rPr lang="en-US" altLang="zh-CN" sz="1800" b="1" dirty="0">
                <a:effectLst/>
                <a:latin typeface="Calibri" panose="020F0502020204030204" pitchFamily="34" charset="0"/>
                <a:cs typeface="Calibri" panose="020F0502020204030204" pitchFamily="34" charset="0"/>
                <a:sym typeface="+mn-ea"/>
              </a:rPr>
              <a:t>Photohydrogen </a:t>
            </a:r>
            <a:r>
              <a:rPr lang="en-US" altLang="zh-CN" sz="1800" b="1" dirty="0">
                <a:latin typeface="Calibri" panose="020F0502020204030204" pitchFamily="34" charset="0"/>
                <a:cs typeface="Calibri" panose="020F0502020204030204" pitchFamily="34" charset="0"/>
                <a:sym typeface="+mn-ea"/>
              </a:rPr>
              <a:t>P</a:t>
            </a:r>
            <a:r>
              <a:rPr lang="en-US" altLang="zh-CN" sz="1800" b="1" dirty="0">
                <a:effectLst/>
                <a:latin typeface="Calibri" panose="020F0502020204030204" pitchFamily="34" charset="0"/>
                <a:cs typeface="Calibri" panose="020F0502020204030204" pitchFamily="34" charset="0"/>
                <a:sym typeface="+mn-ea"/>
              </a:rPr>
              <a:t>urifier</a:t>
            </a:r>
          </a:p>
          <a:p>
            <a:pPr fontAlgn="auto">
              <a:spcAft>
                <a:spcPts val="0"/>
              </a:spcAft>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fontAlgn="auto">
              <a:spcAft>
                <a:spcPts val="0"/>
              </a:spcAft>
              <a:defRPr/>
            </a:pPr>
            <a:r>
              <a:rPr lang="en-US" altLang="zh-CN" sz="1800" b="1" dirty="0">
                <a:effectLst/>
                <a:latin typeface="Calibri" panose="020F0502020204030204" pitchFamily="34" charset="0"/>
                <a:cs typeface="Calibri" panose="020F0502020204030204" pitchFamily="34" charset="0"/>
                <a:sym typeface="+mn-ea"/>
              </a:rPr>
              <a:t>Nano-Photocatalyst</a:t>
            </a:r>
          </a:p>
          <a:p>
            <a:pPr fontAlgn="auto">
              <a:spcAft>
                <a:spcPts val="0"/>
              </a:spcAft>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fontAlgn="auto">
              <a:spcAft>
                <a:spcPts val="0"/>
              </a:spcAft>
              <a:defRPr/>
            </a:pPr>
            <a:r>
              <a:rPr lang="en-US" altLang="zh-CN" sz="1800" b="1" dirty="0">
                <a:latin typeface="Calibri" panose="020F0502020204030204" pitchFamily="34" charset="0"/>
                <a:cs typeface="Calibri" panose="020F0502020204030204" pitchFamily="34" charset="0"/>
                <a:sym typeface="+mn-ea"/>
              </a:rPr>
              <a:t>High-pressure Static</a:t>
            </a:r>
          </a:p>
          <a:p>
            <a:pPr fontAlgn="auto">
              <a:spcAft>
                <a:spcPts val="0"/>
              </a:spcAft>
              <a:defRPr/>
            </a:pPr>
            <a:r>
              <a:rPr lang="en-US" altLang="zh-CN" sz="1800" b="1" dirty="0">
                <a:latin typeface="Calibri" panose="020F0502020204030204" pitchFamily="34" charset="0"/>
                <a:cs typeface="Calibri" panose="020F0502020204030204" pitchFamily="34" charset="0"/>
                <a:sym typeface="+mn-ea"/>
              </a:rPr>
              <a:t> </a:t>
            </a:r>
          </a:p>
          <a:p>
            <a:pPr fontAlgn="auto">
              <a:spcAft>
                <a:spcPts val="0"/>
              </a:spcAft>
              <a:defRPr/>
            </a:pPr>
            <a:r>
              <a:rPr lang="en-US" altLang="zh-CN" sz="1800" b="1" dirty="0">
                <a:latin typeface="Calibri" panose="020F0502020204030204" pitchFamily="34" charset="0"/>
                <a:cs typeface="Calibri" panose="020F0502020204030204" pitchFamily="34" charset="0"/>
                <a:sym typeface="+mn-ea"/>
              </a:rPr>
              <a:t>Electrical Air Purifier</a:t>
            </a:r>
          </a:p>
          <a:p>
            <a:pPr fontAlgn="auto">
              <a:spcAft>
                <a:spcPts val="0"/>
              </a:spcAft>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fontAlgn="auto">
              <a:spcAft>
                <a:spcPts val="0"/>
              </a:spcAft>
              <a:defRPr/>
            </a:pPr>
            <a:r>
              <a:rPr lang="en-US" altLang="zh-CN" sz="1800" b="1" dirty="0">
                <a:effectLst/>
                <a:latin typeface="Calibri" panose="020F0502020204030204" pitchFamily="34" charset="0"/>
                <a:cs typeface="Calibri" panose="020F0502020204030204" pitchFamily="34" charset="0"/>
                <a:sym typeface="+mn-ea"/>
              </a:rPr>
              <a:t>Ozone Generator</a:t>
            </a:r>
            <a:endParaRPr lang="en-US" altLang="zh-CN" sz="1800" b="1" dirty="0">
              <a:solidFill>
                <a:schemeClr val="tx1"/>
              </a:solidFill>
              <a:effectLst/>
              <a:latin typeface="Calibri" panose="020F0502020204030204" pitchFamily="34" charset="0"/>
              <a:ea typeface="微软雅黑" panose="020B0503020204020204" pitchFamily="34" charset="-122"/>
              <a:cs typeface="Calibri" panose="020F0502020204030204" pitchFamily="34" charset="0"/>
              <a:sym typeface="+mn-ea"/>
            </a:endParaRPr>
          </a:p>
        </p:txBody>
      </p:sp>
      <p:pic>
        <p:nvPicPr>
          <p:cNvPr id="6" name="图片 15" descr="风机盘管02.png"/>
          <p:cNvPicPr>
            <a:picLocks noChangeAspect="1"/>
          </p:cNvPicPr>
          <p:nvPr/>
        </p:nvPicPr>
        <p:blipFill>
          <a:blip r:embed="rId3" cstate="print"/>
          <a:srcRect/>
          <a:stretch>
            <a:fillRect/>
          </a:stretch>
        </p:blipFill>
        <p:spPr bwMode="auto">
          <a:xfrm>
            <a:off x="428596" y="1122988"/>
            <a:ext cx="1249618" cy="984472"/>
          </a:xfrm>
          <a:prstGeom prst="rect">
            <a:avLst/>
          </a:prstGeom>
          <a:noFill/>
          <a:ln w="9525">
            <a:noFill/>
            <a:miter lim="800000"/>
            <a:headEnd/>
            <a:tailEnd/>
          </a:ln>
        </p:spPr>
      </p:pic>
      <p:sp>
        <p:nvSpPr>
          <p:cNvPr id="13" name="矩形 12"/>
          <p:cNvSpPr/>
          <p:nvPr/>
        </p:nvSpPr>
        <p:spPr>
          <a:xfrm>
            <a:off x="5902608" y="1143819"/>
            <a:ext cx="2889440" cy="28613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altLang="zh-CN" sz="1800" b="1" dirty="0">
                <a:effectLst/>
                <a:latin typeface="Calibri" panose="020F0502020204030204" pitchFamily="34" charset="0"/>
                <a:cs typeface="Calibri" panose="020F0502020204030204" pitchFamily="34" charset="0"/>
                <a:sym typeface="+mn-ea"/>
              </a:rPr>
              <a:t>Formaldehyde Filter</a:t>
            </a:r>
          </a:p>
          <a:p>
            <a:pPr>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defRPr/>
            </a:pPr>
            <a:r>
              <a:rPr lang="en-US" altLang="zh-CN" sz="1800" b="1" dirty="0">
                <a:effectLst/>
                <a:latin typeface="Calibri" panose="020F0502020204030204" pitchFamily="34" charset="0"/>
                <a:cs typeface="Calibri" panose="020F0502020204030204" pitchFamily="34" charset="0"/>
                <a:sym typeface="+mn-ea"/>
              </a:rPr>
              <a:t>Activated Carbon </a:t>
            </a:r>
            <a:r>
              <a:rPr lang="en-US" altLang="zh-CN" sz="1800" b="1" dirty="0">
                <a:latin typeface="Calibri" panose="020F0502020204030204" pitchFamily="34" charset="0"/>
                <a:cs typeface="Calibri" panose="020F0502020204030204" pitchFamily="34" charset="0"/>
                <a:sym typeface="+mn-ea"/>
              </a:rPr>
              <a:t>F</a:t>
            </a:r>
            <a:r>
              <a:rPr lang="en-US" altLang="zh-CN" sz="1800" b="1" dirty="0">
                <a:effectLst/>
                <a:latin typeface="Calibri" panose="020F0502020204030204" pitchFamily="34" charset="0"/>
                <a:cs typeface="Calibri" panose="020F0502020204030204" pitchFamily="34" charset="0"/>
                <a:sym typeface="+mn-ea"/>
              </a:rPr>
              <a:t>ilter</a:t>
            </a:r>
          </a:p>
          <a:p>
            <a:pPr>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defRPr/>
            </a:pPr>
            <a:r>
              <a:rPr lang="en-US" altLang="zh-CN" sz="1800" b="1" dirty="0">
                <a:effectLst/>
                <a:latin typeface="Calibri" panose="020F0502020204030204" pitchFamily="34" charset="0"/>
                <a:cs typeface="Calibri" panose="020F0502020204030204" pitchFamily="34" charset="0"/>
                <a:sym typeface="+mn-ea"/>
              </a:rPr>
              <a:t>Primary Filter(G2~G4)</a:t>
            </a:r>
          </a:p>
          <a:p>
            <a:pPr>
              <a:defRPr/>
            </a:pPr>
            <a:r>
              <a:rPr lang="en-US" altLang="zh-CN" sz="1800" b="1" dirty="0">
                <a:effectLst/>
                <a:latin typeface="Calibri" panose="020F0502020204030204" pitchFamily="34" charset="0"/>
                <a:cs typeface="Calibri" panose="020F0502020204030204" pitchFamily="34" charset="0"/>
                <a:sym typeface="+mn-ea"/>
              </a:rPr>
              <a:t>Medium Filter(F5~F8)</a:t>
            </a:r>
          </a:p>
          <a:p>
            <a:pPr>
              <a:defRPr/>
            </a:pPr>
            <a:r>
              <a:rPr lang="en-GB" altLang="zh-CN" sz="1800" b="1" dirty="0">
                <a:effectLst/>
                <a:latin typeface="Calibri" panose="020F0502020204030204" pitchFamily="34" charset="0"/>
                <a:cs typeface="Calibri" panose="020F0502020204030204" pitchFamily="34" charset="0"/>
                <a:sym typeface="+mn-ea"/>
              </a:rPr>
              <a:t>S</a:t>
            </a:r>
            <a:r>
              <a:rPr lang="en-US" altLang="en-GB" sz="1800" b="1" dirty="0">
                <a:effectLst/>
                <a:latin typeface="Calibri" panose="020F0502020204030204" pitchFamily="34" charset="0"/>
                <a:cs typeface="Calibri" panose="020F0502020204030204" pitchFamily="34" charset="0"/>
                <a:sym typeface="+mn-ea"/>
              </a:rPr>
              <a:t>ub</a:t>
            </a:r>
            <a:r>
              <a:rPr lang="en-GB" altLang="zh-CN" sz="1800" b="1" dirty="0">
                <a:effectLst/>
                <a:latin typeface="Calibri" panose="020F0502020204030204" pitchFamily="34" charset="0"/>
                <a:cs typeface="Calibri" panose="020F0502020204030204" pitchFamily="34" charset="0"/>
                <a:sym typeface="+mn-ea"/>
              </a:rPr>
              <a:t> </a:t>
            </a:r>
            <a:r>
              <a:rPr lang="en-US" altLang="en-GB" sz="1800" b="1" dirty="0">
                <a:effectLst/>
                <a:latin typeface="Calibri" panose="020F0502020204030204" pitchFamily="34" charset="0"/>
                <a:cs typeface="Calibri" panose="020F0502020204030204" pitchFamily="34" charset="0"/>
                <a:sym typeface="+mn-ea"/>
              </a:rPr>
              <a:t>H</a:t>
            </a:r>
            <a:r>
              <a:rPr lang="en-GB" altLang="zh-CN" sz="1800" b="1" dirty="0">
                <a:effectLst/>
                <a:latin typeface="Calibri" panose="020F0502020204030204" pitchFamily="34" charset="0"/>
                <a:cs typeface="Calibri" panose="020F0502020204030204" pitchFamily="34" charset="0"/>
                <a:sym typeface="+mn-ea"/>
              </a:rPr>
              <a:t>igh</a:t>
            </a:r>
            <a:r>
              <a:rPr lang="en-US" altLang="zh-CN" sz="1800" b="1" dirty="0">
                <a:effectLst/>
                <a:latin typeface="Calibri" panose="020F0502020204030204" pitchFamily="34" charset="0"/>
                <a:cs typeface="Calibri" panose="020F0502020204030204" pitchFamily="34" charset="0"/>
                <a:sym typeface="+mn-ea"/>
              </a:rPr>
              <a:t> Efficiency Filter(F9~H11)</a:t>
            </a: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defRPr/>
            </a:pPr>
            <a:endPar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defRPr/>
            </a:pPr>
            <a:r>
              <a:rPr lang="en-US" altLang="zh-CN" sz="1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HEPA(H12~H17)</a:t>
            </a:r>
          </a:p>
        </p:txBody>
      </p:sp>
      <p:pic>
        <p:nvPicPr>
          <p:cNvPr id="1026" name="Picture 2" descr="C:\Users\liuqinglin\Desktop\图片1_副本.png"/>
          <p:cNvPicPr>
            <a:picLocks noChangeAspect="1" noChangeArrowheads="1"/>
          </p:cNvPicPr>
          <p:nvPr/>
        </p:nvPicPr>
        <p:blipFill>
          <a:blip r:embed="rId4" cstate="print"/>
          <a:srcRect/>
          <a:stretch>
            <a:fillRect/>
          </a:stretch>
        </p:blipFill>
        <p:spPr bwMode="auto">
          <a:xfrm>
            <a:off x="4541078" y="1000144"/>
            <a:ext cx="1221856" cy="1431863"/>
          </a:xfrm>
          <a:prstGeom prst="rect">
            <a:avLst/>
          </a:prstGeom>
          <a:noFill/>
        </p:spPr>
      </p:pic>
      <p:pic>
        <p:nvPicPr>
          <p:cNvPr id="16" name="Picture 5"/>
          <p:cNvPicPr>
            <a:picLocks noChangeAspect="1" noChangeArrowheads="1"/>
          </p:cNvPicPr>
          <p:nvPr/>
        </p:nvPicPr>
        <p:blipFill>
          <a:blip r:embed="rId5" cstate="print"/>
          <a:srcRect l="10767" t="3401" r="7896" b="9039"/>
          <a:stretch>
            <a:fillRect/>
          </a:stretch>
        </p:blipFill>
        <p:spPr bwMode="auto">
          <a:xfrm>
            <a:off x="4568799" y="3300736"/>
            <a:ext cx="1194135" cy="1307301"/>
          </a:xfrm>
          <a:prstGeom prst="rect">
            <a:avLst/>
          </a:prstGeom>
          <a:ln>
            <a:noFill/>
          </a:ln>
          <a:effectLst>
            <a:softEdge rad="112500"/>
          </a:effectLst>
        </p:spPr>
      </p:pic>
      <p:pic>
        <p:nvPicPr>
          <p:cNvPr id="18" name="Picture 7" descr="未标题-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1831333">
            <a:off x="4857742" y="3675402"/>
            <a:ext cx="1192820" cy="711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2"/>
          <p:cNvSpPr txBox="1"/>
          <p:nvPr/>
        </p:nvSpPr>
        <p:spPr>
          <a:xfrm>
            <a:off x="1247775" y="142875"/>
            <a:ext cx="4108450" cy="521970"/>
          </a:xfrm>
          <a:prstGeom prst="rect">
            <a:avLst/>
          </a:prstGeom>
          <a:noFill/>
          <a:ln w="9525">
            <a:noFill/>
          </a:ln>
        </p:spPr>
        <p:txBody>
          <a:bodyPr wrap="square" anchor="t">
            <a:spAutoFit/>
          </a:bodyPr>
          <a:lstStyle/>
          <a:p>
            <a:r>
              <a:rPr lang="en-US" altLang="zh-CN" sz="28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Fully Purification Options</a:t>
            </a:r>
          </a:p>
        </p:txBody>
      </p:sp>
      <p:pic>
        <p:nvPicPr>
          <p:cNvPr id="3" name="图片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53788" y="2397254"/>
            <a:ext cx="1117816" cy="1929030"/>
          </a:xfrm>
          <a:prstGeom prst="rect">
            <a:avLst/>
          </a:prstGeom>
        </p:spPr>
      </p:pic>
      <p:pic>
        <p:nvPicPr>
          <p:cNvPr id="5" name="图片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668777" y="2275331"/>
            <a:ext cx="994177" cy="1051811"/>
          </a:xfrm>
          <a:prstGeom prst="rect">
            <a:avLst/>
          </a:prstGeom>
        </p:spPr>
      </p:pic>
      <p:pic>
        <p:nvPicPr>
          <p:cNvPr id="7" name="Picture 2" descr="C:\Users\liuqinglin\Desktop\图片1_副本.png"/>
          <p:cNvPicPr>
            <a:picLocks noChangeAspect="1" noChangeArrowheads="1"/>
          </p:cNvPicPr>
          <p:nvPr/>
        </p:nvPicPr>
        <p:blipFill>
          <a:blip r:embed="rId4" cstate="print"/>
          <a:srcRect/>
          <a:stretch>
            <a:fillRect/>
          </a:stretch>
        </p:blipFill>
        <p:spPr bwMode="auto">
          <a:xfrm>
            <a:off x="4541713" y="990619"/>
            <a:ext cx="1221856" cy="1431863"/>
          </a:xfrm>
          <a:prstGeom prst="rect">
            <a:avLst/>
          </a:prstGeom>
          <a:noFill/>
        </p:spPr>
      </p:pic>
      <p:pic>
        <p:nvPicPr>
          <p:cNvPr id="8" name="Picture 5"/>
          <p:cNvPicPr>
            <a:picLocks noChangeAspect="1" noChangeArrowheads="1"/>
          </p:cNvPicPr>
          <p:nvPr/>
        </p:nvPicPr>
        <p:blipFill>
          <a:blip r:embed="rId5" cstate="print"/>
          <a:srcRect l="10767" t="3401" r="7896" b="9039"/>
          <a:stretch>
            <a:fillRect/>
          </a:stretch>
        </p:blipFill>
        <p:spPr bwMode="auto">
          <a:xfrm>
            <a:off x="4569434" y="3291211"/>
            <a:ext cx="1194135" cy="1307301"/>
          </a:xfrm>
          <a:prstGeom prst="rect">
            <a:avLst/>
          </a:prstGeom>
          <a:ln>
            <a:noFill/>
          </a:ln>
          <a:effectLst>
            <a:softEdge rad="112500"/>
          </a:effectLst>
        </p:spPr>
      </p:pic>
      <p:pic>
        <p:nvPicPr>
          <p:cNvPr id="9" name="图片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669412" y="2265806"/>
            <a:ext cx="994177" cy="1051811"/>
          </a:xfrm>
          <a:prstGeom prst="rect">
            <a:avLst/>
          </a:prstGeom>
        </p:spPr>
      </p:pic>
      <p:pic>
        <p:nvPicPr>
          <p:cNvPr id="11" name="Picture 2" descr="C:\Users\liuqinglin\Desktop\图片1_副本.png"/>
          <p:cNvPicPr>
            <a:picLocks noChangeAspect="1" noChangeArrowheads="1"/>
          </p:cNvPicPr>
          <p:nvPr/>
        </p:nvPicPr>
        <p:blipFill>
          <a:blip r:embed="rId4" cstate="print"/>
          <a:srcRect/>
          <a:stretch>
            <a:fillRect/>
          </a:stretch>
        </p:blipFill>
        <p:spPr bwMode="auto">
          <a:xfrm>
            <a:off x="4541713" y="941089"/>
            <a:ext cx="1221856" cy="1431863"/>
          </a:xfrm>
          <a:prstGeom prst="rect">
            <a:avLst/>
          </a:prstGeom>
          <a:noFill/>
        </p:spPr>
      </p:pic>
      <p:pic>
        <p:nvPicPr>
          <p:cNvPr id="15" name="Picture 5"/>
          <p:cNvPicPr>
            <a:picLocks noChangeAspect="1" noChangeArrowheads="1"/>
          </p:cNvPicPr>
          <p:nvPr/>
        </p:nvPicPr>
        <p:blipFill>
          <a:blip r:embed="rId5" cstate="print"/>
          <a:srcRect l="10767" t="3401" r="7896" b="9039"/>
          <a:stretch>
            <a:fillRect/>
          </a:stretch>
        </p:blipFill>
        <p:spPr bwMode="auto">
          <a:xfrm>
            <a:off x="4569434" y="3241681"/>
            <a:ext cx="1194135" cy="1307301"/>
          </a:xfrm>
          <a:prstGeom prst="rect">
            <a:avLst/>
          </a:prstGeom>
          <a:ln>
            <a:noFill/>
          </a:ln>
          <a:effectLst>
            <a:softEdge rad="112500"/>
          </a:effectLst>
        </p:spPr>
      </p:pic>
      <p:pic>
        <p:nvPicPr>
          <p:cNvPr id="17" name="图片 1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669412" y="2216276"/>
            <a:ext cx="994177" cy="10518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1"/>
          <p:cNvSpPr txBox="1">
            <a:spLocks noChangeArrowheads="1"/>
          </p:cNvSpPr>
          <p:nvPr/>
        </p:nvSpPr>
        <p:spPr bwMode="auto">
          <a:xfrm>
            <a:off x="1561465" y="2094230"/>
            <a:ext cx="1684020" cy="30670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Wet film humidifier</a:t>
            </a:r>
          </a:p>
        </p:txBody>
      </p:sp>
      <p:sp>
        <p:nvSpPr>
          <p:cNvPr id="13" name="TextBox 22"/>
          <p:cNvSpPr txBox="1">
            <a:spLocks noChangeArrowheads="1"/>
          </p:cNvSpPr>
          <p:nvPr/>
        </p:nvSpPr>
        <p:spPr bwMode="auto">
          <a:xfrm>
            <a:off x="3564890" y="2094230"/>
            <a:ext cx="1816100" cy="306705"/>
          </a:xfrm>
          <a:prstGeom prst="rect">
            <a:avLst/>
          </a:prstGeom>
          <a:noFill/>
          <a:ln w="9525">
            <a:noFill/>
            <a:miter lim="800000"/>
          </a:ln>
        </p:spPr>
        <p:txBody>
          <a:bodyPr wrap="square">
            <a:spAutoFit/>
          </a:bodyPr>
          <a:lstStyle/>
          <a:p>
            <a:r>
              <a:rPr lang="zh-CN" altLang="en-US" sz="1400" dirty="0">
                <a:latin typeface="Calibri" panose="020F0502020204030204" pitchFamily="34" charset="0"/>
                <a:ea typeface="微软雅黑" panose="020B0503020204020204" pitchFamily="34" charset="-122"/>
                <a:cs typeface="Calibri" panose="020F0502020204030204" pitchFamily="34" charset="0"/>
              </a:rPr>
              <a:t> </a:t>
            </a:r>
            <a:r>
              <a:rPr lang="en-US" altLang="zh-CN" sz="1400" dirty="0">
                <a:latin typeface="Calibri" panose="020F0502020204030204" pitchFamily="34" charset="0"/>
                <a:ea typeface="微软雅黑" panose="020B0503020204020204" pitchFamily="34" charset="-122"/>
                <a:cs typeface="Calibri" panose="020F0502020204030204" pitchFamily="34" charset="0"/>
              </a:rPr>
              <a:t>Dry steam humidifier</a:t>
            </a:r>
          </a:p>
        </p:txBody>
      </p:sp>
      <p:sp>
        <p:nvSpPr>
          <p:cNvPr id="16" name="TextBox 26"/>
          <p:cNvSpPr txBox="1">
            <a:spLocks noChangeArrowheads="1"/>
          </p:cNvSpPr>
          <p:nvPr/>
        </p:nvSpPr>
        <p:spPr bwMode="auto">
          <a:xfrm>
            <a:off x="901700" y="3925570"/>
            <a:ext cx="2908935" cy="30670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High-pressure micro-fog humidifier</a:t>
            </a:r>
          </a:p>
        </p:txBody>
      </p:sp>
      <p:sp>
        <p:nvSpPr>
          <p:cNvPr id="17" name="TextBox 27"/>
          <p:cNvSpPr txBox="1">
            <a:spLocks noChangeArrowheads="1"/>
          </p:cNvSpPr>
          <p:nvPr/>
        </p:nvSpPr>
        <p:spPr bwMode="auto">
          <a:xfrm>
            <a:off x="3631565" y="3923030"/>
            <a:ext cx="1760220" cy="30670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Electrode humidifier</a:t>
            </a:r>
          </a:p>
        </p:txBody>
      </p:sp>
      <p:sp>
        <p:nvSpPr>
          <p:cNvPr id="18" name="TextBox 28"/>
          <p:cNvSpPr txBox="1">
            <a:spLocks noChangeArrowheads="1"/>
          </p:cNvSpPr>
          <p:nvPr/>
        </p:nvSpPr>
        <p:spPr bwMode="auto">
          <a:xfrm>
            <a:off x="6094730" y="3923030"/>
            <a:ext cx="1568450" cy="30670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Electric humidifier</a:t>
            </a:r>
          </a:p>
        </p:txBody>
      </p:sp>
      <p:sp>
        <p:nvSpPr>
          <p:cNvPr id="19" name="TextBox 29"/>
          <p:cNvSpPr txBox="1">
            <a:spLocks noChangeArrowheads="1"/>
          </p:cNvSpPr>
          <p:nvPr/>
        </p:nvSpPr>
        <p:spPr bwMode="auto">
          <a:xfrm>
            <a:off x="5697855" y="2084070"/>
            <a:ext cx="2477770" cy="30670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High-pressure spray humidifier</a:t>
            </a:r>
          </a:p>
        </p:txBody>
      </p:sp>
      <p:sp>
        <p:nvSpPr>
          <p:cNvPr id="73744" name="TextBox 2"/>
          <p:cNvSpPr txBox="1"/>
          <p:nvPr/>
        </p:nvSpPr>
        <p:spPr>
          <a:xfrm>
            <a:off x="1247775" y="142875"/>
            <a:ext cx="3169920" cy="460375"/>
          </a:xfrm>
          <a:prstGeom prst="rect">
            <a:avLst/>
          </a:prstGeom>
          <a:noFill/>
          <a:ln w="9525">
            <a:noFill/>
          </a:ln>
        </p:spPr>
        <p:txBody>
          <a:bodyPr wrap="square" anchor="t">
            <a:spAutoFit/>
          </a:bodyPr>
          <a:lstStyle/>
          <a:p>
            <a:r>
              <a:rPr lang="en-GB"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Humidi</a:t>
            </a:r>
            <a:r>
              <a:rPr lang="en-US" altLang="en-GB"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ty Control</a:t>
            </a:r>
          </a:p>
        </p:txBody>
      </p:sp>
      <p:pic>
        <p:nvPicPr>
          <p:cNvPr id="6146" name="Picture 2" descr="http://www.jsqchina.com/shimo/zhipaishui/lvhejinshimojiashiq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8212" y="905493"/>
            <a:ext cx="1709559" cy="116578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zjjiayou.com/UploadImage/edit/images/20130922093413-74742218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3008" y="919014"/>
            <a:ext cx="1728397" cy="1152265"/>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img2.goepe.com/201508/2_1439361432_5965.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7483"/>
          <a:stretch>
            <a:fillRect/>
          </a:stretch>
        </p:blipFill>
        <p:spPr bwMode="auto">
          <a:xfrm>
            <a:off x="5796136" y="771550"/>
            <a:ext cx="2134621" cy="1333051"/>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img008.hc360.cn/m6/M0F/54/EE/wKhQolW97T6EcrhTAAAAAGnNDYk57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96189" y="2446931"/>
            <a:ext cx="1414625" cy="1335867"/>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http://www.cnspkt.com/up_files/DJSZJ2.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707904" y="2457729"/>
            <a:ext cx="1396667" cy="1396667"/>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http://image-ali.bianjiyi.com/1/2018/1031/15/15409720949795.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9189" t="5558" r="19140" b="2728"/>
          <a:stretch>
            <a:fillRect/>
          </a:stretch>
        </p:blipFill>
        <p:spPr bwMode="auto">
          <a:xfrm>
            <a:off x="5886927" y="2331066"/>
            <a:ext cx="1776209" cy="15029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a:xfrm>
            <a:off x="471170" y="811540"/>
            <a:ext cx="8180705" cy="3386455"/>
            <a:chOff x="181650" y="4119108"/>
            <a:chExt cx="8577286" cy="3386455"/>
          </a:xfrm>
        </p:grpSpPr>
        <p:pic>
          <p:nvPicPr>
            <p:cNvPr id="17" name="Picture 4" descr="1-1"/>
            <p:cNvPicPr>
              <a:picLocks noChangeAspect="1" noChangeArrowheads="1"/>
            </p:cNvPicPr>
            <p:nvPr/>
          </p:nvPicPr>
          <p:blipFill>
            <a:blip r:embed="rId3"/>
            <a:srcRect/>
            <a:stretch>
              <a:fillRect/>
            </a:stretch>
          </p:blipFill>
          <p:spPr bwMode="auto">
            <a:xfrm>
              <a:off x="2563073" y="4119108"/>
              <a:ext cx="1440220" cy="1440000"/>
            </a:xfrm>
            <a:prstGeom prst="rect">
              <a:avLst/>
            </a:prstGeom>
            <a:ln>
              <a:noFill/>
            </a:ln>
            <a:effectLst>
              <a:softEdge rad="112500"/>
            </a:effectLst>
          </p:spPr>
        </p:pic>
        <p:pic>
          <p:nvPicPr>
            <p:cNvPr id="18" name="Picture 5" descr="转轮-1 拷贝"/>
            <p:cNvPicPr>
              <a:picLocks noChangeAspect="1" noChangeArrowheads="1"/>
            </p:cNvPicPr>
            <p:nvPr/>
          </p:nvPicPr>
          <p:blipFill>
            <a:blip r:embed="rId4" cstate="print"/>
            <a:srcRect t="2808" b="2808"/>
            <a:stretch>
              <a:fillRect/>
            </a:stretch>
          </p:blipFill>
          <p:spPr bwMode="auto">
            <a:xfrm>
              <a:off x="428658" y="4119108"/>
              <a:ext cx="1380692" cy="1440000"/>
            </a:xfrm>
            <a:prstGeom prst="rect">
              <a:avLst/>
            </a:prstGeom>
            <a:ln>
              <a:noFill/>
            </a:ln>
            <a:effectLst>
              <a:softEdge rad="112500"/>
            </a:effectLst>
          </p:spPr>
        </p:pic>
        <p:pic>
          <p:nvPicPr>
            <p:cNvPr id="19" name="图片 7" descr="6.bmp"/>
            <p:cNvPicPr>
              <a:picLocks noChangeAspect="1" noChangeArrowheads="1"/>
            </p:cNvPicPr>
            <p:nvPr/>
          </p:nvPicPr>
          <p:blipFill>
            <a:blip r:embed="rId5"/>
            <a:srcRect/>
            <a:stretch>
              <a:fillRect/>
            </a:stretch>
          </p:blipFill>
          <p:spPr bwMode="auto">
            <a:xfrm>
              <a:off x="6945057" y="4119108"/>
              <a:ext cx="1498023" cy="1440000"/>
            </a:xfrm>
            <a:prstGeom prst="rect">
              <a:avLst/>
            </a:prstGeom>
            <a:ln>
              <a:noFill/>
            </a:ln>
            <a:effectLst>
              <a:softEdge rad="112500"/>
            </a:effectLst>
          </p:spPr>
        </p:pic>
        <p:sp>
          <p:nvSpPr>
            <p:cNvPr id="20" name="TextBox 12"/>
            <p:cNvSpPr txBox="1">
              <a:spLocks noChangeArrowheads="1"/>
            </p:cNvSpPr>
            <p:nvPr/>
          </p:nvSpPr>
          <p:spPr bwMode="auto">
            <a:xfrm>
              <a:off x="4794862" y="5690733"/>
              <a:ext cx="1689092" cy="159956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Ethylene Glycol Heat Recovery: Flexible layout and insallation, independent FA and RA system, safe and reliable</a:t>
              </a:r>
            </a:p>
          </p:txBody>
        </p:sp>
        <p:sp>
          <p:nvSpPr>
            <p:cNvPr id="21" name="TextBox 13"/>
            <p:cNvSpPr txBox="1">
              <a:spLocks noChangeArrowheads="1"/>
            </p:cNvSpPr>
            <p:nvPr/>
          </p:nvSpPr>
          <p:spPr bwMode="auto">
            <a:xfrm>
              <a:off x="181650" y="5690733"/>
              <a:ext cx="1848880" cy="1383665"/>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Heat Recovery </a:t>
              </a: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Wheel</a:t>
              </a:r>
              <a:r>
                <a:rPr lang="en-US" altLang="zh-CN" sz="1400" dirty="0">
                  <a:latin typeface="Calibri" panose="020F0502020204030204" pitchFamily="34" charset="0"/>
                  <a:ea typeface="微软雅黑" panose="020B0503020204020204" pitchFamily="34" charset="-122"/>
                  <a:cs typeface="Calibri" panose="020F0502020204030204" pitchFamily="34" charset="0"/>
                </a:rPr>
                <a:t>: 70% heat recovery efficiency, self-cleaning and double </a:t>
              </a:r>
              <a:r>
                <a:rPr lang="en-US" altLang="zh-CN" sz="1400" dirty="0">
                  <a:latin typeface="Calibri" panose="020F0502020204030204" pitchFamily="34" charset="0"/>
                  <a:ea typeface="微软雅黑" panose="020B0503020204020204" pitchFamily="34" charset="-122"/>
                  <a:cs typeface="Calibri" panose="020F0502020204030204" pitchFamily="34" charset="0"/>
                  <a:sym typeface="+mn-ea"/>
                </a:rPr>
                <a:t>surface </a:t>
              </a:r>
              <a:r>
                <a:rPr lang="en-US" altLang="zh-CN" sz="1400" dirty="0">
                  <a:latin typeface="Calibri" panose="020F0502020204030204" pitchFamily="34" charset="0"/>
                  <a:ea typeface="微软雅黑" panose="020B0503020204020204" pitchFamily="34" charset="-122"/>
                  <a:cs typeface="Calibri" panose="020F0502020204030204" pitchFamily="34" charset="0"/>
                </a:rPr>
                <a:t>cleaning, isolated pollution</a:t>
              </a:r>
            </a:p>
          </p:txBody>
        </p:sp>
        <p:sp>
          <p:nvSpPr>
            <p:cNvPr id="22" name="TextBox 14"/>
            <p:cNvSpPr txBox="1">
              <a:spLocks noChangeArrowheads="1"/>
            </p:cNvSpPr>
            <p:nvPr/>
          </p:nvSpPr>
          <p:spPr bwMode="auto">
            <a:xfrm>
              <a:off x="6987953" y="5690733"/>
              <a:ext cx="1770983" cy="1814830"/>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Heat Pipe Heat Recovery: compact structure, small footprint, low maintenance costs, flexible installation for </a:t>
              </a:r>
              <a:r>
                <a:rPr lang="en-US" sz="1400" dirty="0">
                  <a:latin typeface="Calibri" panose="020F0502020204030204" pitchFamily="34" charset="0"/>
                  <a:ea typeface="微软雅黑" panose="020B0503020204020204" pitchFamily="34" charset="-122"/>
                  <a:cs typeface="Calibri" panose="020F0502020204030204" pitchFamily="34" charset="0"/>
                </a:rPr>
                <a:t>multiple application</a:t>
              </a:r>
            </a:p>
          </p:txBody>
        </p:sp>
        <p:sp>
          <p:nvSpPr>
            <p:cNvPr id="23" name="TextBox 15"/>
            <p:cNvSpPr txBox="1">
              <a:spLocks noChangeArrowheads="1"/>
            </p:cNvSpPr>
            <p:nvPr/>
          </p:nvSpPr>
          <p:spPr bwMode="auto">
            <a:xfrm>
              <a:off x="2430661" y="5690733"/>
              <a:ext cx="1906803" cy="1814830"/>
            </a:xfrm>
            <a:prstGeom prst="rect">
              <a:avLst/>
            </a:prstGeom>
            <a:noFill/>
            <a:ln w="9525">
              <a:noFill/>
              <a:miter lim="800000"/>
            </a:ln>
          </p:spPr>
          <p:txBody>
            <a:bodyPr wrap="square">
              <a:spAutoFit/>
            </a:bodyPr>
            <a:lstStyle/>
            <a:p>
              <a:r>
                <a:rPr lang="en-US" altLang="zh-CN" sz="1400" dirty="0">
                  <a:latin typeface="Calibri" panose="020F0502020204030204" pitchFamily="34" charset="0"/>
                  <a:ea typeface="微软雅黑" panose="020B0503020204020204" pitchFamily="34" charset="-122"/>
                  <a:cs typeface="Calibri" panose="020F0502020204030204" pitchFamily="34" charset="0"/>
                </a:rPr>
                <a:t>Plate Heat Exchanger: Excellent performance of  conductor, moisture permeability, corrosion resistance, aging resistance, compact structure, easy maintain</a:t>
              </a:r>
            </a:p>
          </p:txBody>
        </p:sp>
        <p:pic>
          <p:nvPicPr>
            <p:cNvPr id="24" name="图片 13"/>
            <p:cNvPicPr>
              <a:picLocks noChangeAspect="1" noChangeArrowheads="1"/>
            </p:cNvPicPr>
            <p:nvPr/>
          </p:nvPicPr>
          <p:blipFill>
            <a:blip r:embed="rId6"/>
            <a:srcRect/>
            <a:stretch>
              <a:fillRect/>
            </a:stretch>
          </p:blipFill>
          <p:spPr bwMode="auto">
            <a:xfrm>
              <a:off x="4757017" y="4119108"/>
              <a:ext cx="1434317" cy="1440000"/>
            </a:xfrm>
            <a:prstGeom prst="rect">
              <a:avLst/>
            </a:prstGeom>
            <a:ln>
              <a:noFill/>
            </a:ln>
            <a:effectLst>
              <a:softEdge rad="112500"/>
            </a:effectLst>
          </p:spPr>
        </p:pic>
      </p:grpSp>
      <p:sp>
        <p:nvSpPr>
          <p:cNvPr id="30" name="矩形 29"/>
          <p:cNvSpPr/>
          <p:nvPr/>
        </p:nvSpPr>
        <p:spPr>
          <a:xfrm>
            <a:off x="1198927" y="4353965"/>
            <a:ext cx="6721475" cy="521970"/>
          </a:xfrm>
          <a:prstGeom prst="rect">
            <a:avLst/>
          </a:prstGeom>
        </p:spPr>
        <p:txBody>
          <a:bodyPr wrap="none">
            <a:spAutoFit/>
          </a:bodyPr>
          <a:lstStyle/>
          <a:p>
            <a:r>
              <a:rPr lang="en-US" altLang="zh-CN" sz="1400" dirty="0">
                <a:solidFill>
                  <a:srgbClr val="0070C0"/>
                </a:solidFill>
                <a:latin typeface="Calibri" panose="020F0502020204030204" pitchFamily="34" charset="0"/>
                <a:ea typeface="微软雅黑" panose="020B0503020204020204" pitchFamily="34" charset="-122"/>
                <a:cs typeface="Calibri" panose="020F0502020204030204" pitchFamily="34" charset="0"/>
              </a:rPr>
              <a:t>Equiped with various heat recovery options can reduce the AC system power consumption.</a:t>
            </a:r>
          </a:p>
          <a:p>
            <a:r>
              <a:rPr lang="en-US" altLang="zh-CN" sz="1400" dirty="0">
                <a:solidFill>
                  <a:srgbClr val="0070C0"/>
                </a:solidFill>
                <a:latin typeface="Calibri" panose="020F0502020204030204" pitchFamily="34" charset="0"/>
                <a:ea typeface="微软雅黑" panose="020B0503020204020204" pitchFamily="34" charset="-122"/>
                <a:cs typeface="Calibri" panose="020F0502020204030204" pitchFamily="34" charset="0"/>
              </a:rPr>
              <a:t>Heat recovery efficiency can up to 70% in winter.</a:t>
            </a:r>
          </a:p>
        </p:txBody>
      </p:sp>
      <p:sp>
        <p:nvSpPr>
          <p:cNvPr id="73744" name="TextBox 2"/>
          <p:cNvSpPr txBox="1"/>
          <p:nvPr/>
        </p:nvSpPr>
        <p:spPr>
          <a:xfrm>
            <a:off x="1247774" y="142875"/>
            <a:ext cx="4116314"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Heat Recovery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wangjing\Desktop\DB-VISION副本.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4645" y="1894811"/>
            <a:ext cx="2884460" cy="282992"/>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矩形 18"/>
          <p:cNvSpPr/>
          <p:nvPr/>
        </p:nvSpPr>
        <p:spPr>
          <a:xfrm>
            <a:off x="676159" y="953802"/>
            <a:ext cx="1800200" cy="1014730"/>
          </a:xfrm>
          <a:prstGeom prst="rect">
            <a:avLst/>
          </a:prstGeom>
        </p:spPr>
        <p:txBody>
          <a:bodyPr wrap="square">
            <a:spAutoFit/>
          </a:bodyPr>
          <a:lstStyle/>
          <a:p>
            <a:pPr marL="228600" indent="-228600">
              <a:buFont typeface="Wingdings" panose="05000000000000000000" pitchFamily="2" charset="2"/>
              <a:buChar char="n"/>
            </a:pPr>
            <a:r>
              <a:rPr lang="en-US" altLang="zh-CN" sz="12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Assist customer to improve AC system operation and maintenance management</a:t>
            </a:r>
          </a:p>
        </p:txBody>
      </p:sp>
      <p:sp>
        <p:nvSpPr>
          <p:cNvPr id="20" name="矩形 19"/>
          <p:cNvSpPr/>
          <p:nvPr/>
        </p:nvSpPr>
        <p:spPr>
          <a:xfrm>
            <a:off x="2627784" y="941239"/>
            <a:ext cx="1800200" cy="645160"/>
          </a:xfrm>
          <a:prstGeom prst="rect">
            <a:avLst/>
          </a:prstGeom>
        </p:spPr>
        <p:txBody>
          <a:bodyPr wrap="square">
            <a:spAutoFit/>
          </a:bodyPr>
          <a:lstStyle/>
          <a:p>
            <a:pPr marL="228600" indent="-228600">
              <a:buFont typeface="Wingdings" panose="05000000000000000000" pitchFamily="2" charset="2"/>
              <a:buChar char="n"/>
            </a:pPr>
            <a:r>
              <a:rPr lang="en-US" altLang="zh-CN" sz="12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Reducing the shut-down and trouble-shooting time.</a:t>
            </a:r>
          </a:p>
        </p:txBody>
      </p:sp>
      <p:sp>
        <p:nvSpPr>
          <p:cNvPr id="25" name="矩形 24"/>
          <p:cNvSpPr/>
          <p:nvPr/>
        </p:nvSpPr>
        <p:spPr>
          <a:xfrm>
            <a:off x="4807845" y="955104"/>
            <a:ext cx="1721292" cy="460375"/>
          </a:xfrm>
          <a:prstGeom prst="rect">
            <a:avLst/>
          </a:prstGeom>
        </p:spPr>
        <p:txBody>
          <a:bodyPr wrap="square">
            <a:spAutoFit/>
          </a:bodyPr>
          <a:lstStyle/>
          <a:p>
            <a:pPr marL="228600" indent="-228600">
              <a:buFont typeface="Wingdings" panose="05000000000000000000" pitchFamily="2" charset="2"/>
              <a:buChar char="n"/>
            </a:pPr>
            <a:r>
              <a:rPr lang="en-US" altLang="zh-CN" sz="1200" b="1" dirty="0">
                <a:latin typeface="Calibri" panose="020F0502020204030204" pitchFamily="34" charset="0"/>
                <a:ea typeface="微软雅黑" panose="020B0503020204020204" pitchFamily="34" charset="-122"/>
                <a:cs typeface="Calibri" panose="020F0502020204030204" pitchFamily="34" charset="0"/>
              </a:rPr>
              <a:t>Providing one-stop service</a:t>
            </a:r>
            <a:endParaRPr lang="en-US" altLang="zh-CN" sz="12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6" name="矩形 25"/>
          <p:cNvSpPr/>
          <p:nvPr/>
        </p:nvSpPr>
        <p:spPr>
          <a:xfrm>
            <a:off x="6876256" y="928676"/>
            <a:ext cx="1800200" cy="829945"/>
          </a:xfrm>
          <a:prstGeom prst="rect">
            <a:avLst/>
          </a:prstGeom>
        </p:spPr>
        <p:txBody>
          <a:bodyPr wrap="square">
            <a:spAutoFit/>
          </a:bodyPr>
          <a:lstStyle/>
          <a:p>
            <a:pPr marL="228600" indent="-228600">
              <a:buFont typeface="Wingdings" panose="05000000000000000000" pitchFamily="2" charset="2"/>
              <a:buChar char="n"/>
            </a:pPr>
            <a:r>
              <a:rPr lang="en-US" sz="1200" b="1" dirty="0">
                <a:latin typeface="Calibri" panose="020F0502020204030204" pitchFamily="34" charset="0"/>
                <a:ea typeface="微软雅黑" panose="020B0503020204020204" pitchFamily="34" charset="-122"/>
                <a:cs typeface="Calibri" panose="020F0502020204030204" pitchFamily="34" charset="0"/>
              </a:rPr>
              <a:t>Assist</a:t>
            </a:r>
            <a:r>
              <a:rPr lang="en-US" altLang="zh-CN" sz="1200" b="1" dirty="0">
                <a:latin typeface="Calibri" panose="020F0502020204030204" pitchFamily="34" charset="0"/>
                <a:ea typeface="微软雅黑" panose="020B0503020204020204" pitchFamily="34" charset="-122"/>
                <a:cs typeface="Calibri" panose="020F0502020204030204" pitchFamily="34" charset="0"/>
              </a:rPr>
              <a:t> customer to improve energy regulation performances</a:t>
            </a:r>
            <a:endParaRPr lang="en-US" altLang="zh-CN" sz="12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0" name="矩形 9"/>
          <p:cNvSpPr/>
          <p:nvPr/>
        </p:nvSpPr>
        <p:spPr>
          <a:xfrm>
            <a:off x="1138736" y="165869"/>
            <a:ext cx="1343025" cy="460375"/>
          </a:xfrm>
          <a:prstGeom prst="rect">
            <a:avLst/>
          </a:prstGeom>
        </p:spPr>
        <p:txBody>
          <a:bodyPr vert="horz" wrap="none">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DB Cloud</a:t>
            </a:r>
            <a:endParaRPr lang="en-GB" altLang="zh-CN" sz="2400" b="1" kern="2200" dirty="0">
              <a:solidFill>
                <a:srgbClr val="0070C0"/>
              </a:solidFill>
              <a:latin typeface="Calibri" panose="020F0502020204030204" pitchFamily="34" charset="0"/>
              <a:ea typeface="微软雅黑" panose="020B0503020204020204" pitchFamily="34" charset="-122"/>
              <a:cs typeface="Calibri" panose="020F0502020204030204" pitchFamily="34" charset="0"/>
            </a:endParaRPr>
          </a:p>
        </p:txBody>
      </p:sp>
      <p:grpSp>
        <p:nvGrpSpPr>
          <p:cNvPr id="8" name="组合 7"/>
          <p:cNvGrpSpPr/>
          <p:nvPr/>
        </p:nvGrpSpPr>
        <p:grpSpPr>
          <a:xfrm>
            <a:off x="357261" y="2417127"/>
            <a:ext cx="4238196" cy="1876550"/>
            <a:chOff x="563" y="3806"/>
            <a:chExt cx="6674" cy="2955"/>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 y="3806"/>
              <a:ext cx="6674" cy="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676" y="3901"/>
              <a:ext cx="1804" cy="434"/>
            </a:xfrm>
            <a:prstGeom prst="rect">
              <a:avLst/>
            </a:prstGeom>
            <a:solidFill>
              <a:schemeClr val="bg1"/>
            </a:solidFill>
          </p:spPr>
          <p:txBody>
            <a:bodyPr wrap="square">
              <a:spAutoFit/>
            </a:bodyPr>
            <a:lstStyle/>
            <a:p>
              <a:pPr marL="228600" indent="-228600">
                <a:buFont typeface="Wingdings" panose="05000000000000000000" pitchFamily="2" charset="2"/>
                <a:buChar char="n"/>
              </a:pPr>
              <a:r>
                <a:rPr lang="en-US" altLang="zh-CN" sz="12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Assist cust </a:t>
              </a:r>
            </a:p>
          </p:txBody>
        </p:sp>
        <p:sp>
          <p:nvSpPr>
            <p:cNvPr id="4" name="矩形 3"/>
            <p:cNvSpPr/>
            <p:nvPr/>
          </p:nvSpPr>
          <p:spPr>
            <a:xfrm>
              <a:off x="624" y="4712"/>
              <a:ext cx="2190" cy="871"/>
            </a:xfrm>
            <a:prstGeom prst="rect">
              <a:avLst/>
            </a:prstGeom>
            <a:solidFill>
              <a:schemeClr val="bg1"/>
            </a:solidFill>
          </p:spPr>
          <p:txBody>
            <a:bodyPr wrap="square">
              <a:spAutoFit/>
            </a:bodyPr>
            <a:lstStyle/>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More than </a:t>
              </a:r>
            </a:p>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120 yrs of history</a:t>
              </a:r>
            </a:p>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sym typeface="+mn-ea"/>
                </a:rPr>
                <a:t>Technology f</a:t>
              </a: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rom USA  </a:t>
              </a:r>
            </a:p>
          </p:txBody>
        </p:sp>
        <p:sp>
          <p:nvSpPr>
            <p:cNvPr id="5" name="矩形 4"/>
            <p:cNvSpPr/>
            <p:nvPr/>
          </p:nvSpPr>
          <p:spPr>
            <a:xfrm>
              <a:off x="676" y="5738"/>
              <a:ext cx="2139" cy="628"/>
            </a:xfrm>
            <a:prstGeom prst="rect">
              <a:avLst/>
            </a:prstGeom>
            <a:solidFill>
              <a:schemeClr val="bg1"/>
            </a:solidFill>
          </p:spPr>
          <p:txBody>
            <a:bodyPr wrap="square">
              <a:spAutoFit/>
            </a:bodyPr>
            <a:lstStyle/>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9 categories </a:t>
              </a:r>
            </a:p>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32 products series</a:t>
              </a:r>
            </a:p>
          </p:txBody>
        </p:sp>
        <p:sp>
          <p:nvSpPr>
            <p:cNvPr id="6" name="矩形 5"/>
            <p:cNvSpPr/>
            <p:nvPr/>
          </p:nvSpPr>
          <p:spPr>
            <a:xfrm>
              <a:off x="4834" y="4731"/>
              <a:ext cx="2139" cy="628"/>
            </a:xfrm>
            <a:prstGeom prst="rect">
              <a:avLst/>
            </a:prstGeom>
            <a:solidFill>
              <a:schemeClr val="bg1"/>
            </a:solidFill>
          </p:spPr>
          <p:txBody>
            <a:bodyPr wrap="square">
              <a:spAutoFit/>
            </a:bodyPr>
            <a:lstStyle/>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Experienced </a:t>
              </a:r>
            </a:p>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and professional</a:t>
              </a:r>
            </a:p>
          </p:txBody>
        </p:sp>
        <p:sp>
          <p:nvSpPr>
            <p:cNvPr id="7" name="矩形 6"/>
            <p:cNvSpPr/>
            <p:nvPr/>
          </p:nvSpPr>
          <p:spPr>
            <a:xfrm>
              <a:off x="4834" y="5720"/>
              <a:ext cx="2139" cy="628"/>
            </a:xfrm>
            <a:prstGeom prst="rect">
              <a:avLst/>
            </a:prstGeom>
            <a:solidFill>
              <a:schemeClr val="bg1"/>
            </a:solidFill>
          </p:spPr>
          <p:txBody>
            <a:bodyPr wrap="square">
              <a:spAutoFit/>
            </a:bodyPr>
            <a:lstStyle/>
            <a:p>
              <a:pPr>
                <a:buFont typeface="Wingdings" panose="05000000000000000000" pitchFamily="2" charset="2"/>
              </a:pPr>
              <a:r>
                <a:rPr lang="en-US" altLang="zh-CN" sz="1000" b="1" dirty="0">
                  <a:solidFill>
                    <a:schemeClr val="bg2">
                      <a:lumMod val="10000"/>
                    </a:schemeClr>
                  </a:solidFill>
                  <a:latin typeface="Calibri" panose="020F0502020204030204" pitchFamily="34" charset="0"/>
                  <a:ea typeface="微软雅黑" panose="020B0503020204020204" pitchFamily="34" charset="-122"/>
                  <a:cs typeface="Calibri" panose="020F0502020204030204" pitchFamily="34" charset="0"/>
                </a:rPr>
                <a:t>Strong technical and service team</a:t>
              </a:r>
            </a:p>
          </p:txBody>
        </p:sp>
      </p:grpSp>
      <p:grpSp>
        <p:nvGrpSpPr>
          <p:cNvPr id="16" name="组合 15"/>
          <p:cNvGrpSpPr/>
          <p:nvPr/>
        </p:nvGrpSpPr>
        <p:grpSpPr>
          <a:xfrm>
            <a:off x="4509135" y="2416810"/>
            <a:ext cx="4556760" cy="1872615"/>
            <a:chOff x="7101" y="3806"/>
            <a:chExt cx="7176" cy="2949"/>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37" y="3806"/>
              <a:ext cx="6767" cy="2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矩形 2"/>
            <p:cNvSpPr/>
            <p:nvPr/>
          </p:nvSpPr>
          <p:spPr>
            <a:xfrm>
              <a:off x="8257" y="4499"/>
              <a:ext cx="5961" cy="337"/>
            </a:xfrm>
            <a:prstGeom prst="rect">
              <a:avLst/>
            </a:prstGeom>
            <a:solidFill>
              <a:schemeClr val="bg1"/>
            </a:solidFill>
          </p:spPr>
          <p:txBody>
            <a:bodyPr wrap="square">
              <a:spAutoFit/>
            </a:bodyPr>
            <a:lstStyle/>
            <a:p>
              <a:pPr>
                <a:buFont typeface="Wingdings" panose="05000000000000000000" pitchFamily="2" charset="2"/>
              </a:pP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realized intelligent and precision control, low power consumption and high efficiency. </a:t>
              </a:r>
            </a:p>
          </p:txBody>
        </p:sp>
        <p:sp>
          <p:nvSpPr>
            <p:cNvPr id="9" name="矩形 8"/>
            <p:cNvSpPr/>
            <p:nvPr/>
          </p:nvSpPr>
          <p:spPr>
            <a:xfrm>
              <a:off x="7337" y="5280"/>
              <a:ext cx="2148" cy="337"/>
            </a:xfrm>
            <a:prstGeom prst="rect">
              <a:avLst/>
            </a:prstGeom>
            <a:solidFill>
              <a:schemeClr val="bg1"/>
            </a:solidFill>
          </p:spPr>
          <p:txBody>
            <a:bodyPr wrap="square">
              <a:spAutoFit/>
            </a:bodyPr>
            <a:lstStyle/>
            <a:p>
              <a:pPr>
                <a:buFont typeface="Wingdings" panose="05000000000000000000" pitchFamily="2" charset="2"/>
              </a:pPr>
              <a:r>
                <a:rPr lang="en-US" altLang="zh-CN" sz="800" b="1" dirty="0">
                  <a:solidFill>
                    <a:schemeClr val="accent6"/>
                  </a:solidFill>
                  <a:latin typeface="Calibri" panose="020F0502020204030204" pitchFamily="34" charset="0"/>
                  <a:ea typeface="微软雅黑" panose="020B0503020204020204" pitchFamily="34" charset="-122"/>
                  <a:cs typeface="Calibri" panose="020F0502020204030204" pitchFamily="34" charset="0"/>
                </a:rPr>
                <a:t>7*24</a:t>
              </a: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 hours online service </a:t>
              </a:r>
            </a:p>
          </p:txBody>
        </p:sp>
        <p:sp>
          <p:nvSpPr>
            <p:cNvPr id="11" name="矩形 10"/>
            <p:cNvSpPr/>
            <p:nvPr/>
          </p:nvSpPr>
          <p:spPr>
            <a:xfrm>
              <a:off x="10597" y="5280"/>
              <a:ext cx="2824" cy="337"/>
            </a:xfrm>
            <a:prstGeom prst="rect">
              <a:avLst/>
            </a:prstGeom>
            <a:solidFill>
              <a:schemeClr val="bg1"/>
            </a:solidFill>
          </p:spPr>
          <p:txBody>
            <a:bodyPr wrap="square">
              <a:spAutoFit/>
            </a:bodyPr>
            <a:lstStyle/>
            <a:p>
              <a:pPr>
                <a:buFont typeface="Wingdings" panose="05000000000000000000" pitchFamily="2" charset="2"/>
              </a:pPr>
              <a:r>
                <a:rPr lang="en-US" altLang="zh-CN" sz="800" b="1" dirty="0">
                  <a:solidFill>
                    <a:schemeClr val="accent6"/>
                  </a:solidFill>
                  <a:latin typeface="Calibri" panose="020F0502020204030204" pitchFamily="34" charset="0"/>
                  <a:ea typeface="微软雅黑" panose="020B0503020204020204" pitchFamily="34" charset="-122"/>
                  <a:cs typeface="Calibri" panose="020F0502020204030204" pitchFamily="34" charset="0"/>
                </a:rPr>
                <a:t>Alarm warning </a:t>
              </a: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by email and message </a:t>
              </a:r>
            </a:p>
          </p:txBody>
        </p:sp>
        <p:sp>
          <p:nvSpPr>
            <p:cNvPr id="13" name="矩形 12"/>
            <p:cNvSpPr/>
            <p:nvPr/>
          </p:nvSpPr>
          <p:spPr>
            <a:xfrm>
              <a:off x="7305" y="6011"/>
              <a:ext cx="3052" cy="337"/>
            </a:xfrm>
            <a:prstGeom prst="rect">
              <a:avLst/>
            </a:prstGeom>
            <a:solidFill>
              <a:schemeClr val="bg1"/>
            </a:solidFill>
          </p:spPr>
          <p:txBody>
            <a:bodyPr wrap="square">
              <a:spAutoFit/>
            </a:bodyPr>
            <a:lstStyle/>
            <a:p>
              <a:pPr>
                <a:buFont typeface="Wingdings" panose="05000000000000000000" pitchFamily="2" charset="2"/>
              </a:pP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Applicable for</a:t>
              </a:r>
              <a:r>
                <a:rPr lang="en-US" altLang="zh-CN" sz="800" b="1" dirty="0">
                  <a:solidFill>
                    <a:schemeClr val="accent6"/>
                  </a:solidFill>
                  <a:latin typeface="Calibri" panose="020F0502020204030204" pitchFamily="34" charset="0"/>
                  <a:ea typeface="微软雅黑" panose="020B0503020204020204" pitchFamily="34" charset="-122"/>
                  <a:cs typeface="Calibri" panose="020F0502020204030204" pitchFamily="34" charset="0"/>
                </a:rPr>
                <a:t> IOS, Android and Windows</a:t>
              </a: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 </a:t>
              </a:r>
            </a:p>
          </p:txBody>
        </p:sp>
        <p:sp>
          <p:nvSpPr>
            <p:cNvPr id="14" name="矩形 13"/>
            <p:cNvSpPr/>
            <p:nvPr/>
          </p:nvSpPr>
          <p:spPr>
            <a:xfrm>
              <a:off x="10597" y="6031"/>
              <a:ext cx="3680" cy="725"/>
            </a:xfrm>
            <a:prstGeom prst="rect">
              <a:avLst/>
            </a:prstGeom>
            <a:solidFill>
              <a:schemeClr val="bg1"/>
            </a:solidFill>
          </p:spPr>
          <p:txBody>
            <a:bodyPr wrap="square">
              <a:spAutoFit/>
            </a:bodyPr>
            <a:lstStyle/>
            <a:p>
              <a:pPr>
                <a:buFont typeface="Wingdings" panose="05000000000000000000" pitchFamily="2" charset="2"/>
              </a:pP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Remote monitoring, data and efficiency analysis and failure alarm </a:t>
              </a:r>
              <a:r>
                <a:rPr lang="en-US" altLang="zh-CN" sz="800" b="1" dirty="0">
                  <a:solidFill>
                    <a:schemeClr val="accent6"/>
                  </a:solidFill>
                  <a:latin typeface="Calibri" panose="020F0502020204030204" pitchFamily="34" charset="0"/>
                  <a:ea typeface="微软雅黑" panose="020B0503020204020204" pitchFamily="34" charset="-122"/>
                  <a:cs typeface="Calibri" panose="020F0502020204030204" pitchFamily="34" charset="0"/>
                </a:rPr>
                <a:t>reduce the building power consumption</a:t>
              </a:r>
              <a:r>
                <a:rPr lang="en-US" altLang="zh-CN" sz="800" b="1" dirty="0">
                  <a:solidFill>
                    <a:schemeClr val="tx1"/>
                  </a:solidFill>
                  <a:latin typeface="Calibri" panose="020F0502020204030204" pitchFamily="34" charset="0"/>
                  <a:ea typeface="微软雅黑" panose="020B0503020204020204" pitchFamily="34" charset="-122"/>
                  <a:cs typeface="Calibri" panose="020F0502020204030204" pitchFamily="34" charset="0"/>
                </a:rPr>
                <a:t> </a:t>
              </a:r>
            </a:p>
          </p:txBody>
        </p:sp>
        <p:sp>
          <p:nvSpPr>
            <p:cNvPr id="15" name="矩形 14"/>
            <p:cNvSpPr/>
            <p:nvPr/>
          </p:nvSpPr>
          <p:spPr>
            <a:xfrm>
              <a:off x="7101" y="3811"/>
              <a:ext cx="3496" cy="434"/>
            </a:xfrm>
            <a:prstGeom prst="rect">
              <a:avLst/>
            </a:prstGeom>
            <a:solidFill>
              <a:schemeClr val="bg1"/>
            </a:solidFill>
          </p:spPr>
          <p:txBody>
            <a:bodyPr wrap="square">
              <a:spAutoFit/>
            </a:bodyPr>
            <a:lstStyle/>
            <a:p>
              <a:pPr marL="228600" indent="-228600">
                <a:buFont typeface="Wingdings" panose="05000000000000000000" pitchFamily="2" charset="2"/>
                <a:buChar char="n"/>
              </a:pPr>
              <a:r>
                <a:rPr lang="en-US" altLang="zh-CN" sz="12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Assist cust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4" name="TextBox 2"/>
          <p:cNvSpPr txBox="1"/>
          <p:nvPr>
            <p:custDataLst>
              <p:tags r:id="rId1"/>
            </p:custDataLst>
          </p:nvPr>
        </p:nvSpPr>
        <p:spPr>
          <a:xfrm>
            <a:off x="1247775" y="142875"/>
            <a:ext cx="4050665"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Low Operating Expense</a:t>
            </a:r>
          </a:p>
        </p:txBody>
      </p:sp>
      <p:graphicFrame>
        <p:nvGraphicFramePr>
          <p:cNvPr id="5" name="表格 4"/>
          <p:cNvGraphicFramePr/>
          <p:nvPr>
            <p:custDataLst>
              <p:tags r:id="rId2"/>
            </p:custDataLst>
          </p:nvPr>
        </p:nvGraphicFramePr>
        <p:xfrm>
          <a:off x="345440" y="685165"/>
          <a:ext cx="6258560" cy="4673600"/>
        </p:xfrm>
        <a:graphic>
          <a:graphicData uri="http://schemas.openxmlformats.org/drawingml/2006/table">
            <a:tbl>
              <a:tblPr firstRow="1" bandRow="1">
                <a:tableStyleId>{5C22544A-7EE6-4342-B048-85BDC9FD1C3A}</a:tableStyleId>
              </a:tblPr>
              <a:tblGrid>
                <a:gridCol w="2040255"/>
                <a:gridCol w="831215"/>
                <a:gridCol w="1673225"/>
                <a:gridCol w="1713865"/>
              </a:tblGrid>
              <a:tr h="304800">
                <a:tc>
                  <a:txBody>
                    <a:bodyPr/>
                    <a:lstStyle/>
                    <a:p>
                      <a:pPr algn="ctr">
                        <a:buNone/>
                      </a:pPr>
                      <a:r>
                        <a:rPr lang="en-US" sz="1400" dirty="0">
                          <a:latin typeface="Calibri" panose="020F0502020204030204" pitchFamily="34" charset="0"/>
                          <a:ea typeface="微软雅黑" panose="020B0503020204020204" pitchFamily="34" charset="-122"/>
                          <a:cs typeface="Calibri" panose="020F0502020204030204" pitchFamily="34" charset="0"/>
                        </a:rPr>
                        <a:t>Item</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Unit</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Dunham-Bush</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Other Brands</a:t>
                      </a:r>
                    </a:p>
                  </a:txBody>
                  <a:tcPr anchor="ctr"/>
                </a:tc>
              </a:tr>
              <a:tr h="294640">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Rated Airflow Rate</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CMH</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10000</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10000</a:t>
                      </a:r>
                    </a:p>
                  </a:txBody>
                  <a:tcPr anchor="ctr"/>
                </a:tc>
              </a:tr>
              <a:tr h="294640">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Rated Cooling Capacity</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kW</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60</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60</a:t>
                      </a:r>
                    </a:p>
                  </a:txBody>
                  <a:tcPr anchor="ctr"/>
                </a:tc>
              </a:tr>
              <a:tr h="295275">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Leakage Rate</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0.68%</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3%</a:t>
                      </a:r>
                    </a:p>
                  </a:txBody>
                  <a:tcPr anchor="ctr"/>
                </a:tc>
              </a:tr>
              <a:tr h="295275">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Airflow Loss</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CMH</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68</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3000</a:t>
                      </a:r>
                    </a:p>
                  </a:txBody>
                  <a:tcPr anchor="ctr"/>
                </a:tc>
              </a:tr>
              <a:tr h="294640">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Cooling</a:t>
                      </a:r>
                      <a:r>
                        <a:rPr lang="zh-CN" altLang="en-US" sz="1400" dirty="0">
                          <a:latin typeface="Calibri" panose="020F0502020204030204" pitchFamily="34" charset="0"/>
                          <a:ea typeface="微软雅黑" panose="020B0503020204020204" pitchFamily="34" charset="-122"/>
                          <a:cs typeface="Calibri" panose="020F0502020204030204" pitchFamily="34" charset="0"/>
                        </a:rPr>
                        <a:t> </a:t>
                      </a:r>
                      <a:r>
                        <a:rPr lang="en-US" altLang="zh-CN" sz="1400" dirty="0">
                          <a:latin typeface="Calibri" panose="020F0502020204030204" pitchFamily="34" charset="0"/>
                          <a:ea typeface="微软雅黑" panose="020B0503020204020204" pitchFamily="34" charset="-122"/>
                          <a:cs typeface="Calibri" panose="020F0502020204030204" pitchFamily="34" charset="0"/>
                        </a:rPr>
                        <a:t>Capacity Loss</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kW</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0.4</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1.8</a:t>
                      </a:r>
                    </a:p>
                  </a:txBody>
                  <a:tcPr anchor="ctr"/>
                </a:tc>
              </a:tr>
              <a:tr h="294005">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COP</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3</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3</a:t>
                      </a:r>
                    </a:p>
                  </a:txBody>
                  <a:tcPr anchor="ctr"/>
                </a:tc>
              </a:tr>
              <a:tr h="294640">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Electric Power Loss</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kW</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0.13</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0.6</a:t>
                      </a:r>
                    </a:p>
                  </a:txBody>
                  <a:tcPr anchor="ctr"/>
                </a:tc>
              </a:tr>
              <a:tr h="295910">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Daily Electric Power Loss</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kW·h</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1.3</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6</a:t>
                      </a:r>
                    </a:p>
                  </a:txBody>
                  <a:tcPr anchor="ctr"/>
                </a:tc>
              </a:tr>
              <a:tr h="294005">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Electricity Price</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CNY</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0.8</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0.8</a:t>
                      </a:r>
                    </a:p>
                  </a:txBody>
                  <a:tcPr anchor="ctr"/>
                </a:tc>
              </a:tr>
              <a:tr h="295910">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Daily Electricity Expense Loss</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CNY</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1.04</a:t>
                      </a:r>
                    </a:p>
                  </a:txBody>
                  <a:tcPr anchor="ctr"/>
                </a:tc>
                <a:tc>
                  <a:txBody>
                    <a:bodyPr/>
                    <a:lstStyle/>
                    <a:p>
                      <a:pPr algn="ctr">
                        <a:buNone/>
                      </a:pPr>
                      <a:r>
                        <a:rPr lang="en-US" altLang="zh-CN" sz="1400">
                          <a:latin typeface="Calibri" panose="020F0502020204030204" pitchFamily="34" charset="0"/>
                          <a:ea typeface="微软雅黑" panose="020B0503020204020204" pitchFamily="34" charset="-122"/>
                          <a:cs typeface="Calibri" panose="020F0502020204030204" pitchFamily="34" charset="0"/>
                        </a:rPr>
                        <a:t>4.8</a:t>
                      </a:r>
                    </a:p>
                  </a:txBody>
                  <a:tcPr anchor="ctr"/>
                </a:tc>
              </a:tr>
              <a:tr h="389255">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Annual Expense Loss</a:t>
                      </a:r>
                    </a:p>
                  </a:txBody>
                  <a:tcPr anchor="ctr"/>
                </a:tc>
                <a:tc>
                  <a:txBody>
                    <a:bodyPr/>
                    <a:lstStyle/>
                    <a:p>
                      <a:pPr algn="ctr">
                        <a:buNone/>
                      </a:pPr>
                      <a:r>
                        <a:rPr lang="en-US" altLang="zh-CN" sz="1400" dirty="0">
                          <a:latin typeface="Calibri" panose="020F0502020204030204" pitchFamily="34" charset="0"/>
                          <a:ea typeface="微软雅黑" panose="020B0503020204020204" pitchFamily="34" charset="-122"/>
                          <a:cs typeface="Calibri" panose="020F0502020204030204" pitchFamily="34" charset="0"/>
                        </a:rPr>
                        <a:t>CNY</a:t>
                      </a:r>
                    </a:p>
                  </a:txBody>
                  <a:tcPr anchor="ctr"/>
                </a:tc>
                <a:tc>
                  <a:txBody>
                    <a:bodyPr/>
                    <a:lstStyle/>
                    <a:p>
                      <a:pPr algn="ctr">
                        <a:buNone/>
                      </a:pPr>
                      <a:r>
                        <a:rPr lang="en-US" altLang="zh-CN" sz="2000" b="1">
                          <a:solidFill>
                            <a:srgbClr val="FF0000"/>
                          </a:solidFill>
                          <a:latin typeface="Calibri" panose="020F0502020204030204" pitchFamily="34" charset="0"/>
                          <a:ea typeface="微软雅黑" panose="020B0503020204020204" pitchFamily="34" charset="-122"/>
                          <a:cs typeface="Calibri" panose="020F0502020204030204" pitchFamily="34" charset="0"/>
                        </a:rPr>
                        <a:t>380</a:t>
                      </a:r>
                    </a:p>
                  </a:txBody>
                  <a:tcPr anchor="ctr"/>
                </a:tc>
                <a:tc>
                  <a:txBody>
                    <a:bodyPr/>
                    <a:lstStyle/>
                    <a:p>
                      <a:pPr algn="ctr">
                        <a:buNone/>
                      </a:pPr>
                      <a:r>
                        <a:rPr lang="en-US" altLang="zh-CN" sz="1400" b="1" dirty="0">
                          <a:latin typeface="Calibri" panose="020F0502020204030204" pitchFamily="34" charset="0"/>
                          <a:ea typeface="微软雅黑" panose="020B0503020204020204" pitchFamily="34" charset="-122"/>
                          <a:cs typeface="Calibri" panose="020F0502020204030204" pitchFamily="34" charset="0"/>
                        </a:rPr>
                        <a:t>1752</a:t>
                      </a:r>
                    </a:p>
                  </a:txBody>
                  <a:tcPr anchor="ctr"/>
                </a:tc>
              </a:tr>
            </a:tbl>
          </a:graphicData>
        </a:graphic>
      </p:graphicFrame>
      <p:pic>
        <p:nvPicPr>
          <p:cNvPr id="2" name="图片 1"/>
          <p:cNvPicPr>
            <a:picLocks noChangeAspect="1"/>
          </p:cNvPicPr>
          <p:nvPr/>
        </p:nvPicPr>
        <p:blipFill>
          <a:blip r:embed="rId5"/>
          <a:stretch>
            <a:fillRect/>
          </a:stretch>
        </p:blipFill>
        <p:spPr>
          <a:xfrm>
            <a:off x="6812915" y="2997835"/>
            <a:ext cx="2205355" cy="1567180"/>
          </a:xfrm>
          <a:prstGeom prst="rect">
            <a:avLst/>
          </a:prstGeom>
        </p:spPr>
      </p:pic>
      <p:pic>
        <p:nvPicPr>
          <p:cNvPr id="6" name="图片 5" descr="成本降低概念-60889326_副本"/>
          <p:cNvPicPr>
            <a:picLocks noChangeAspect="1"/>
          </p:cNvPicPr>
          <p:nvPr/>
        </p:nvPicPr>
        <p:blipFill>
          <a:blip r:embed="rId6" cstate="print"/>
          <a:stretch>
            <a:fillRect/>
          </a:stretch>
        </p:blipFill>
        <p:spPr>
          <a:xfrm>
            <a:off x="6892925" y="1156970"/>
            <a:ext cx="2045335" cy="1840865"/>
          </a:xfrm>
          <a:prstGeom prst="rect">
            <a:avLst/>
          </a:prstGeom>
        </p:spPr>
      </p:pic>
      <p:sp>
        <p:nvSpPr>
          <p:cNvPr id="7" name="文本框 6"/>
          <p:cNvSpPr txBox="1"/>
          <p:nvPr/>
        </p:nvSpPr>
        <p:spPr>
          <a:xfrm>
            <a:off x="7135176" y="614045"/>
            <a:ext cx="1400175" cy="706755"/>
          </a:xfrm>
          <a:prstGeom prst="rect">
            <a:avLst/>
          </a:prstGeom>
          <a:noFill/>
        </p:spPr>
        <p:txBody>
          <a:bodyPr wrap="none" rtlCol="0" anchor="t">
            <a:spAutoFit/>
          </a:bodyPr>
          <a:lstStyle/>
          <a:p>
            <a:pPr algn="ctr"/>
            <a:r>
              <a:rPr lang="en-US" altLang="zh-CN"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Saving</a:t>
            </a:r>
            <a:r>
              <a:rPr lang="en-US" altLang="zh-CN" sz="2000" b="1" dirty="0">
                <a:latin typeface="Calibri" panose="020F0502020204030204" pitchFamily="34" charset="0"/>
                <a:ea typeface="微软雅黑" panose="020B0503020204020204" pitchFamily="34" charset="-122"/>
                <a:cs typeface="Calibri" panose="020F0502020204030204" pitchFamily="34" charset="0"/>
              </a:rPr>
              <a:t> Cost </a:t>
            </a:r>
          </a:p>
          <a:p>
            <a:pPr algn="ctr"/>
            <a:r>
              <a:rPr lang="en-US" altLang="zh-CN"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Best</a:t>
            </a:r>
            <a:r>
              <a:rPr lang="en-US" altLang="zh-CN" sz="2000" b="1" dirty="0">
                <a:latin typeface="Calibri" panose="020F0502020204030204" pitchFamily="34" charset="0"/>
                <a:ea typeface="微软雅黑" panose="020B0503020204020204" pitchFamily="34" charset="-122"/>
                <a:cs typeface="Calibri" panose="020F0502020204030204" pitchFamily="34" charset="0"/>
              </a:rPr>
              <a:t> Choice</a:t>
            </a:r>
            <a:endParaRPr lang="en-US" altLang="zh-CN" sz="2000" b="1"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812" y="0"/>
            <a:ext cx="9491663" cy="515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zh-CN" altLang="en-US" strike="noStrike" noProof="1">
              <a:latin typeface="Calibri" panose="020F0502020204030204" pitchFamily="34" charset="0"/>
              <a:ea typeface="微软雅黑" panose="020B0503020204020204" pitchFamily="34" charset="-122"/>
              <a:cs typeface="Calibri" panose="020F0502020204030204" pitchFamily="34" charset="0"/>
            </a:endParaRPr>
          </a:p>
        </p:txBody>
      </p:sp>
      <p:pic>
        <p:nvPicPr>
          <p:cNvPr id="53250" name="Picture 2" descr="F:\平面设计制作\未标题-1.jpg"/>
          <p:cNvPicPr>
            <a:picLocks noChangeAspect="1"/>
          </p:cNvPicPr>
          <p:nvPr/>
        </p:nvPicPr>
        <p:blipFill>
          <a:blip r:embed="rId3"/>
          <a:stretch>
            <a:fillRect/>
          </a:stretch>
        </p:blipFill>
        <p:spPr>
          <a:xfrm>
            <a:off x="1344613" y="26988"/>
            <a:ext cx="6723062" cy="4754562"/>
          </a:xfrm>
          <a:prstGeom prst="rect">
            <a:avLst/>
          </a:prstGeom>
          <a:noFill/>
          <a:ln w="9525">
            <a:noFill/>
          </a:ln>
        </p:spPr>
      </p:pic>
      <p:sp>
        <p:nvSpPr>
          <p:cNvPr id="53254" name="TextBox 8"/>
          <p:cNvSpPr txBox="1"/>
          <p:nvPr/>
        </p:nvSpPr>
        <p:spPr>
          <a:xfrm>
            <a:off x="1284748" y="1920875"/>
            <a:ext cx="6881085" cy="707886"/>
          </a:xfrm>
          <a:prstGeom prst="rect">
            <a:avLst/>
          </a:prstGeom>
          <a:noFill/>
          <a:ln w="9525">
            <a:noFill/>
          </a:ln>
        </p:spPr>
        <p:txBody>
          <a:bodyPr wrap="square" anchor="t">
            <a:spAutoFit/>
          </a:bodyPr>
          <a:lstStyle/>
          <a:p>
            <a:r>
              <a:rPr lang="en-US" altLang="zh-CN" sz="4000" b="1" dirty="0" smtClean="0">
                <a:solidFill>
                  <a:srgbClr val="0070C0"/>
                </a:solidFill>
                <a:latin typeface="Calibri" panose="020F0502020204030204" pitchFamily="34" charset="0"/>
                <a:ea typeface="微软雅黑" panose="020B0503020204020204" pitchFamily="34" charset="-122"/>
                <a:cs typeface="Calibri" panose="020F0502020204030204" pitchFamily="34" charset="0"/>
              </a:rPr>
              <a:t>Demands of Clean Environment</a:t>
            </a:r>
          </a:p>
        </p:txBody>
      </p:sp>
      <p:pic>
        <p:nvPicPr>
          <p:cNvPr id="53255" name="WordPictureWatermark20474351" descr="DunhamBush_logo"/>
          <p:cNvPicPr>
            <a:picLocks noChangeAspect="1"/>
          </p:cNvPicPr>
          <p:nvPr/>
        </p:nvPicPr>
        <p:blipFill>
          <a:blip r:embed="rId4">
            <a:lum bright="69998" contrast="-70001"/>
          </a:blip>
          <a:stretch>
            <a:fillRect/>
          </a:stretch>
        </p:blipFill>
        <p:spPr>
          <a:xfrm>
            <a:off x="3500438" y="1576388"/>
            <a:ext cx="1871662" cy="295275"/>
          </a:xfrm>
          <a:prstGeom prst="rect">
            <a:avLst/>
          </a:prstGeom>
          <a:noFill/>
          <a:ln w="9525">
            <a:noFill/>
          </a:ln>
        </p:spPr>
      </p:pic>
      <p:pic>
        <p:nvPicPr>
          <p:cNvPr id="9" name="Picture 9"/>
          <p:cNvPicPr>
            <a:picLocks noChangeAspect="1" noChangeArrowheads="1"/>
          </p:cNvPicPr>
          <p:nvPr/>
        </p:nvPicPr>
        <p:blipFill>
          <a:blip r:embed="rId5"/>
          <a:srcRect/>
          <a:stretch>
            <a:fillRect/>
          </a:stretch>
        </p:blipFill>
        <p:spPr bwMode="auto">
          <a:xfrm>
            <a:off x="3902869" y="4083918"/>
            <a:ext cx="1171823" cy="5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flipH="1">
            <a:off x="-23812" y="1560735"/>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
        <p:nvSpPr>
          <p:cNvPr id="11" name="矩形 10"/>
          <p:cNvSpPr/>
          <p:nvPr/>
        </p:nvSpPr>
        <p:spPr>
          <a:xfrm flipH="1">
            <a:off x="8644773" y="1570832"/>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812" y="0"/>
            <a:ext cx="9491663" cy="515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zh-CN" altLang="en-US" strike="noStrike" noProof="1">
              <a:latin typeface="Calibri" panose="020F0502020204030204" pitchFamily="34" charset="0"/>
              <a:ea typeface="微软雅黑" panose="020B0503020204020204" pitchFamily="34" charset="-122"/>
              <a:cs typeface="Calibri" panose="020F0502020204030204" pitchFamily="34" charset="0"/>
            </a:endParaRPr>
          </a:p>
        </p:txBody>
      </p:sp>
      <p:pic>
        <p:nvPicPr>
          <p:cNvPr id="80898" name="Picture 2" descr="F:\平面设计制作\未标题-1.jpg"/>
          <p:cNvPicPr>
            <a:picLocks noChangeAspect="1"/>
          </p:cNvPicPr>
          <p:nvPr/>
        </p:nvPicPr>
        <p:blipFill>
          <a:blip r:embed="rId3"/>
          <a:stretch>
            <a:fillRect/>
          </a:stretch>
        </p:blipFill>
        <p:spPr>
          <a:xfrm>
            <a:off x="1344613" y="33338"/>
            <a:ext cx="6723062" cy="4754562"/>
          </a:xfrm>
          <a:prstGeom prst="rect">
            <a:avLst/>
          </a:prstGeom>
          <a:noFill/>
          <a:ln w="9525">
            <a:noFill/>
          </a:ln>
        </p:spPr>
      </p:pic>
      <p:sp>
        <p:nvSpPr>
          <p:cNvPr id="80902" name="TextBox 8"/>
          <p:cNvSpPr txBox="1"/>
          <p:nvPr/>
        </p:nvSpPr>
        <p:spPr>
          <a:xfrm>
            <a:off x="1020376" y="2022475"/>
            <a:ext cx="7410450" cy="645160"/>
          </a:xfrm>
          <a:prstGeom prst="rect">
            <a:avLst/>
          </a:prstGeom>
          <a:noFill/>
          <a:ln w="9525">
            <a:noFill/>
          </a:ln>
        </p:spPr>
        <p:txBody>
          <a:bodyPr wrap="none" anchor="t">
            <a:spAutoFit/>
          </a:bodyPr>
          <a:lstStyle/>
          <a:p>
            <a:pPr algn="ctr"/>
            <a:r>
              <a:rPr lang="en-US" altLang="zh-CN" sz="36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CAHU Application and Solution</a:t>
            </a:r>
          </a:p>
        </p:txBody>
      </p:sp>
      <p:pic>
        <p:nvPicPr>
          <p:cNvPr id="80903" name="WordPictureWatermark20474351" descr="DunhamBush_logo"/>
          <p:cNvPicPr>
            <a:picLocks noChangeAspect="1"/>
          </p:cNvPicPr>
          <p:nvPr/>
        </p:nvPicPr>
        <p:blipFill>
          <a:blip r:embed="rId4">
            <a:lum bright="69998" contrast="-70001"/>
          </a:blip>
          <a:stretch>
            <a:fillRect/>
          </a:stretch>
        </p:blipFill>
        <p:spPr>
          <a:xfrm>
            <a:off x="3500438" y="1576388"/>
            <a:ext cx="1871662" cy="295275"/>
          </a:xfrm>
          <a:prstGeom prst="rect">
            <a:avLst/>
          </a:prstGeom>
          <a:noFill/>
          <a:ln w="9525">
            <a:noFill/>
          </a:ln>
        </p:spPr>
      </p:pic>
      <p:pic>
        <p:nvPicPr>
          <p:cNvPr id="9" name="Picture 9"/>
          <p:cNvPicPr>
            <a:picLocks noChangeAspect="1" noChangeArrowheads="1"/>
          </p:cNvPicPr>
          <p:nvPr/>
        </p:nvPicPr>
        <p:blipFill>
          <a:blip r:embed="rId5"/>
          <a:srcRect/>
          <a:stretch>
            <a:fillRect/>
          </a:stretch>
        </p:blipFill>
        <p:spPr bwMode="auto">
          <a:xfrm>
            <a:off x="3902869" y="4083918"/>
            <a:ext cx="1171823" cy="5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flipH="1">
            <a:off x="-23812" y="1560735"/>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
        <p:nvSpPr>
          <p:cNvPr id="11" name="矩形 10"/>
          <p:cNvSpPr/>
          <p:nvPr/>
        </p:nvSpPr>
        <p:spPr>
          <a:xfrm flipH="1">
            <a:off x="8644773" y="1570832"/>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208405" y="164465"/>
            <a:ext cx="4704080"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sym typeface="+mn-ea"/>
              </a:rPr>
              <a:t>Classical AC System</a:t>
            </a:r>
            <a:r>
              <a:rPr lang="zh-CN" alt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 </a:t>
            </a:r>
            <a:r>
              <a:rPr 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Solution</a:t>
            </a:r>
          </a:p>
        </p:txBody>
      </p:sp>
      <p:pic>
        <p:nvPicPr>
          <p:cNvPr id="8" name="图片 7" descr="冷却塔SQH_201010"/>
          <p:cNvPicPr>
            <a:picLocks noChangeAspect="1"/>
          </p:cNvPicPr>
          <p:nvPr/>
        </p:nvPicPr>
        <p:blipFill>
          <a:blip r:embed="rId3"/>
          <a:stretch>
            <a:fillRect/>
          </a:stretch>
        </p:blipFill>
        <p:spPr>
          <a:xfrm>
            <a:off x="1222375" y="2592705"/>
            <a:ext cx="504190" cy="485140"/>
          </a:xfrm>
          <a:prstGeom prst="rect">
            <a:avLst/>
          </a:prstGeom>
        </p:spPr>
      </p:pic>
      <p:pic>
        <p:nvPicPr>
          <p:cNvPr id="32" name="Picture 9" descr="C:\Users\huanghaijun\Desktop\bf4d180910f8606f5469c2d8ab73515.png"/>
          <p:cNvPicPr>
            <a:picLocks noChangeAspect="1" noChangeArrowheads="1"/>
          </p:cNvPicPr>
          <p:nvPr/>
        </p:nvPicPr>
        <p:blipFill>
          <a:blip r:embed="rId4" cstate="print"/>
          <a:srcRect/>
          <a:stretch>
            <a:fillRect/>
          </a:stretch>
        </p:blipFill>
        <p:spPr bwMode="auto">
          <a:xfrm>
            <a:off x="663659" y="1493654"/>
            <a:ext cx="1026756" cy="1368152"/>
          </a:xfrm>
          <a:prstGeom prst="rect">
            <a:avLst/>
          </a:prstGeom>
          <a:noFill/>
        </p:spPr>
      </p:pic>
      <p:pic>
        <p:nvPicPr>
          <p:cNvPr id="34" name="Picture 3" descr="C:\Users\huanghaijun\Desktop\制冷展解决方案\CAHU图片_样本抠图.png"/>
          <p:cNvPicPr>
            <a:picLocks noChangeAspect="1" noChangeArrowheads="1"/>
          </p:cNvPicPr>
          <p:nvPr/>
        </p:nvPicPr>
        <p:blipFill>
          <a:blip r:embed="rId5" cstate="print"/>
          <a:srcRect/>
          <a:stretch>
            <a:fillRect/>
          </a:stretch>
        </p:blipFill>
        <p:spPr bwMode="auto">
          <a:xfrm>
            <a:off x="2626519" y="2141726"/>
            <a:ext cx="540398" cy="720080"/>
          </a:xfrm>
          <a:prstGeom prst="rect">
            <a:avLst/>
          </a:prstGeom>
          <a:noFill/>
        </p:spPr>
      </p:pic>
      <p:pic>
        <p:nvPicPr>
          <p:cNvPr id="35" name="Picture 4" descr="C:\Users\huanghaijun\Desktop\制冷展解决方案\风机盘管_副本.png"/>
          <p:cNvPicPr>
            <a:picLocks noChangeAspect="1" noChangeArrowheads="1"/>
          </p:cNvPicPr>
          <p:nvPr/>
        </p:nvPicPr>
        <p:blipFill>
          <a:blip r:embed="rId6" cstate="print"/>
          <a:srcRect/>
          <a:stretch>
            <a:fillRect/>
          </a:stretch>
        </p:blipFill>
        <p:spPr bwMode="auto">
          <a:xfrm>
            <a:off x="3508043" y="773574"/>
            <a:ext cx="918676" cy="1224136"/>
          </a:xfrm>
          <a:prstGeom prst="rect">
            <a:avLst/>
          </a:prstGeom>
          <a:noFill/>
        </p:spPr>
      </p:pic>
      <p:pic>
        <p:nvPicPr>
          <p:cNvPr id="36" name="Picture 4" descr="C:\Users\huanghaijun\Desktop\制冷展解决方案\风机盘管_副本.png"/>
          <p:cNvPicPr>
            <a:picLocks noChangeAspect="1" noChangeArrowheads="1"/>
          </p:cNvPicPr>
          <p:nvPr/>
        </p:nvPicPr>
        <p:blipFill>
          <a:blip r:embed="rId6" cstate="print"/>
          <a:srcRect/>
          <a:stretch>
            <a:fillRect/>
          </a:stretch>
        </p:blipFill>
        <p:spPr bwMode="auto">
          <a:xfrm>
            <a:off x="3490615" y="1205622"/>
            <a:ext cx="918676" cy="1224136"/>
          </a:xfrm>
          <a:prstGeom prst="rect">
            <a:avLst/>
          </a:prstGeom>
          <a:noFill/>
        </p:spPr>
      </p:pic>
      <p:pic>
        <p:nvPicPr>
          <p:cNvPr id="37" name="Picture 4" descr="C:\Users\huanghaijun\Desktop\制冷展解决方案\风机盘管_副本.png"/>
          <p:cNvPicPr>
            <a:picLocks noChangeAspect="1" noChangeArrowheads="1"/>
          </p:cNvPicPr>
          <p:nvPr/>
        </p:nvPicPr>
        <p:blipFill>
          <a:blip r:embed="rId6" cstate="print"/>
          <a:srcRect/>
          <a:stretch>
            <a:fillRect/>
          </a:stretch>
        </p:blipFill>
        <p:spPr bwMode="auto">
          <a:xfrm>
            <a:off x="3490615" y="1637670"/>
            <a:ext cx="918676" cy="1224136"/>
          </a:xfrm>
          <a:prstGeom prst="rect">
            <a:avLst/>
          </a:prstGeom>
          <a:noFill/>
        </p:spPr>
      </p:pic>
      <p:pic>
        <p:nvPicPr>
          <p:cNvPr id="38" name="Picture 4" descr="C:\Users\huanghaijun\Desktop\制冷展解决方案\风机盘管_副本.png"/>
          <p:cNvPicPr>
            <a:picLocks noChangeAspect="1" noChangeArrowheads="1"/>
          </p:cNvPicPr>
          <p:nvPr/>
        </p:nvPicPr>
        <p:blipFill>
          <a:blip r:embed="rId6" cstate="print"/>
          <a:srcRect/>
          <a:stretch>
            <a:fillRect/>
          </a:stretch>
        </p:blipFill>
        <p:spPr bwMode="auto">
          <a:xfrm>
            <a:off x="3490615" y="2069718"/>
            <a:ext cx="918676" cy="1224136"/>
          </a:xfrm>
          <a:prstGeom prst="rect">
            <a:avLst/>
          </a:prstGeom>
          <a:noFill/>
        </p:spPr>
      </p:pic>
      <p:cxnSp>
        <p:nvCxnSpPr>
          <p:cNvPr id="39" name="直接连接符 38"/>
          <p:cNvCxnSpPr/>
          <p:nvPr/>
        </p:nvCxnSpPr>
        <p:spPr>
          <a:xfrm>
            <a:off x="1546399" y="1925702"/>
            <a:ext cx="1584176"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130575" y="1925702"/>
            <a:ext cx="288032"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418607" y="989598"/>
            <a:ext cx="0" cy="2088232"/>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3418607" y="989598"/>
            <a:ext cx="432048"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418607" y="1349638"/>
            <a:ext cx="360040"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418607" y="1781686"/>
            <a:ext cx="360040"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3418607" y="2213734"/>
            <a:ext cx="360040"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418607" y="2645782"/>
            <a:ext cx="360040"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418607" y="3077830"/>
            <a:ext cx="360040" cy="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210695" y="1061606"/>
            <a:ext cx="360040"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210695" y="1421646"/>
            <a:ext cx="360040"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210695" y="1853694"/>
            <a:ext cx="360040"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210695" y="2285742"/>
            <a:ext cx="360040"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210695" y="2717790"/>
            <a:ext cx="360040"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210695" y="3149838"/>
            <a:ext cx="360040"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70735" y="1061606"/>
            <a:ext cx="0" cy="2088232"/>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570735" y="1997710"/>
            <a:ext cx="288032"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794871" y="2789798"/>
            <a:ext cx="0" cy="792088"/>
          </a:xfrm>
          <a:prstGeom prst="line">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2914551" y="3579862"/>
            <a:ext cx="2880320" cy="0"/>
          </a:xfrm>
          <a:prstGeom prst="line">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2914551" y="2645782"/>
            <a:ext cx="0" cy="936104"/>
          </a:xfrm>
          <a:prstGeom prst="straightConnector1">
            <a:avLst/>
          </a:prstGeom>
          <a:ln w="1270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546399" y="2141726"/>
            <a:ext cx="2016224"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35915" y="1276985"/>
            <a:ext cx="1746885" cy="398780"/>
          </a:xfrm>
          <a:prstGeom prst="rect">
            <a:avLst/>
          </a:prstGeom>
          <a:noFill/>
        </p:spPr>
        <p:txBody>
          <a:bodyPr wrap="square" rtlCol="0">
            <a:spAutoFit/>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DCLC-M</a:t>
            </a:r>
          </a:p>
          <a:p>
            <a:pPr algn="ctr"/>
            <a:r>
              <a:rPr lang="en-GB" altLang="zh-CN" sz="1000" dirty="0">
                <a:latin typeface="Calibri" panose="020F0502020204030204" pitchFamily="34" charset="0"/>
                <a:ea typeface="微软雅黑" panose="020B0503020204020204" pitchFamily="34" charset="-122"/>
                <a:cs typeface="Calibri" panose="020F0502020204030204" pitchFamily="34" charset="0"/>
              </a:rPr>
              <a:t>Magnetic Centrifugal Chiller</a:t>
            </a:r>
          </a:p>
        </p:txBody>
      </p:sp>
      <p:cxnSp>
        <p:nvCxnSpPr>
          <p:cNvPr id="67" name="直接连接符 66"/>
          <p:cNvCxnSpPr/>
          <p:nvPr/>
        </p:nvCxnSpPr>
        <p:spPr>
          <a:xfrm>
            <a:off x="2410495" y="2141726"/>
            <a:ext cx="0" cy="288032"/>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2410495" y="2429758"/>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3562623" y="1061606"/>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3562623" y="1421646"/>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3562623" y="1853694"/>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3562623" y="2285742"/>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3562623" y="2717790"/>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3562623" y="3149838"/>
            <a:ext cx="288032" cy="0"/>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562623" y="1061606"/>
            <a:ext cx="0" cy="2088232"/>
          </a:xfrm>
          <a:prstGeom prst="line">
            <a:avLst/>
          </a:prstGeom>
          <a:ln w="12700">
            <a:solidFill>
              <a:srgbClr val="00B0F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842543" y="1925702"/>
            <a:ext cx="0" cy="360040"/>
          </a:xfrm>
          <a:prstGeom prst="line">
            <a:avLst/>
          </a:prstGeom>
          <a:ln w="127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130575" y="2573774"/>
            <a:ext cx="0" cy="792088"/>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130575" y="3365862"/>
            <a:ext cx="2232248" cy="0"/>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362823" y="2789798"/>
            <a:ext cx="0" cy="576064"/>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986559" y="1853694"/>
            <a:ext cx="216024" cy="0"/>
          </a:xfrm>
          <a:prstGeom prst="line">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1834431" y="2069718"/>
            <a:ext cx="216024" cy="0"/>
          </a:xfrm>
          <a:prstGeom prst="line">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642743" y="1925702"/>
            <a:ext cx="216024" cy="0"/>
          </a:xfrm>
          <a:prstGeom prst="line">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202583" y="2717790"/>
            <a:ext cx="0" cy="216024"/>
          </a:xfrm>
          <a:prstGeom prst="line">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3166770" y="3582278"/>
            <a:ext cx="216024" cy="0"/>
          </a:xfrm>
          <a:prstGeom prst="line">
            <a:avLst/>
          </a:prstGeom>
          <a:ln>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2338487" y="2213734"/>
            <a:ext cx="0" cy="216024"/>
          </a:xfrm>
          <a:prstGeom prst="line">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 name="Picture 4" descr="C:\Users\huanghaijun\Desktop\制冷展解决方案\风机盘管_副本.png"/>
          <p:cNvPicPr>
            <a:picLocks noChangeAspect="1" noChangeArrowheads="1"/>
          </p:cNvPicPr>
          <p:nvPr/>
        </p:nvPicPr>
        <p:blipFill>
          <a:blip r:embed="rId6" cstate="print"/>
          <a:srcRect/>
          <a:stretch>
            <a:fillRect/>
          </a:stretch>
        </p:blipFill>
        <p:spPr bwMode="auto">
          <a:xfrm>
            <a:off x="3490615" y="413534"/>
            <a:ext cx="918676" cy="1224136"/>
          </a:xfrm>
          <a:prstGeom prst="rect">
            <a:avLst/>
          </a:prstGeom>
          <a:noFill/>
        </p:spPr>
      </p:pic>
      <p:pic>
        <p:nvPicPr>
          <p:cNvPr id="103" name="Picture 4" descr="C:\Users\huanghaijun\Desktop\制冷展解决方案\风机盘管_副本.png"/>
          <p:cNvPicPr>
            <a:picLocks noChangeAspect="1" noChangeArrowheads="1"/>
          </p:cNvPicPr>
          <p:nvPr/>
        </p:nvPicPr>
        <p:blipFill>
          <a:blip r:embed="rId6" cstate="print"/>
          <a:srcRect/>
          <a:stretch>
            <a:fillRect/>
          </a:stretch>
        </p:blipFill>
        <p:spPr bwMode="auto">
          <a:xfrm>
            <a:off x="3490615" y="2501766"/>
            <a:ext cx="918676" cy="1224136"/>
          </a:xfrm>
          <a:prstGeom prst="rect">
            <a:avLst/>
          </a:prstGeom>
          <a:noFill/>
        </p:spPr>
      </p:pic>
      <p:pic>
        <p:nvPicPr>
          <p:cNvPr id="70" name="Picture 2" descr="C:\Users\huanghaijun\Desktop\制冷展解决方案\水泵_副本.png"/>
          <p:cNvPicPr>
            <a:picLocks noChangeAspect="1" noChangeArrowheads="1"/>
          </p:cNvPicPr>
          <p:nvPr/>
        </p:nvPicPr>
        <p:blipFill>
          <a:blip r:embed="rId7" cstate="print"/>
          <a:srcRect/>
          <a:stretch>
            <a:fillRect/>
          </a:stretch>
        </p:blipFill>
        <p:spPr bwMode="auto">
          <a:xfrm>
            <a:off x="538287" y="2573774"/>
            <a:ext cx="702517" cy="936104"/>
          </a:xfrm>
          <a:prstGeom prst="rect">
            <a:avLst/>
          </a:prstGeom>
          <a:noFill/>
        </p:spPr>
      </p:pic>
      <p:cxnSp>
        <p:nvCxnSpPr>
          <p:cNvPr id="74" name="直接连接符 73"/>
          <p:cNvCxnSpPr/>
          <p:nvPr/>
        </p:nvCxnSpPr>
        <p:spPr>
          <a:xfrm>
            <a:off x="754311" y="1997710"/>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826319" y="2717790"/>
            <a:ext cx="43204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1474391" y="2429758"/>
            <a:ext cx="0" cy="144016"/>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898327" y="2429758"/>
            <a:ext cx="576064"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898327" y="1997710"/>
            <a:ext cx="0" cy="432048"/>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flipH="1">
            <a:off x="1114351" y="2357750"/>
            <a:ext cx="216024" cy="0"/>
          </a:xfrm>
          <a:prstGeom prst="straightConnector1">
            <a:avLst/>
          </a:prstGeom>
          <a:ln>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a:off x="663659" y="2178365"/>
            <a:ext cx="0" cy="25202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66090" y="2789555"/>
            <a:ext cx="647700" cy="398780"/>
          </a:xfrm>
          <a:prstGeom prst="rect">
            <a:avLst/>
          </a:prstGeom>
          <a:noFill/>
        </p:spPr>
        <p:txBody>
          <a:bodyPr wrap="square" rtlCol="0">
            <a:spAutoFit/>
          </a:bodyPr>
          <a:lstStyle/>
          <a:p>
            <a:r>
              <a:rPr lang="en-GB" altLang="zh-CN" sz="1000" dirty="0">
                <a:latin typeface="Calibri" panose="020F0502020204030204" pitchFamily="34" charset="0"/>
                <a:ea typeface="微软雅黑" panose="020B0503020204020204" pitchFamily="34" charset="-122"/>
                <a:cs typeface="Calibri" panose="020F0502020204030204" pitchFamily="34" charset="0"/>
              </a:rPr>
              <a:t>Water Pump</a:t>
            </a:r>
          </a:p>
        </p:txBody>
      </p:sp>
      <p:sp>
        <p:nvSpPr>
          <p:cNvPr id="130" name="TextBox 129"/>
          <p:cNvSpPr txBox="1"/>
          <p:nvPr/>
        </p:nvSpPr>
        <p:spPr>
          <a:xfrm>
            <a:off x="2612390" y="2676525"/>
            <a:ext cx="629920" cy="245110"/>
          </a:xfrm>
          <a:prstGeom prst="rect">
            <a:avLst/>
          </a:prstGeom>
          <a:noFill/>
        </p:spPr>
        <p:txBody>
          <a:bodyPr wrap="square" rtlCol="0">
            <a:spAutoFit/>
          </a:bodyPr>
          <a:lstStyle/>
          <a:p>
            <a:r>
              <a:rPr lang="en-US" altLang="zh-CN" sz="1000" dirty="0">
                <a:latin typeface="Calibri" panose="020F0502020204030204" pitchFamily="34" charset="0"/>
                <a:ea typeface="微软雅黑" panose="020B0503020204020204" pitchFamily="34" charset="-122"/>
                <a:cs typeface="Calibri" panose="020F0502020204030204" pitchFamily="34" charset="0"/>
              </a:rPr>
              <a:t>CAHU</a:t>
            </a:r>
          </a:p>
        </p:txBody>
      </p:sp>
      <p:sp>
        <p:nvSpPr>
          <p:cNvPr id="134" name="TextBox 133"/>
          <p:cNvSpPr txBox="1"/>
          <p:nvPr/>
        </p:nvSpPr>
        <p:spPr>
          <a:xfrm>
            <a:off x="1669415" y="2644775"/>
            <a:ext cx="719455" cy="398780"/>
          </a:xfrm>
          <a:prstGeom prst="rect">
            <a:avLst/>
          </a:prstGeom>
          <a:noFill/>
        </p:spPr>
        <p:txBody>
          <a:bodyPr wrap="square" rtlCol="0">
            <a:spAutoFit/>
          </a:bodyPr>
          <a:lstStyle/>
          <a:p>
            <a:r>
              <a:rPr lang="en-GB" altLang="zh-CN" sz="1000" dirty="0">
                <a:latin typeface="Calibri" panose="020F0502020204030204" pitchFamily="34" charset="0"/>
                <a:ea typeface="微软雅黑" panose="020B0503020204020204" pitchFamily="34" charset="-122"/>
                <a:cs typeface="Calibri" panose="020F0502020204030204" pitchFamily="34" charset="0"/>
              </a:rPr>
              <a:t>Cooling Tower</a:t>
            </a:r>
          </a:p>
        </p:txBody>
      </p:sp>
      <p:pic>
        <p:nvPicPr>
          <p:cNvPr id="21" name="图片 20"/>
          <p:cNvPicPr>
            <a:picLocks noChangeAspect="1"/>
          </p:cNvPicPr>
          <p:nvPr/>
        </p:nvPicPr>
        <p:blipFill>
          <a:blip r:embed="rId8"/>
          <a:stretch>
            <a:fillRect/>
          </a:stretch>
        </p:blipFill>
        <p:spPr>
          <a:xfrm>
            <a:off x="4859020" y="773430"/>
            <a:ext cx="3710305" cy="2447925"/>
          </a:xfrm>
          <a:prstGeom prst="rect">
            <a:avLst/>
          </a:prstGeom>
        </p:spPr>
      </p:pic>
      <p:sp>
        <p:nvSpPr>
          <p:cNvPr id="22" name="TextBox 129"/>
          <p:cNvSpPr txBox="1"/>
          <p:nvPr/>
        </p:nvSpPr>
        <p:spPr>
          <a:xfrm>
            <a:off x="3418840" y="570230"/>
            <a:ext cx="1215390" cy="398780"/>
          </a:xfrm>
          <a:prstGeom prst="rect">
            <a:avLst/>
          </a:prstGeom>
          <a:noFill/>
        </p:spPr>
        <p:txBody>
          <a:bodyPr wrap="square" rtlCol="0">
            <a:spAutoFit/>
          </a:bodyPr>
          <a:lstStyle/>
          <a:p>
            <a:r>
              <a:rPr lang="en-US" altLang="zh-CN" sz="1000" dirty="0">
                <a:latin typeface="Calibri" panose="020F0502020204030204" pitchFamily="34" charset="0"/>
                <a:ea typeface="微软雅黑" panose="020B0503020204020204" pitchFamily="34" charset="-122"/>
                <a:cs typeface="Calibri" panose="020F0502020204030204" pitchFamily="34" charset="0"/>
              </a:rPr>
              <a:t>C</a:t>
            </a:r>
            <a:r>
              <a:rPr lang="en-US" sz="1000" dirty="0">
                <a:latin typeface="Calibri" panose="020F0502020204030204" pitchFamily="34" charset="0"/>
                <a:ea typeface="微软雅黑" panose="020B0503020204020204" pitchFamily="34" charset="-122"/>
                <a:cs typeface="Calibri" panose="020F0502020204030204" pitchFamily="34" charset="0"/>
              </a:rPr>
              <a:t>RCF</a:t>
            </a:r>
            <a:r>
              <a:rPr lang="zh-CN" altLang="en-US" sz="1000" dirty="0">
                <a:latin typeface="Calibri" panose="020F0502020204030204" pitchFamily="34" charset="0"/>
                <a:ea typeface="微软雅黑" panose="020B0503020204020204" pitchFamily="34" charset="-122"/>
                <a:cs typeface="Calibri" panose="020F0502020204030204" pitchFamily="34" charset="0"/>
              </a:rPr>
              <a:t> </a:t>
            </a:r>
            <a:r>
              <a:rPr lang="en-US" altLang="zh-CN" sz="1000" dirty="0">
                <a:latin typeface="Calibri" panose="020F0502020204030204" pitchFamily="34" charset="0"/>
                <a:ea typeface="微软雅黑" panose="020B0503020204020204" pitchFamily="34" charset="-122"/>
                <a:cs typeface="Calibri" panose="020F0502020204030204" pitchFamily="34" charset="0"/>
              </a:rPr>
              <a:t>Ultra Quiet Fan Coil Unit</a:t>
            </a:r>
            <a:endParaRPr lang="zh-CN" altLang="en-US" sz="1000" dirty="0">
              <a:latin typeface="Calibri" panose="020F0502020204030204" pitchFamily="34" charset="0"/>
              <a:ea typeface="微软雅黑" panose="020B0503020204020204" pitchFamily="34" charset="-122"/>
              <a:cs typeface="Calibri" panose="020F0502020204030204" pitchFamily="34" charset="0"/>
            </a:endParaRPr>
          </a:p>
        </p:txBody>
      </p:sp>
      <p:sp>
        <p:nvSpPr>
          <p:cNvPr id="4" name="圆角矩形 3"/>
          <p:cNvSpPr/>
          <p:nvPr/>
        </p:nvSpPr>
        <p:spPr>
          <a:xfrm>
            <a:off x="3636010" y="3665220"/>
            <a:ext cx="202755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Easy System</a:t>
            </a:r>
            <a:endParaRPr lang="en-US" altLang="zh-CN" sz="1400" b="1" dirty="0" smtClean="0">
              <a:latin typeface="微软雅黑" panose="020B0503020204020204" pitchFamily="34" charset="-122"/>
              <a:ea typeface="微软雅黑" panose="020B0503020204020204" pitchFamily="34" charset="-122"/>
            </a:endParaRPr>
          </a:p>
        </p:txBody>
      </p:sp>
      <p:sp>
        <p:nvSpPr>
          <p:cNvPr id="5" name="圆角矩形 4"/>
          <p:cNvSpPr/>
          <p:nvPr/>
        </p:nvSpPr>
        <p:spPr>
          <a:xfrm>
            <a:off x="6015990" y="3665220"/>
            <a:ext cx="246697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High Efficiency System</a:t>
            </a:r>
            <a:endParaRPr lang="en-US" altLang="zh-CN" sz="1400" b="1" dirty="0" smtClean="0">
              <a:latin typeface="微软雅黑" panose="020B0503020204020204" pitchFamily="34" charset="-122"/>
              <a:ea typeface="微软雅黑" panose="020B0503020204020204" pitchFamily="34" charset="-122"/>
            </a:endParaRPr>
          </a:p>
        </p:txBody>
      </p:sp>
      <p:sp>
        <p:nvSpPr>
          <p:cNvPr id="7" name="圆角矩形 6"/>
          <p:cNvSpPr/>
          <p:nvPr/>
        </p:nvSpPr>
        <p:spPr>
          <a:xfrm>
            <a:off x="3636010" y="4203065"/>
            <a:ext cx="2028190"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ctr"/>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VRF Flexible Application</a:t>
            </a:r>
            <a:endParaRPr lang="en-US" altLang="zh-CN" sz="1400" b="1" dirty="0" smtClean="0">
              <a:latin typeface="微软雅黑" panose="020B0503020204020204" pitchFamily="34" charset="-122"/>
              <a:ea typeface="微软雅黑" panose="020B0503020204020204" pitchFamily="34" charset="-122"/>
            </a:endParaRPr>
          </a:p>
        </p:txBody>
      </p:sp>
      <p:sp>
        <p:nvSpPr>
          <p:cNvPr id="9" name="圆角矩形 8"/>
          <p:cNvSpPr/>
          <p:nvPr/>
        </p:nvSpPr>
        <p:spPr>
          <a:xfrm>
            <a:off x="6016625" y="4203065"/>
            <a:ext cx="246570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Excellent Temp. and Humidity Control Performance</a:t>
            </a:r>
            <a:endParaRPr lang="en-US" altLang="zh-CN" sz="1400" b="1" dirty="0" smtClean="0">
              <a:latin typeface="微软雅黑" panose="020B0503020204020204" pitchFamily="34" charset="-122"/>
              <a:ea typeface="微软雅黑" panose="020B0503020204020204" pitchFamily="34" charset="-122"/>
            </a:endParaRPr>
          </a:p>
        </p:txBody>
      </p:sp>
      <p:sp>
        <p:nvSpPr>
          <p:cNvPr id="10" name="圆角矩形 9"/>
          <p:cNvSpPr/>
          <p:nvPr/>
        </p:nvSpPr>
        <p:spPr>
          <a:xfrm>
            <a:off x="1256030" y="3665220"/>
            <a:ext cx="198691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Energy Saving, Environmental-Friendly</a:t>
            </a:r>
            <a:endParaRPr lang="zh-CN" altLang="en-US" sz="1400" b="1"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1255395" y="4203065"/>
            <a:ext cx="198691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Comfortable AC Preferred Solution</a:t>
            </a:r>
            <a:endParaRPr lang="zh-CN" altLang="en-US" sz="1400" b="1"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7775" y="142875"/>
            <a:ext cx="5693410"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Fresh Air Direct-Expansion System</a:t>
            </a:r>
          </a:p>
        </p:txBody>
      </p:sp>
      <p:sp>
        <p:nvSpPr>
          <p:cNvPr id="31" name="矩形 30"/>
          <p:cNvSpPr/>
          <p:nvPr/>
        </p:nvSpPr>
        <p:spPr>
          <a:xfrm>
            <a:off x="838200" y="2508250"/>
            <a:ext cx="1565910" cy="260350"/>
          </a:xfrm>
          <a:prstGeom prst="rect">
            <a:avLst/>
          </a:prstGeom>
        </p:spPr>
        <p:txBody>
          <a:bodyPr wrap="square">
            <a:spAutoFit/>
          </a:bodyPr>
          <a:lstStyle/>
          <a:p>
            <a:pPr>
              <a:lnSpc>
                <a:spcPct val="100000"/>
              </a:lnSpc>
              <a:buClr>
                <a:srgbClr val="909090"/>
              </a:buClr>
              <a:defRPr/>
            </a:pPr>
            <a:r>
              <a:rPr lang="en-US" altLang="zh-CN" sz="1100" dirty="0">
                <a:solidFill>
                  <a:schemeClr val="tx1"/>
                </a:solidFill>
                <a:latin typeface="Calibri" panose="020F0502020204030204" pitchFamily="34" charset="0"/>
                <a:ea typeface="微软雅黑" panose="020B0503020204020204" pitchFamily="34" charset="-122"/>
                <a:cs typeface="Calibri" panose="020F0502020204030204" pitchFamily="34" charset="0"/>
              </a:rPr>
              <a:t>MSACC </a:t>
            </a:r>
            <a:r>
              <a:rPr lang="en-GB" altLang="zh-CN" sz="1100" dirty="0">
                <a:latin typeface="Calibri" panose="020F0502020204030204" pitchFamily="34" charset="0"/>
                <a:ea typeface="微软雅黑" panose="020B0503020204020204" pitchFamily="34" charset="-122"/>
                <a:cs typeface="Calibri" panose="020F0502020204030204" pitchFamily="34" charset="0"/>
              </a:rPr>
              <a:t>Air-Cooled </a:t>
            </a:r>
            <a:r>
              <a:rPr lang="en-US" altLang="en-GB" sz="1100" dirty="0">
                <a:latin typeface="Calibri" panose="020F0502020204030204" pitchFamily="34" charset="0"/>
                <a:ea typeface="微软雅黑" panose="020B0503020204020204" pitchFamily="34" charset="-122"/>
                <a:cs typeface="Calibri" panose="020F0502020204030204" pitchFamily="34" charset="0"/>
              </a:rPr>
              <a:t>CC</a:t>
            </a:r>
            <a:r>
              <a:rPr lang="en-GB" altLang="zh-CN" sz="1100" dirty="0">
                <a:latin typeface="Calibri" panose="020F0502020204030204" pitchFamily="34" charset="0"/>
                <a:ea typeface="微软雅黑" panose="020B0503020204020204" pitchFamily="34" charset="-122"/>
                <a:cs typeface="Calibri" panose="020F0502020204030204" pitchFamily="34" charset="0"/>
              </a:rPr>
              <a:t>U</a:t>
            </a:r>
            <a:endParaRPr lang="zh-CN" altLang="en-US" sz="11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55" name="Picture 2" descr="C:\Users\liuqinglin\Desktop\图片1_副本.png"/>
          <p:cNvPicPr>
            <a:picLocks noChangeAspect="1" noChangeArrowheads="1"/>
          </p:cNvPicPr>
          <p:nvPr/>
        </p:nvPicPr>
        <p:blipFill>
          <a:blip r:embed="rId3" cstate="print"/>
          <a:srcRect l="16529" t="14683" r="19673" b="50888"/>
          <a:stretch>
            <a:fillRect/>
          </a:stretch>
        </p:blipFill>
        <p:spPr bwMode="auto">
          <a:xfrm>
            <a:off x="2977193" y="1390654"/>
            <a:ext cx="1603386" cy="1110037"/>
          </a:xfrm>
          <a:prstGeom prst="rect">
            <a:avLst/>
          </a:prstGeom>
          <a:noFill/>
        </p:spPr>
      </p:pic>
      <p:cxnSp>
        <p:nvCxnSpPr>
          <p:cNvPr id="3" name="直接连接符 2"/>
          <p:cNvCxnSpPr/>
          <p:nvPr/>
        </p:nvCxnSpPr>
        <p:spPr>
          <a:xfrm>
            <a:off x="4168800" y="1845672"/>
            <a:ext cx="1440000" cy="0"/>
          </a:xfrm>
          <a:prstGeom prst="line">
            <a:avLst/>
          </a:prstGeom>
          <a:ln w="1905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tretch>
            <a:fillRect/>
          </a:stretch>
        </p:blipFill>
        <p:spPr>
          <a:xfrm>
            <a:off x="5608955" y="1105535"/>
            <a:ext cx="2360295" cy="1573530"/>
          </a:xfrm>
          <a:prstGeom prst="rect">
            <a:avLst/>
          </a:prstGeom>
        </p:spPr>
      </p:pic>
      <p:sp>
        <p:nvSpPr>
          <p:cNvPr id="130" name="TextBox 129"/>
          <p:cNvSpPr txBox="1"/>
          <p:nvPr/>
        </p:nvSpPr>
        <p:spPr>
          <a:xfrm>
            <a:off x="2804795" y="2521040"/>
            <a:ext cx="2133600" cy="245110"/>
          </a:xfrm>
          <a:prstGeom prst="rect">
            <a:avLst/>
          </a:prstGeom>
          <a:noFill/>
        </p:spPr>
        <p:txBody>
          <a:bodyPr wrap="square" rtlCol="0">
            <a:spAutoFit/>
          </a:bodyPr>
          <a:lstStyle/>
          <a:p>
            <a:r>
              <a:rPr lang="en-US" altLang="zh-CN" sz="1000" dirty="0">
                <a:latin typeface="Calibri" panose="020F0502020204030204" pitchFamily="34" charset="0"/>
                <a:ea typeface="微软雅黑" panose="020B0503020204020204" pitchFamily="34" charset="-122"/>
                <a:cs typeface="Calibri" panose="020F0502020204030204" pitchFamily="34" charset="0"/>
              </a:rPr>
              <a:t>CAHU</a:t>
            </a:r>
            <a:r>
              <a:rPr lang="zh-CN" altLang="en-US" sz="1000" dirty="0">
                <a:latin typeface="Calibri" panose="020F0502020204030204" pitchFamily="34" charset="0"/>
                <a:ea typeface="微软雅黑" panose="020B0503020204020204" pitchFamily="34" charset="-122"/>
                <a:cs typeface="Calibri" panose="020F0502020204030204" pitchFamily="34" charset="0"/>
              </a:rPr>
              <a:t> </a:t>
            </a:r>
            <a:r>
              <a:rPr lang="en-GB" altLang="zh-CN" sz="1000" dirty="0">
                <a:latin typeface="Calibri" panose="020F0502020204030204" pitchFamily="34" charset="0"/>
                <a:ea typeface="微软雅黑" panose="020B0503020204020204" pitchFamily="34" charset="-122"/>
                <a:cs typeface="Calibri" panose="020F0502020204030204" pitchFamily="34" charset="0"/>
              </a:rPr>
              <a:t>Clean Air Handling Unit</a:t>
            </a:r>
            <a:endParaRPr lang="zh-CN" altLang="en-US" sz="1000"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21" name="直接连接符 20"/>
          <p:cNvCxnSpPr/>
          <p:nvPr/>
        </p:nvCxnSpPr>
        <p:spPr>
          <a:xfrm flipV="1">
            <a:off x="2340002" y="1687631"/>
            <a:ext cx="1080120" cy="5998"/>
          </a:xfrm>
          <a:prstGeom prst="line">
            <a:avLst/>
          </a:prstGeom>
          <a:ln w="190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275077" y="2211705"/>
            <a:ext cx="1145045" cy="0"/>
          </a:xfrm>
          <a:prstGeom prst="line">
            <a:avLst/>
          </a:prstGeom>
          <a:ln w="19050">
            <a:solidFill>
              <a:srgbClr val="00B0F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10800000" flipV="1">
            <a:off x="3148681" y="1205297"/>
            <a:ext cx="2445986" cy="351389"/>
          </a:xfrm>
          <a:prstGeom prst="bentConnector3">
            <a:avLst>
              <a:gd name="adj1" fmla="val 100306"/>
            </a:avLst>
          </a:prstGeom>
          <a:ln w="1905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t="26689" b="6432"/>
          <a:stretch>
            <a:fillRect/>
          </a:stretch>
        </p:blipFill>
        <p:spPr>
          <a:xfrm>
            <a:off x="971600" y="1318789"/>
            <a:ext cx="1369517" cy="1221220"/>
          </a:xfrm>
          <a:prstGeom prst="rect">
            <a:avLst/>
          </a:prstGeom>
        </p:spPr>
      </p:pic>
      <p:sp>
        <p:nvSpPr>
          <p:cNvPr id="13" name="圆角矩形 12"/>
          <p:cNvSpPr/>
          <p:nvPr/>
        </p:nvSpPr>
        <p:spPr>
          <a:xfrm>
            <a:off x="386080" y="3760153"/>
            <a:ext cx="182689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Energy-Saving on Water System</a:t>
            </a:r>
            <a:endParaRPr lang="en-US" altLang="zh-CN" sz="1400" b="1" dirty="0" smtClean="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4" name="圆角矩形 13"/>
          <p:cNvSpPr/>
          <p:nvPr/>
        </p:nvSpPr>
        <p:spPr>
          <a:xfrm>
            <a:off x="2574290" y="3103563"/>
            <a:ext cx="165544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High Efficiency</a:t>
            </a:r>
            <a:endParaRPr lang="en-GB" altLang="zh-CN" sz="1400" b="1" dirty="0" smtClean="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5" name="圆角矩形 14"/>
          <p:cNvSpPr/>
          <p:nvPr/>
        </p:nvSpPr>
        <p:spPr>
          <a:xfrm>
            <a:off x="396240" y="3103880"/>
            <a:ext cx="181673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Modular Design</a:t>
            </a:r>
            <a:endParaRPr lang="en-US" altLang="zh-CN" sz="1400" b="1" dirty="0" smtClean="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6" name="圆角矩形 15"/>
          <p:cNvSpPr/>
          <p:nvPr/>
        </p:nvSpPr>
        <p:spPr>
          <a:xfrm>
            <a:off x="4744720" y="3103880"/>
            <a:ext cx="1793240"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High Static Pressure </a:t>
            </a:r>
            <a:r>
              <a:rPr lang="en-US" altLang="en-GB" sz="1400" b="1" dirty="0">
                <a:latin typeface="Calibri" panose="020F0502020204030204" pitchFamily="34" charset="0"/>
                <a:ea typeface="微软雅黑" panose="020B0503020204020204" pitchFamily="34" charset="-122"/>
                <a:cs typeface="Calibri" panose="020F0502020204030204" pitchFamily="34" charset="0"/>
                <a:sym typeface="+mn-ea"/>
              </a:rPr>
              <a:t>and</a:t>
            </a:r>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 Air Flow </a:t>
            </a:r>
            <a:r>
              <a:rPr lang="en-US" altLang="en-GB" sz="1400" b="1" dirty="0">
                <a:latin typeface="Calibri" panose="020F0502020204030204" pitchFamily="34" charset="0"/>
                <a:ea typeface="微软雅黑" panose="020B0503020204020204" pitchFamily="34" charset="-122"/>
                <a:cs typeface="Calibri" panose="020F0502020204030204" pitchFamily="34" charset="0"/>
                <a:sym typeface="+mn-ea"/>
              </a:rPr>
              <a:t>R</a:t>
            </a:r>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ate</a:t>
            </a:r>
            <a:r>
              <a:rPr lang="zh-CN" altLang="en-US" sz="1400" b="1" dirty="0">
                <a:latin typeface="Calibri" panose="020F0502020204030204" pitchFamily="34" charset="0"/>
                <a:ea typeface="微软雅黑" panose="020B0503020204020204" pitchFamily="34" charset="-122"/>
                <a:cs typeface="Calibri" panose="020F0502020204030204" pitchFamily="34" charset="0"/>
                <a:sym typeface="+mn-ea"/>
              </a:rPr>
              <a:t> </a:t>
            </a:r>
            <a:endParaRPr lang="zh-CN" altLang="en-US" sz="1400" b="1" dirty="0" smtClean="0">
              <a:latin typeface="微软雅黑" panose="020B0503020204020204" pitchFamily="34" charset="-122"/>
              <a:ea typeface="微软雅黑" panose="020B0503020204020204" pitchFamily="34" charset="-122"/>
            </a:endParaRPr>
          </a:p>
        </p:txBody>
      </p:sp>
      <p:sp>
        <p:nvSpPr>
          <p:cNvPr id="17" name="圆角矩形 16"/>
          <p:cNvSpPr/>
          <p:nvPr/>
        </p:nvSpPr>
        <p:spPr>
          <a:xfrm>
            <a:off x="6858000" y="3103563"/>
            <a:ext cx="1856740"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en-GB" sz="1400" b="1" dirty="0">
                <a:latin typeface="Calibri" panose="020F0502020204030204" pitchFamily="34" charset="0"/>
                <a:ea typeface="微软雅黑" panose="020B0503020204020204" pitchFamily="34" charset="-122"/>
                <a:cs typeface="Calibri" panose="020F0502020204030204" pitchFamily="34" charset="0"/>
                <a:sym typeface="+mn-ea"/>
              </a:rPr>
              <a:t>Easy</a:t>
            </a:r>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 Installation </a:t>
            </a:r>
            <a:r>
              <a:rPr lang="en-US" altLang="en-GB" sz="1400" b="1" dirty="0">
                <a:latin typeface="Calibri" panose="020F0502020204030204" pitchFamily="34" charset="0"/>
                <a:ea typeface="微软雅黑" panose="020B0503020204020204" pitchFamily="34" charset="-122"/>
                <a:cs typeface="Calibri" panose="020F0502020204030204" pitchFamily="34" charset="0"/>
                <a:sym typeface="+mn-ea"/>
              </a:rPr>
              <a:t>and </a:t>
            </a:r>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Maintenance</a:t>
            </a:r>
            <a:endParaRPr lang="zh-CN" altLang="en-US" sz="1400" b="1" dirty="0" smtClean="0">
              <a:latin typeface="微软雅黑" panose="020B0503020204020204" pitchFamily="34" charset="-122"/>
              <a:ea typeface="微软雅黑" panose="020B0503020204020204" pitchFamily="34" charset="-122"/>
            </a:endParaRPr>
          </a:p>
        </p:txBody>
      </p:sp>
      <p:sp>
        <p:nvSpPr>
          <p:cNvPr id="18" name="圆角矩形 17"/>
          <p:cNvSpPr/>
          <p:nvPr/>
        </p:nvSpPr>
        <p:spPr>
          <a:xfrm>
            <a:off x="4744720" y="3760470"/>
            <a:ext cx="397065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Applicable for electronic plant, exhibition center, food processing and etc.</a:t>
            </a:r>
            <a:endParaRPr lang="en-US" altLang="zh-CN" sz="1400" b="1" dirty="0" smtClean="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9" name="圆角矩形 18"/>
          <p:cNvSpPr/>
          <p:nvPr/>
        </p:nvSpPr>
        <p:spPr>
          <a:xfrm>
            <a:off x="2574290" y="3760153"/>
            <a:ext cx="166306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mn-lt"/>
                <a:ea typeface="+mn-ea"/>
                <a:cs typeface="+mn-cs"/>
              </a:defRPr>
            </a:lvl9pPr>
          </a:lstStyle>
          <a:p>
            <a:pPr algn="l"/>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Simple Pip</a:t>
            </a:r>
            <a:r>
              <a:rPr lang="en-US" altLang="en-GB" sz="1400" b="1" dirty="0">
                <a:latin typeface="Calibri" panose="020F0502020204030204" pitchFamily="34" charset="0"/>
                <a:ea typeface="微软雅黑" panose="020B0503020204020204" pitchFamily="34" charset="-122"/>
                <a:cs typeface="Calibri" panose="020F0502020204030204" pitchFamily="34" charset="0"/>
                <a:sym typeface="+mn-ea"/>
              </a:rPr>
              <a:t>ing </a:t>
            </a:r>
            <a:r>
              <a:rPr lang="en-GB" altLang="zh-CN" sz="1400" b="1" dirty="0">
                <a:latin typeface="Calibri" panose="020F0502020204030204" pitchFamily="34" charset="0"/>
                <a:ea typeface="微软雅黑" panose="020B0503020204020204" pitchFamily="34" charset="-122"/>
                <a:cs typeface="Calibri" panose="020F0502020204030204" pitchFamily="34" charset="0"/>
                <a:sym typeface="+mn-ea"/>
              </a:rPr>
              <a:t>System</a:t>
            </a:r>
            <a:endParaRPr lang="zh-CN" altLang="en-US" sz="1400" b="1" dirty="0" smtClean="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812" y="0"/>
            <a:ext cx="9491663" cy="515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zh-CN" altLang="en-US" strike="noStrike" noProof="1">
              <a:latin typeface="Calibri" panose="020F0502020204030204" pitchFamily="34" charset="0"/>
              <a:ea typeface="微软雅黑" panose="020B0503020204020204" pitchFamily="34" charset="-122"/>
              <a:cs typeface="Calibri" panose="020F0502020204030204" pitchFamily="34" charset="0"/>
            </a:endParaRPr>
          </a:p>
        </p:txBody>
      </p:sp>
      <p:pic>
        <p:nvPicPr>
          <p:cNvPr id="89090" name="Picture 2" descr="F:\平面设计制作\未标题-1.jpg"/>
          <p:cNvPicPr>
            <a:picLocks noChangeAspect="1"/>
          </p:cNvPicPr>
          <p:nvPr/>
        </p:nvPicPr>
        <p:blipFill>
          <a:blip r:embed="rId3"/>
          <a:stretch>
            <a:fillRect/>
          </a:stretch>
        </p:blipFill>
        <p:spPr>
          <a:xfrm>
            <a:off x="1360488" y="33338"/>
            <a:ext cx="6723062" cy="4754562"/>
          </a:xfrm>
          <a:prstGeom prst="rect">
            <a:avLst/>
          </a:prstGeom>
          <a:noFill/>
          <a:ln w="9525">
            <a:noFill/>
          </a:ln>
        </p:spPr>
      </p:pic>
      <p:sp>
        <p:nvSpPr>
          <p:cNvPr id="89094" name="TextBox 8"/>
          <p:cNvSpPr txBox="1"/>
          <p:nvPr/>
        </p:nvSpPr>
        <p:spPr>
          <a:xfrm>
            <a:off x="2916555" y="2008505"/>
            <a:ext cx="3552825" cy="645160"/>
          </a:xfrm>
          <a:prstGeom prst="rect">
            <a:avLst/>
          </a:prstGeom>
          <a:noFill/>
          <a:ln w="9525">
            <a:noFill/>
          </a:ln>
        </p:spPr>
        <p:txBody>
          <a:bodyPr wrap="square" anchor="t">
            <a:spAutoFit/>
          </a:bodyPr>
          <a:lstStyle/>
          <a:p>
            <a:r>
              <a:rPr lang="en-GB" altLang="zh-CN" sz="36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Project Reference</a:t>
            </a:r>
          </a:p>
        </p:txBody>
      </p:sp>
      <p:pic>
        <p:nvPicPr>
          <p:cNvPr id="89095" name="WordPictureWatermark20474351" descr="DunhamBush_logo"/>
          <p:cNvPicPr>
            <a:picLocks noChangeAspect="1"/>
          </p:cNvPicPr>
          <p:nvPr/>
        </p:nvPicPr>
        <p:blipFill>
          <a:blip r:embed="rId4">
            <a:lum bright="69998" contrast="-70001"/>
          </a:blip>
          <a:stretch>
            <a:fillRect/>
          </a:stretch>
        </p:blipFill>
        <p:spPr>
          <a:xfrm>
            <a:off x="3500438" y="1576388"/>
            <a:ext cx="1871662" cy="295275"/>
          </a:xfrm>
          <a:prstGeom prst="rect">
            <a:avLst/>
          </a:prstGeom>
          <a:noFill/>
          <a:ln w="9525">
            <a:noFill/>
          </a:ln>
        </p:spPr>
      </p:pic>
      <p:pic>
        <p:nvPicPr>
          <p:cNvPr id="9" name="Picture 9"/>
          <p:cNvPicPr>
            <a:picLocks noChangeAspect="1" noChangeArrowheads="1"/>
          </p:cNvPicPr>
          <p:nvPr/>
        </p:nvPicPr>
        <p:blipFill>
          <a:blip r:embed="rId5"/>
          <a:srcRect/>
          <a:stretch>
            <a:fillRect/>
          </a:stretch>
        </p:blipFill>
        <p:spPr bwMode="auto">
          <a:xfrm>
            <a:off x="3902869" y="4083918"/>
            <a:ext cx="1171823" cy="5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flipH="1">
            <a:off x="-23812" y="1560735"/>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
        <p:nvSpPr>
          <p:cNvPr id="11" name="矩形 10"/>
          <p:cNvSpPr/>
          <p:nvPr/>
        </p:nvSpPr>
        <p:spPr>
          <a:xfrm flipH="1">
            <a:off x="8644773" y="1570832"/>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064260" y="192405"/>
            <a:ext cx="7702550" cy="398780"/>
          </a:xfrm>
          <a:prstGeom prst="rect">
            <a:avLst/>
          </a:prstGeom>
          <a:noFill/>
          <a:ln w="9525">
            <a:noFill/>
          </a:ln>
        </p:spPr>
        <p:txBody>
          <a:bodyPr wrap="square" anchor="t">
            <a:spAutoFit/>
          </a:bodyPr>
          <a:lstStyle/>
          <a:p>
            <a:r>
              <a:rPr lang="zh-CN" altLang="en-US" sz="20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 </a:t>
            </a:r>
            <a:r>
              <a:rPr lang="en-US" altLang="zh-CN" sz="20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Dual Cold-Source Temp. and Humidity Control Purification Solution</a:t>
            </a:r>
          </a:p>
        </p:txBody>
      </p:sp>
      <p:sp>
        <p:nvSpPr>
          <p:cNvPr id="35" name="TextBox 34"/>
          <p:cNvSpPr txBox="1"/>
          <p:nvPr/>
        </p:nvSpPr>
        <p:spPr>
          <a:xfrm>
            <a:off x="5747385" y="695960"/>
            <a:ext cx="2919095" cy="368300"/>
          </a:xfrm>
          <a:prstGeom prst="rect">
            <a:avLst/>
          </a:prstGeom>
          <a:noFill/>
        </p:spPr>
        <p:txBody>
          <a:bodyPr wrap="square" rtlCol="0">
            <a:spAutoFit/>
          </a:bodyPr>
          <a:lstStyle/>
          <a:p>
            <a:pPr>
              <a:buFont typeface="Wingdings" panose="05000000000000000000" pitchFamily="2" charset="2"/>
              <a:buBlip>
                <a:blip r:embed="rId3"/>
              </a:buBlip>
            </a:pPr>
            <a:r>
              <a:rPr lang="en-US" altLang="zh-CN" b="1" dirty="0">
                <a:solidFill>
                  <a:schemeClr val="accent1">
                    <a:lumMod val="75000"/>
                  </a:schemeClr>
                </a:solidFill>
                <a:latin typeface="Calibri" panose="020F0502020204030204" pitchFamily="34" charset="0"/>
                <a:ea typeface="微软雅黑" panose="020B0503020204020204" pitchFamily="34" charset="-122"/>
                <a:cs typeface="Calibri" panose="020F0502020204030204" pitchFamily="34" charset="0"/>
              </a:rPr>
              <a:t> System Characteristic</a:t>
            </a:r>
          </a:p>
        </p:txBody>
      </p:sp>
      <p:sp>
        <p:nvSpPr>
          <p:cNvPr id="65" name="圆角矩形 64"/>
          <p:cNvSpPr/>
          <p:nvPr/>
        </p:nvSpPr>
        <p:spPr>
          <a:xfrm>
            <a:off x="5513070" y="1064260"/>
            <a:ext cx="3385820"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70C0"/>
              </a:buClr>
            </a:pPr>
            <a:r>
              <a:rPr lang="en-US" altLang="zh-CN" sz="1400" b="1" dirty="0">
                <a:latin typeface="Calibri" panose="020F0502020204030204" pitchFamily="34" charset="0"/>
                <a:ea typeface="微软雅黑" panose="020B0503020204020204" pitchFamily="34" charset="-122"/>
                <a:cs typeface="Calibri" panose="020F0502020204030204" pitchFamily="34" charset="0"/>
              </a:rPr>
              <a:t>Mature Technology, High Reliability</a:t>
            </a:r>
          </a:p>
        </p:txBody>
      </p:sp>
      <p:sp>
        <p:nvSpPr>
          <p:cNvPr id="66" name="圆角矩形 65"/>
          <p:cNvSpPr/>
          <p:nvPr/>
        </p:nvSpPr>
        <p:spPr>
          <a:xfrm>
            <a:off x="5507990" y="1730375"/>
            <a:ext cx="3389630"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70C0"/>
              </a:buClr>
            </a:pPr>
            <a:r>
              <a:rPr lang="en-US" altLang="zh-CN" sz="1400" b="1" dirty="0">
                <a:latin typeface="Calibri" panose="020F0502020204030204" pitchFamily="34" charset="0"/>
                <a:ea typeface="微软雅黑" panose="020B0503020204020204" pitchFamily="34" charset="-122"/>
                <a:cs typeface="Calibri" panose="020F0502020204030204" pitchFamily="34" charset="0"/>
              </a:rPr>
              <a:t>Flexible and Convenient Independent Fresh Air Supply System</a:t>
            </a:r>
          </a:p>
        </p:txBody>
      </p:sp>
      <p:sp>
        <p:nvSpPr>
          <p:cNvPr id="67" name="圆角矩形 66"/>
          <p:cNvSpPr/>
          <p:nvPr/>
        </p:nvSpPr>
        <p:spPr>
          <a:xfrm>
            <a:off x="5514662" y="2396807"/>
            <a:ext cx="3383915" cy="43243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70C0"/>
              </a:buClr>
            </a:pPr>
            <a:r>
              <a:rPr lang="en-US" altLang="zh-CN" sz="1400" b="1" dirty="0">
                <a:latin typeface="Calibri" panose="020F0502020204030204" pitchFamily="34" charset="0"/>
                <a:ea typeface="微软雅黑" panose="020B0503020204020204" pitchFamily="34" charset="-122"/>
              </a:rPr>
              <a:t>Independent Temp. Control for Different Demands</a:t>
            </a:r>
          </a:p>
        </p:txBody>
      </p:sp>
      <p:sp>
        <p:nvSpPr>
          <p:cNvPr id="68" name="圆角矩形 67"/>
          <p:cNvSpPr/>
          <p:nvPr/>
        </p:nvSpPr>
        <p:spPr>
          <a:xfrm>
            <a:off x="5514662" y="3062922"/>
            <a:ext cx="3383915" cy="43116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70C0"/>
              </a:buClr>
            </a:pPr>
            <a:r>
              <a:rPr lang="en-US" altLang="zh-CN" sz="1400" b="1" dirty="0">
                <a:latin typeface="Calibri" panose="020F0502020204030204" pitchFamily="34" charset="0"/>
                <a:ea typeface="微软雅黑" panose="020B0503020204020204" pitchFamily="34" charset="-122"/>
                <a:cs typeface="Calibri" panose="020F0502020204030204" pitchFamily="34" charset="0"/>
              </a:rPr>
              <a:t>High Efficiency, Low Operating Cost</a:t>
            </a:r>
          </a:p>
        </p:txBody>
      </p:sp>
      <p:sp>
        <p:nvSpPr>
          <p:cNvPr id="38" name="矩形 37"/>
          <p:cNvSpPr/>
          <p:nvPr/>
        </p:nvSpPr>
        <p:spPr>
          <a:xfrm>
            <a:off x="429260" y="4179570"/>
            <a:ext cx="5085715" cy="429895"/>
          </a:xfrm>
          <a:prstGeom prst="rect">
            <a:avLst/>
          </a:prstGeom>
        </p:spPr>
        <p:txBody>
          <a:bodyPr wrap="square">
            <a:spAutoFit/>
          </a:bodyPr>
          <a:lstStyle/>
          <a:p>
            <a:r>
              <a:rPr lang="en-US" altLang="zh-CN" sz="1100" dirty="0">
                <a:latin typeface="Calibri" panose="020F0502020204030204" pitchFamily="34" charset="0"/>
                <a:ea typeface="微软雅黑" panose="020B0503020204020204" pitchFamily="34" charset="-122"/>
                <a:cs typeface="Calibri" panose="020F0502020204030204" pitchFamily="34" charset="0"/>
              </a:rPr>
              <a:t>Equiped with dehumidification wheel, Dunham-Bush CAHU can control air RH from 5% to 40% stably.</a:t>
            </a:r>
          </a:p>
        </p:txBody>
      </p:sp>
      <p:sp>
        <p:nvSpPr>
          <p:cNvPr id="9" name="圆角矩形 8"/>
          <p:cNvSpPr/>
          <p:nvPr/>
        </p:nvSpPr>
        <p:spPr>
          <a:xfrm>
            <a:off x="5515610" y="3719195"/>
            <a:ext cx="3382645" cy="90106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pPr>
            <a:r>
              <a:rPr lang="en-US" altLang="zh-CN" sz="1400" b="1" dirty="0">
                <a:solidFill>
                  <a:schemeClr val="bg1"/>
                </a:solidFill>
                <a:latin typeface="Calibri" panose="020F0502020204030204" pitchFamily="34" charset="0"/>
                <a:ea typeface="微软雅黑" panose="020B0503020204020204" pitchFamily="34" charset="-122"/>
                <a:cs typeface="Calibri" panose="020F0502020204030204" pitchFamily="34" charset="0"/>
                <a:sym typeface="+mn-ea"/>
              </a:rPr>
              <a:t>Applicable for Clean Operating Room, ICU, Transplant Ward, Supplying Room, Distribution Center, </a:t>
            </a:r>
            <a:r>
              <a:rPr lang="en-US" altLang="zh-CN" sz="1400" b="1" dirty="0" err="1">
                <a:solidFill>
                  <a:schemeClr val="bg1"/>
                </a:solidFill>
                <a:latin typeface="Calibri" panose="020F0502020204030204" pitchFamily="34" charset="0"/>
                <a:ea typeface="微软雅黑" panose="020B0503020204020204" pitchFamily="34" charset="-122"/>
                <a:cs typeface="Calibri" panose="020F0502020204030204" pitchFamily="34" charset="0"/>
                <a:sym typeface="+mn-ea"/>
              </a:rPr>
              <a:t>etc.</a:t>
            </a:r>
            <a:endParaRPr lang="zh-CN" altLang="en-US" sz="1400" b="1" dirty="0">
              <a:solidFill>
                <a:schemeClr val="bg1"/>
              </a:solidFill>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11" name="文本框 10"/>
          <p:cNvSpPr txBox="1"/>
          <p:nvPr/>
        </p:nvSpPr>
        <p:spPr>
          <a:xfrm>
            <a:off x="401320" y="695960"/>
            <a:ext cx="5106670" cy="829945"/>
          </a:xfrm>
          <a:prstGeom prst="rect">
            <a:avLst/>
          </a:prstGeom>
          <a:noFill/>
        </p:spPr>
        <p:txBody>
          <a:bodyPr wrap="square" rtlCol="0" anchor="t">
            <a:spAutoFit/>
          </a:bodyPr>
          <a:lstStyle/>
          <a:p>
            <a:pPr>
              <a:buClr>
                <a:srgbClr val="0070C0"/>
              </a:buClr>
            </a:pPr>
            <a:r>
              <a:rPr lang="en-US" altLang="zh-CN" sz="1600" b="1" dirty="0">
                <a:latin typeface="Calibri" panose="020F0502020204030204" pitchFamily="34" charset="0"/>
                <a:ea typeface="微软雅黑" panose="020B0503020204020204" pitchFamily="34" charset="-122"/>
                <a:cs typeface="Calibri" panose="020F0502020204030204" pitchFamily="34" charset="0"/>
                <a:sym typeface="+mn-ea"/>
              </a:rPr>
              <a:t>Low temp. cold source supplies for the wet load of operating room; high temp. cold source supplies for cooling RA and parts of FA.</a:t>
            </a:r>
            <a:endParaRPr lang="en-US" altLang="zh-CN" sz="1600" b="1"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endParaRPr>
          </a:p>
        </p:txBody>
      </p:sp>
      <p:grpSp>
        <p:nvGrpSpPr>
          <p:cNvPr id="21" name="组合 20"/>
          <p:cNvGrpSpPr/>
          <p:nvPr/>
        </p:nvGrpSpPr>
        <p:grpSpPr>
          <a:xfrm>
            <a:off x="401320" y="1687195"/>
            <a:ext cx="5106670" cy="2586990"/>
            <a:chOff x="632" y="2657"/>
            <a:chExt cx="8042" cy="4074"/>
          </a:xfrm>
        </p:grpSpPr>
        <p:grpSp>
          <p:nvGrpSpPr>
            <p:cNvPr id="20" name="组合 19"/>
            <p:cNvGrpSpPr/>
            <p:nvPr/>
          </p:nvGrpSpPr>
          <p:grpSpPr>
            <a:xfrm>
              <a:off x="632" y="2657"/>
              <a:ext cx="8042" cy="4074"/>
              <a:chOff x="632" y="2657"/>
              <a:chExt cx="8042" cy="4074"/>
            </a:xfrm>
          </p:grpSpPr>
          <p:grpSp>
            <p:nvGrpSpPr>
              <p:cNvPr id="10" name="组合 9"/>
              <p:cNvGrpSpPr/>
              <p:nvPr/>
            </p:nvGrpSpPr>
            <p:grpSpPr>
              <a:xfrm>
                <a:off x="632" y="2657"/>
                <a:ext cx="8042" cy="3925"/>
                <a:chOff x="632" y="1640"/>
                <a:chExt cx="8042" cy="3925"/>
              </a:xfrm>
            </p:grpSpPr>
            <p:pic>
              <p:nvPicPr>
                <p:cNvPr id="6" name="图片 5" descr="图片1_副本"/>
                <p:cNvPicPr>
                  <a:picLocks noChangeAspect="1"/>
                </p:cNvPicPr>
                <p:nvPr/>
              </p:nvPicPr>
              <p:blipFill>
                <a:blip r:embed="rId4"/>
                <a:stretch>
                  <a:fillRect/>
                </a:stretch>
              </p:blipFill>
              <p:spPr>
                <a:xfrm>
                  <a:off x="632" y="1640"/>
                  <a:ext cx="8042" cy="3925"/>
                </a:xfrm>
                <a:prstGeom prst="rect">
                  <a:avLst/>
                </a:prstGeom>
              </p:spPr>
            </p:pic>
            <p:sp>
              <p:nvSpPr>
                <p:cNvPr id="7" name="文本框 6"/>
                <p:cNvSpPr txBox="1"/>
                <p:nvPr/>
              </p:nvSpPr>
              <p:spPr>
                <a:xfrm>
                  <a:off x="807" y="2887"/>
                  <a:ext cx="1762" cy="386"/>
                </a:xfrm>
                <a:prstGeom prst="rect">
                  <a:avLst/>
                </a:prstGeom>
                <a:noFill/>
              </p:spPr>
              <p:txBody>
                <a:bodyPr wrap="none" rtlCol="0" anchor="t">
                  <a:spAutoFit/>
                </a:bodyPr>
                <a:lstStyle/>
                <a:p>
                  <a:r>
                    <a:rPr lang="en-US" altLang="zh-CN" sz="1000" b="1" dirty="0">
                      <a:latin typeface="Calibri" panose="020F0502020204030204" pitchFamily="34" charset="0"/>
                      <a:ea typeface="微软雅黑" panose="020B0503020204020204" pitchFamily="34" charset="-122"/>
                      <a:sym typeface="+mn-ea"/>
                    </a:rPr>
                    <a:t>Operating room 2</a:t>
                  </a:r>
                </a:p>
              </p:txBody>
            </p:sp>
          </p:grpSp>
          <p:sp>
            <p:nvSpPr>
              <p:cNvPr id="2" name="矩形 1"/>
              <p:cNvSpPr/>
              <p:nvPr/>
            </p:nvSpPr>
            <p:spPr>
              <a:xfrm>
                <a:off x="2809" y="2957"/>
                <a:ext cx="1492"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Cooling Tower</a:t>
                </a:r>
              </a:p>
            </p:txBody>
          </p:sp>
          <p:sp>
            <p:nvSpPr>
              <p:cNvPr id="3" name="矩形 2"/>
              <p:cNvSpPr/>
              <p:nvPr/>
            </p:nvSpPr>
            <p:spPr>
              <a:xfrm>
                <a:off x="4073" y="4551"/>
                <a:ext cx="1164"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CDW Pump</a:t>
                </a:r>
              </a:p>
            </p:txBody>
          </p:sp>
          <p:sp>
            <p:nvSpPr>
              <p:cNvPr id="8" name="矩形 7"/>
              <p:cNvSpPr/>
              <p:nvPr/>
            </p:nvSpPr>
            <p:spPr>
              <a:xfrm>
                <a:off x="2154" y="3670"/>
                <a:ext cx="630"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FCU</a:t>
                </a:r>
              </a:p>
            </p:txBody>
          </p:sp>
          <p:sp>
            <p:nvSpPr>
              <p:cNvPr id="12" name="矩形 11"/>
              <p:cNvSpPr/>
              <p:nvPr/>
            </p:nvSpPr>
            <p:spPr>
              <a:xfrm>
                <a:off x="1878" y="4160"/>
                <a:ext cx="763"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FAHU</a:t>
                </a:r>
              </a:p>
            </p:txBody>
          </p:sp>
          <p:sp>
            <p:nvSpPr>
              <p:cNvPr id="14" name="矩形 13"/>
              <p:cNvSpPr/>
              <p:nvPr/>
            </p:nvSpPr>
            <p:spPr>
              <a:xfrm>
                <a:off x="1790" y="5592"/>
                <a:ext cx="763"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FAHU</a:t>
                </a:r>
              </a:p>
            </p:txBody>
          </p:sp>
          <p:sp>
            <p:nvSpPr>
              <p:cNvPr id="15" name="文本框 14"/>
              <p:cNvSpPr txBox="1"/>
              <p:nvPr/>
            </p:nvSpPr>
            <p:spPr>
              <a:xfrm>
                <a:off x="807" y="5279"/>
                <a:ext cx="1762" cy="386"/>
              </a:xfrm>
              <a:prstGeom prst="rect">
                <a:avLst/>
              </a:prstGeom>
              <a:noFill/>
            </p:spPr>
            <p:txBody>
              <a:bodyPr wrap="none" rtlCol="0" anchor="t">
                <a:spAutoFit/>
              </a:bodyPr>
              <a:lstStyle/>
              <a:p>
                <a:r>
                  <a:rPr lang="en-US" altLang="zh-CN" sz="1000" b="1" dirty="0">
                    <a:latin typeface="Calibri" panose="020F0502020204030204" pitchFamily="34" charset="0"/>
                    <a:ea typeface="微软雅黑" panose="020B0503020204020204" pitchFamily="34" charset="-122"/>
                    <a:sym typeface="+mn-ea"/>
                  </a:rPr>
                  <a:t>Operating room 1</a:t>
                </a:r>
              </a:p>
            </p:txBody>
          </p:sp>
          <p:sp>
            <p:nvSpPr>
              <p:cNvPr id="16" name="矩形 15"/>
              <p:cNvSpPr/>
              <p:nvPr/>
            </p:nvSpPr>
            <p:spPr>
              <a:xfrm>
                <a:off x="5903" y="4092"/>
                <a:ext cx="1043"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CW Pump</a:t>
                </a:r>
              </a:p>
            </p:txBody>
          </p:sp>
          <p:sp>
            <p:nvSpPr>
              <p:cNvPr id="17" name="矩形 16"/>
              <p:cNvSpPr/>
              <p:nvPr/>
            </p:nvSpPr>
            <p:spPr>
              <a:xfrm>
                <a:off x="5508" y="4439"/>
                <a:ext cx="1043"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HT Chiller</a:t>
                </a:r>
              </a:p>
            </p:txBody>
          </p:sp>
          <p:sp>
            <p:nvSpPr>
              <p:cNvPr id="18" name="矩形 17"/>
              <p:cNvSpPr/>
              <p:nvPr/>
            </p:nvSpPr>
            <p:spPr>
              <a:xfrm>
                <a:off x="6372" y="6288"/>
                <a:ext cx="1043"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LT Chiller</a:t>
                </a:r>
              </a:p>
            </p:txBody>
          </p:sp>
          <p:sp>
            <p:nvSpPr>
              <p:cNvPr id="19" name="矩形 18"/>
              <p:cNvSpPr/>
              <p:nvPr/>
            </p:nvSpPr>
            <p:spPr>
              <a:xfrm>
                <a:off x="3939" y="6369"/>
                <a:ext cx="1264"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CDW Pump</a:t>
                </a:r>
              </a:p>
            </p:txBody>
          </p:sp>
        </p:grpSp>
        <p:sp>
          <p:nvSpPr>
            <p:cNvPr id="13" name="矩形 12"/>
            <p:cNvSpPr/>
            <p:nvPr/>
          </p:nvSpPr>
          <p:spPr>
            <a:xfrm>
              <a:off x="2066" y="5034"/>
              <a:ext cx="630" cy="362"/>
            </a:xfrm>
            <a:prstGeom prst="rect">
              <a:avLst/>
            </a:prstGeom>
            <a:solidFill>
              <a:schemeClr val="bg1"/>
            </a:solidFill>
          </p:spPr>
          <p:txBody>
            <a:bodyPr wrap="square">
              <a:spAutoFit/>
            </a:bodyPr>
            <a:lstStyle/>
            <a:p>
              <a:r>
                <a:rPr lang="en-US" altLang="zh-CN" sz="900" dirty="0">
                  <a:latin typeface="Calibri" panose="020F0502020204030204" pitchFamily="34" charset="0"/>
                  <a:ea typeface="微软雅黑" panose="020B0503020204020204" pitchFamily="34" charset="-122"/>
                  <a:cs typeface="Calibri" panose="020F0502020204030204" pitchFamily="34" charset="0"/>
                </a:rPr>
                <a:t>FCU</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130" y="703580"/>
            <a:ext cx="9234170" cy="368300"/>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GB" altLang="zh-CN" dirty="0">
                <a:solidFill>
                  <a:schemeClr val="bg1"/>
                </a:solidFill>
                <a:latin typeface="Calibri" panose="020F0502020204030204" pitchFamily="34" charset="0"/>
                <a:ea typeface="微软雅黑" panose="020B0503020204020204" pitchFamily="34" charset="-122"/>
                <a:cs typeface="Calibri" panose="020F0502020204030204" pitchFamily="34" charset="0"/>
              </a:rPr>
              <a:t>Dunham-Bush </a:t>
            </a:r>
            <a:r>
              <a:rPr lang="en-US" altLang="zh-CN" dirty="0">
                <a:solidFill>
                  <a:schemeClr val="bg1"/>
                </a:solidFill>
                <a:latin typeface="Calibri" panose="020F0502020204030204" pitchFamily="34" charset="0"/>
                <a:ea typeface="微软雅黑" panose="020B0503020204020204" pitchFamily="34" charset="-122"/>
                <a:cs typeface="Calibri" panose="020F0502020204030204" pitchFamily="34" charset="0"/>
              </a:rPr>
              <a:t>teamed up with </a:t>
            </a:r>
            <a:r>
              <a:rPr lang="en-US" altLang="zh-CN" dirty="0" err="1">
                <a:solidFill>
                  <a:schemeClr val="bg1"/>
                </a:solidFill>
                <a:latin typeface="Calibri" panose="020F0502020204030204" pitchFamily="34" charset="0"/>
                <a:ea typeface="微软雅黑" panose="020B0503020204020204" pitchFamily="34" charset="-122"/>
                <a:cs typeface="Calibri" panose="020F0502020204030204" pitchFamily="34" charset="0"/>
              </a:rPr>
              <a:t>Longhu</a:t>
            </a:r>
            <a:r>
              <a:rPr lang="en-US" altLang="zh-CN" dirty="0">
                <a:solidFill>
                  <a:schemeClr val="bg1"/>
                </a:solidFill>
                <a:latin typeface="Calibri" panose="020F0502020204030204" pitchFamily="34" charset="0"/>
                <a:ea typeface="微软雅黑" panose="020B0503020204020204" pitchFamily="34" charset="-122"/>
                <a:cs typeface="Calibri" panose="020F0502020204030204" pitchFamily="34" charset="0"/>
              </a:rPr>
              <a:t> Real Estate to create energy-efficient commercial buildings</a:t>
            </a:r>
            <a:endParaRPr lang="zh-CN" altLang="en-US"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1030" name="Picture 6" descr="https://timgsa.baidu.com/timg?image&amp;quality=80&amp;size=b9999_10000&amp;sec=1547802891351&amp;di=acfbe7e63cfffd82f5d63503de1af3cc&amp;imgtype=0&amp;src=http%3A%2F%2Fimg.chuansong.me%2Fmmbiz_jpg%2FRHTCo9aZ51KjtWiach9HkUa4xGMibYPIqeW7n6rdVvzZb5SFUKiaB1mPfiapymGY7iabu2HzztSnGyLjtJSFUxoicn8g%2F0%3Fwx_fmt%3Djpeg"/>
          <p:cNvPicPr>
            <a:picLocks noChangeAspect="1" noChangeArrowheads="1"/>
          </p:cNvPicPr>
          <p:nvPr/>
        </p:nvPicPr>
        <p:blipFill>
          <a:blip r:embed="rId3"/>
          <a:srcRect/>
          <a:stretch>
            <a:fillRect/>
          </a:stretch>
        </p:blipFill>
        <p:spPr bwMode="auto">
          <a:xfrm>
            <a:off x="224784" y="1563638"/>
            <a:ext cx="4857752" cy="2857520"/>
          </a:xfrm>
          <a:prstGeom prst="rect">
            <a:avLst/>
          </a:prstGeom>
          <a:noFill/>
        </p:spPr>
      </p:pic>
      <p:sp>
        <p:nvSpPr>
          <p:cNvPr id="92161" name="矩形 1"/>
          <p:cNvSpPr/>
          <p:nvPr/>
        </p:nvSpPr>
        <p:spPr>
          <a:xfrm>
            <a:off x="1225868" y="156210"/>
            <a:ext cx="3446780" cy="459105"/>
          </a:xfrm>
          <a:prstGeom prst="rect">
            <a:avLst/>
          </a:prstGeom>
          <a:noFill/>
          <a:ln w="9525">
            <a:noFill/>
          </a:ln>
        </p:spPr>
        <p:txBody>
          <a:bodyPr wrap="none" lIns="91438" tIns="45719" rIns="91438" bIns="45719" anchor="t">
            <a:spAutoFit/>
          </a:bodyPr>
          <a:lstStyle/>
          <a:p>
            <a:pPr marL="0" lvl="1" indent="0"/>
            <a:r>
              <a:rPr lang="en-GB"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Commercial Complex</a:t>
            </a:r>
          </a:p>
        </p:txBody>
      </p:sp>
      <p:sp>
        <p:nvSpPr>
          <p:cNvPr id="7" name="TextBox 6"/>
          <p:cNvSpPr txBox="1"/>
          <p:nvPr/>
        </p:nvSpPr>
        <p:spPr>
          <a:xfrm>
            <a:off x="5220335" y="1563370"/>
            <a:ext cx="3924300" cy="2891790"/>
          </a:xfrm>
          <a:prstGeom prst="rect">
            <a:avLst/>
          </a:prstGeom>
          <a:noFill/>
        </p:spPr>
        <p:txBody>
          <a:bodyPr wrap="square">
            <a:spAutoFit/>
          </a:bodyPr>
          <a:lstStyle/>
          <a:p>
            <a:r>
              <a:rPr lang="en-US" altLang="zh-CN" sz="1400" dirty="0">
                <a:effectLst/>
                <a:latin typeface="Calibri" panose="020F0502020204030204" pitchFamily="34" charset="0"/>
                <a:cs typeface="Calibri" panose="020F0502020204030204" pitchFamily="34" charset="0"/>
              </a:rPr>
              <a:t>Zhengzhou CBD Deputy Center - </a:t>
            </a:r>
            <a:r>
              <a:rPr lang="en-US" altLang="zh-CN" sz="1400" dirty="0" err="1">
                <a:effectLst/>
                <a:latin typeface="Calibri" panose="020F0502020204030204" pitchFamily="34" charset="0"/>
                <a:cs typeface="Calibri" panose="020F0502020204030204" pitchFamily="34" charset="0"/>
              </a:rPr>
              <a:t>Longhu</a:t>
            </a:r>
            <a:r>
              <a:rPr lang="en-US" altLang="zh-CN" sz="1400" dirty="0">
                <a:effectLst/>
                <a:latin typeface="Calibri" panose="020F0502020204030204" pitchFamily="34" charset="0"/>
                <a:cs typeface="Calibri" panose="020F0502020204030204" pitchFamily="34" charset="0"/>
              </a:rPr>
              <a:t> Financial Center is located in the middle of </a:t>
            </a:r>
            <a:r>
              <a:rPr lang="en-US" altLang="zh-CN" sz="1400" dirty="0" err="1">
                <a:effectLst/>
                <a:latin typeface="Calibri" panose="020F0502020204030204" pitchFamily="34" charset="0"/>
                <a:cs typeface="Calibri" panose="020F0502020204030204" pitchFamily="34" charset="0"/>
              </a:rPr>
              <a:t>Longhu</a:t>
            </a:r>
            <a:r>
              <a:rPr lang="en-US" altLang="zh-CN" sz="1400" dirty="0">
                <a:effectLst/>
                <a:latin typeface="Calibri" panose="020F0502020204030204" pitchFamily="34" charset="0"/>
                <a:cs typeface="Calibri" panose="020F0502020204030204" pitchFamily="34" charset="0"/>
              </a:rPr>
              <a:t>, </a:t>
            </a:r>
            <a:r>
              <a:rPr lang="en-US" altLang="zh-CN" sz="1400" dirty="0" err="1">
                <a:effectLst/>
                <a:latin typeface="Calibri" panose="020F0502020204030204" pitchFamily="34" charset="0"/>
                <a:cs typeface="Calibri" panose="020F0502020204030204" pitchFamily="34" charset="0"/>
              </a:rPr>
              <a:t>Zhengdong</a:t>
            </a:r>
            <a:r>
              <a:rPr lang="en-US" altLang="zh-CN" sz="1400" dirty="0">
                <a:effectLst/>
                <a:latin typeface="Calibri" panose="020F0502020204030204" pitchFamily="34" charset="0"/>
                <a:cs typeface="Calibri" panose="020F0502020204030204" pitchFamily="34" charset="0"/>
              </a:rPr>
              <a:t> New District, which covers an area about 15,000 k</a:t>
            </a:r>
            <a:r>
              <a:rPr lang="zh-CN" altLang="en-US" sz="1400" dirty="0">
                <a:latin typeface="Calibri" panose="020F0502020204030204" pitchFamily="34" charset="0"/>
                <a:cs typeface="Calibri" panose="020F0502020204030204" pitchFamily="34" charset="0"/>
                <a:sym typeface="+mn-ea"/>
              </a:rPr>
              <a:t>m</a:t>
            </a:r>
            <a:r>
              <a:rPr lang="zh-CN" altLang="en-US" sz="1400" baseline="30000" dirty="0">
                <a:latin typeface="Calibri" panose="020F0502020204030204" pitchFamily="34" charset="0"/>
                <a:cs typeface="Calibri" panose="020F0502020204030204" pitchFamily="34" charset="0"/>
                <a:sym typeface="+mn-ea"/>
              </a:rPr>
              <a:t>2</a:t>
            </a:r>
            <a:r>
              <a:rPr lang="en-US" altLang="zh-CN" sz="1400" dirty="0">
                <a:effectLst/>
                <a:latin typeface="Calibri" panose="020F0502020204030204" pitchFamily="34" charset="0"/>
                <a:cs typeface="Calibri" panose="020F0502020204030204" pitchFamily="34" charset="0"/>
              </a:rPr>
              <a:t>, </a:t>
            </a:r>
            <a:r>
              <a:rPr lang="en-US" altLang="zh-CN" sz="1400" dirty="0">
                <a:effectLst/>
                <a:latin typeface="Calibri" panose="020F0502020204030204" pitchFamily="34" charset="0"/>
                <a:cs typeface="Calibri" panose="020F0502020204030204" pitchFamily="34" charset="0"/>
                <a:sym typeface="+mn-ea"/>
              </a:rPr>
              <a:t>connected with Zhengzhou CBD </a:t>
            </a:r>
            <a:r>
              <a:rPr lang="en-US" altLang="zh-CN" sz="1400" dirty="0">
                <a:effectLst/>
                <a:latin typeface="Calibri" panose="020F0502020204030204" pitchFamily="34" charset="0"/>
                <a:cs typeface="Calibri" panose="020F0502020204030204" pitchFamily="34" charset="0"/>
              </a:rPr>
              <a:t>through a 3.7 km canal. It likes a Ruyi when views from sky.</a:t>
            </a:r>
            <a:endParaRPr lang="en-GB" altLang="zh-CN" sz="1400" dirty="0">
              <a:effectLst/>
              <a:latin typeface="Calibri" panose="020F0502020204030204" pitchFamily="34" charset="0"/>
              <a:cs typeface="Calibri" panose="020F0502020204030204" pitchFamily="34" charset="0"/>
            </a:endParaRPr>
          </a:p>
          <a:p>
            <a:endParaRPr lang="en-GB" altLang="zh-CN" sz="1400" dirty="0">
              <a:latin typeface="Calibri" panose="020F0502020204030204" pitchFamily="34" charset="0"/>
              <a:cs typeface="Calibri" panose="020F0502020204030204" pitchFamily="34" charset="0"/>
            </a:endParaRPr>
          </a:p>
          <a:p>
            <a:r>
              <a:rPr lang="en-US" altLang="zh-CN" sz="1400" dirty="0">
                <a:effectLst/>
                <a:latin typeface="Calibri" panose="020F0502020204030204" pitchFamily="34" charset="0"/>
                <a:cs typeface="Calibri" panose="020F0502020204030204" pitchFamily="34" charset="0"/>
              </a:rPr>
              <a:t>This center, the landmark of Zhengzhou, is mainly used for financial office, business and tourism. All of the 22 bulidings in inner cycle </a:t>
            </a:r>
            <a:r>
              <a:rPr lang="en-US" altLang="zh-CN" sz="1400" dirty="0">
                <a:effectLst/>
                <a:latin typeface="Calibri" panose="020F0502020204030204" pitchFamily="34" charset="0"/>
                <a:cs typeface="Calibri" panose="020F0502020204030204" pitchFamily="34" charset="0"/>
                <a:sym typeface="+mn-ea"/>
              </a:rPr>
              <a:t>which floor area are more than 1 million </a:t>
            </a:r>
            <a:r>
              <a:rPr lang="zh-CN" altLang="en-US" sz="1400" dirty="0">
                <a:latin typeface="Calibri" panose="020F0502020204030204" pitchFamily="34" charset="0"/>
                <a:cs typeface="Calibri" panose="020F0502020204030204" pitchFamily="34" charset="0"/>
                <a:sym typeface="+mn-ea"/>
              </a:rPr>
              <a:t>m</a:t>
            </a:r>
            <a:r>
              <a:rPr lang="zh-CN" altLang="en-US" sz="1400" baseline="30000" dirty="0">
                <a:latin typeface="Calibri" panose="020F0502020204030204" pitchFamily="34" charset="0"/>
                <a:cs typeface="Calibri" panose="020F0502020204030204" pitchFamily="34" charset="0"/>
                <a:sym typeface="+mn-ea"/>
              </a:rPr>
              <a:t>2</a:t>
            </a:r>
            <a:r>
              <a:rPr lang="en-US" altLang="zh-CN" sz="1400" dirty="0">
                <a:effectLst/>
                <a:latin typeface="Calibri" panose="020F0502020204030204" pitchFamily="34" charset="0"/>
                <a:cs typeface="Calibri" panose="020F0502020204030204" pitchFamily="34" charset="0"/>
                <a:sym typeface="+mn-ea"/>
              </a:rPr>
              <a:t> </a:t>
            </a:r>
            <a:r>
              <a:rPr lang="en-US" altLang="zh-CN" sz="1400" dirty="0">
                <a:effectLst/>
                <a:latin typeface="Calibri" panose="020F0502020204030204" pitchFamily="34" charset="0"/>
                <a:cs typeface="Calibri" panose="020F0502020204030204" pitchFamily="34" charset="0"/>
              </a:rPr>
              <a:t>are applied </a:t>
            </a:r>
            <a:r>
              <a:rPr lang="en-US" altLang="zh-CN" sz="1400" b="1" dirty="0">
                <a:solidFill>
                  <a:srgbClr val="00B0F0"/>
                </a:solidFill>
                <a:effectLst/>
                <a:latin typeface="Calibri" panose="020F0502020204030204" pitchFamily="34" charset="0"/>
                <a:cs typeface="Calibri" panose="020F0502020204030204" pitchFamily="34" charset="0"/>
              </a:rPr>
              <a:t>Dunham-Bush airside products</a:t>
            </a:r>
            <a:r>
              <a:rPr lang="en-US" altLang="zh-CN" sz="1400" dirty="0">
                <a:effectLst/>
                <a:latin typeface="Calibri" panose="020F0502020204030204" pitchFamily="34" charset="0"/>
                <a:cs typeface="Calibri" panose="020F0502020204030204" pitchFamily="34" charset="0"/>
              </a:rPr>
              <a:t> that total amount is around 30 million CNY.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195" y="704215"/>
            <a:ext cx="9234805" cy="368300"/>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0" lvl="1"/>
            <a:r>
              <a:rPr lang="en-US" altLang="zh-CN" dirty="0">
                <a:solidFill>
                  <a:schemeClr val="bg1"/>
                </a:solidFill>
                <a:latin typeface="Calibri" panose="020F0502020204030204" pitchFamily="34" charset="0"/>
                <a:ea typeface="微软雅黑" panose="020B0503020204020204" pitchFamily="34" charset="-122"/>
                <a:cs typeface="Calibri" panose="020F0502020204030204" pitchFamily="34" charset="0"/>
              </a:rPr>
              <a:t>Dunham-Bush Landmark Project in </a:t>
            </a:r>
            <a:r>
              <a:rPr lang="en-US" altLang="zh-CN" sz="1800" dirty="0">
                <a:solidFill>
                  <a:schemeClr val="bg1"/>
                </a:solidFill>
                <a:latin typeface="Calibri" panose="020F0502020204030204" pitchFamily="34" charset="0"/>
                <a:ea typeface="微软雅黑" panose="020B0503020204020204" pitchFamily="34" charset="-122"/>
                <a:cs typeface="Calibri" panose="020F0502020204030204" pitchFamily="34" charset="0"/>
                <a:sym typeface="+mn-ea"/>
              </a:rPr>
              <a:t>Electronic Clean Workshop</a:t>
            </a:r>
            <a:endParaRPr lang="en-US" altLang="zh-CN" sz="18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9" name="矩形 8"/>
          <p:cNvSpPr/>
          <p:nvPr/>
        </p:nvSpPr>
        <p:spPr>
          <a:xfrm>
            <a:off x="4944110" y="1419860"/>
            <a:ext cx="4199890" cy="2676525"/>
          </a:xfrm>
          <a:prstGeom prst="rect">
            <a:avLst/>
          </a:prstGeom>
        </p:spPr>
        <p:txBody>
          <a:bodyPr wrap="square">
            <a:spAutoFit/>
          </a:bodyPr>
          <a:lstStyle/>
          <a:p>
            <a:r>
              <a:rPr lang="zh-CN" altLang="en-US" sz="1400" dirty="0">
                <a:latin typeface="Calibri" panose="020F0502020204030204" pitchFamily="34" charset="0"/>
                <a:cs typeface="Calibri" panose="020F0502020204030204" pitchFamily="34" charset="0"/>
                <a:sym typeface="+mn-ea"/>
              </a:rPr>
              <a:t>Xi</a:t>
            </a:r>
            <a:r>
              <a:rPr lang="en-US" altLang="zh-CN" sz="1400" dirty="0">
                <a:latin typeface="Calibri" panose="020F0502020204030204" pitchFamily="34" charset="0"/>
                <a:cs typeface="Calibri" panose="020F0502020204030204" pitchFamily="34" charset="0"/>
                <a:sym typeface="+mn-ea"/>
              </a:rPr>
              <a:t>'</a:t>
            </a:r>
            <a:r>
              <a:rPr lang="zh-CN" altLang="en-US" sz="1400" dirty="0">
                <a:latin typeface="Calibri" panose="020F0502020204030204" pitchFamily="34" charset="0"/>
                <a:cs typeface="Calibri" panose="020F0502020204030204" pitchFamily="34" charset="0"/>
                <a:sym typeface="+mn-ea"/>
              </a:rPr>
              <a:t>an 5GW single crystal photovoltaic </a:t>
            </a:r>
            <a:r>
              <a:rPr lang="en-US" altLang="zh-CN" sz="1400" dirty="0">
                <a:latin typeface="Calibri" panose="020F0502020204030204" pitchFamily="34" charset="0"/>
                <a:cs typeface="Calibri" panose="020F0502020204030204" pitchFamily="34" charset="0"/>
                <a:sym typeface="+mn-ea"/>
              </a:rPr>
              <a:t>battery</a:t>
            </a:r>
            <a:r>
              <a:rPr lang="zh-CN" altLang="en-US" sz="1400" dirty="0">
                <a:latin typeface="Calibri" panose="020F0502020204030204" pitchFamily="34" charset="0"/>
                <a:cs typeface="Calibri" panose="020F0502020204030204" pitchFamily="34" charset="0"/>
                <a:sym typeface="+mn-ea"/>
              </a:rPr>
              <a:t> industrial park EPC project, covers an area about 184</a:t>
            </a:r>
            <a:r>
              <a:rPr lang="en-US" altLang="zh-CN" sz="1400" dirty="0">
                <a:latin typeface="Calibri" panose="020F0502020204030204" pitchFamily="34" charset="0"/>
                <a:cs typeface="Calibri" panose="020F0502020204030204" pitchFamily="34" charset="0"/>
                <a:sym typeface="+mn-ea"/>
              </a:rPr>
              <a:t>,</a:t>
            </a:r>
            <a:r>
              <a:rPr lang="zh-CN" altLang="en-US" sz="1400" dirty="0">
                <a:latin typeface="Calibri" panose="020F0502020204030204" pitchFamily="34" charset="0"/>
                <a:cs typeface="Calibri" panose="020F0502020204030204" pitchFamily="34" charset="0"/>
                <a:sym typeface="+mn-ea"/>
              </a:rPr>
              <a:t>880m</a:t>
            </a:r>
            <a:r>
              <a:rPr lang="zh-CN" altLang="en-US" sz="1400" baseline="30000" dirty="0">
                <a:latin typeface="Calibri" panose="020F0502020204030204" pitchFamily="34" charset="0"/>
                <a:cs typeface="Calibri" panose="020F0502020204030204" pitchFamily="34" charset="0"/>
                <a:sym typeface="+mn-ea"/>
              </a:rPr>
              <a:t>2</a:t>
            </a:r>
            <a:r>
              <a:rPr lang="zh-CN" altLang="en-US" sz="1400" dirty="0">
                <a:latin typeface="Calibri" panose="020F0502020204030204" pitchFamily="34" charset="0"/>
                <a:cs typeface="Calibri" panose="020F0502020204030204" pitchFamily="34" charset="0"/>
                <a:sym typeface="+mn-ea"/>
              </a:rPr>
              <a:t>, the total </a:t>
            </a:r>
            <a:r>
              <a:rPr lang="en-US" altLang="zh-CN" sz="1400" dirty="0">
                <a:latin typeface="Calibri" panose="020F0502020204030204" pitchFamily="34" charset="0"/>
                <a:cs typeface="Calibri" panose="020F0502020204030204" pitchFamily="34" charset="0"/>
                <a:sym typeface="+mn-ea"/>
              </a:rPr>
              <a:t>floor</a:t>
            </a:r>
            <a:r>
              <a:rPr lang="zh-CN" altLang="en-US" sz="1400" dirty="0">
                <a:latin typeface="Calibri" panose="020F0502020204030204" pitchFamily="34" charset="0"/>
                <a:cs typeface="Calibri" panose="020F0502020204030204" pitchFamily="34" charset="0"/>
                <a:sym typeface="+mn-ea"/>
              </a:rPr>
              <a:t> area </a:t>
            </a:r>
            <a:r>
              <a:rPr lang="en-US" altLang="zh-CN" sz="1400" dirty="0">
                <a:latin typeface="Calibri" panose="020F0502020204030204" pitchFamily="34" charset="0"/>
                <a:cs typeface="Calibri" panose="020F0502020204030204" pitchFamily="34" charset="0"/>
                <a:sym typeface="+mn-ea"/>
              </a:rPr>
              <a:t>is</a:t>
            </a:r>
            <a:r>
              <a:rPr lang="zh-CN" altLang="en-US" sz="1400" dirty="0">
                <a:latin typeface="Calibri" panose="020F0502020204030204" pitchFamily="34" charset="0"/>
                <a:cs typeface="Calibri" panose="020F0502020204030204" pitchFamily="34" charset="0"/>
                <a:sym typeface="+mn-ea"/>
              </a:rPr>
              <a:t> about 96</a:t>
            </a:r>
            <a:r>
              <a:rPr lang="en-US" altLang="zh-CN" sz="1400" dirty="0">
                <a:latin typeface="Calibri" panose="020F0502020204030204" pitchFamily="34" charset="0"/>
                <a:cs typeface="Calibri" panose="020F0502020204030204" pitchFamily="34" charset="0"/>
                <a:sym typeface="+mn-ea"/>
              </a:rPr>
              <a:t>,</a:t>
            </a:r>
            <a:r>
              <a:rPr lang="zh-CN" altLang="en-US" sz="1400" dirty="0">
                <a:latin typeface="Calibri" panose="020F0502020204030204" pitchFamily="34" charset="0"/>
                <a:cs typeface="Calibri" panose="020F0502020204030204" pitchFamily="34" charset="0"/>
                <a:sym typeface="+mn-ea"/>
              </a:rPr>
              <a:t>989 m</a:t>
            </a:r>
            <a:r>
              <a:rPr lang="zh-CN" altLang="en-US" sz="1400" baseline="30000" dirty="0">
                <a:latin typeface="Calibri" panose="020F0502020204030204" pitchFamily="34" charset="0"/>
                <a:cs typeface="Calibri" panose="020F0502020204030204" pitchFamily="34" charset="0"/>
                <a:sym typeface="+mn-ea"/>
              </a:rPr>
              <a:t>2</a:t>
            </a:r>
            <a:r>
              <a:rPr lang="zh-CN" altLang="en-US" sz="1400" dirty="0">
                <a:latin typeface="Calibri" panose="020F0502020204030204" pitchFamily="34" charset="0"/>
                <a:cs typeface="Calibri" panose="020F0502020204030204" pitchFamily="34" charset="0"/>
                <a:sym typeface="+mn-ea"/>
              </a:rPr>
              <a:t>. </a:t>
            </a:r>
            <a:r>
              <a:rPr lang="en-US" sz="1400" dirty="0">
                <a:latin typeface="Calibri" panose="020F0502020204030204" pitchFamily="34" charset="0"/>
                <a:cs typeface="Calibri" panose="020F0502020204030204" pitchFamily="34" charset="0"/>
                <a:sym typeface="+mn-ea"/>
              </a:rPr>
              <a:t>Including</a:t>
            </a:r>
            <a:r>
              <a:rPr lang="zh-CN" altLang="en-US" sz="1400" dirty="0">
                <a:latin typeface="Calibri" panose="020F0502020204030204" pitchFamily="34" charset="0"/>
                <a:cs typeface="Calibri" panose="020F0502020204030204" pitchFamily="34" charset="0"/>
                <a:sym typeface="+mn-ea"/>
              </a:rPr>
              <a:t> </a:t>
            </a:r>
            <a:r>
              <a:rPr lang="en-US" altLang="zh-CN" sz="1400" dirty="0">
                <a:latin typeface="Calibri" panose="020F0502020204030204" pitchFamily="34" charset="0"/>
                <a:cs typeface="Calibri" panose="020F0502020204030204" pitchFamily="34" charset="0"/>
                <a:sym typeface="+mn-ea"/>
              </a:rPr>
              <a:t>two</a:t>
            </a:r>
            <a:r>
              <a:rPr lang="zh-CN" altLang="en-US" sz="1400" dirty="0">
                <a:latin typeface="Calibri" panose="020F0502020204030204" pitchFamily="34" charset="0"/>
                <a:cs typeface="Calibri" panose="020F0502020204030204" pitchFamily="34" charset="0"/>
                <a:sym typeface="+mn-ea"/>
              </a:rPr>
              <a:t> production workshops, </a:t>
            </a:r>
            <a:r>
              <a:rPr lang="en-US" altLang="zh-CN" sz="1400" dirty="0">
                <a:latin typeface="Calibri" panose="020F0502020204030204" pitchFamily="34" charset="0"/>
                <a:cs typeface="Calibri" panose="020F0502020204030204" pitchFamily="34" charset="0"/>
                <a:sym typeface="+mn-ea"/>
              </a:rPr>
              <a:t>a</a:t>
            </a:r>
            <a:r>
              <a:rPr lang="zh-CN" altLang="en-US" sz="1400" dirty="0">
                <a:latin typeface="Calibri" panose="020F0502020204030204" pitchFamily="34" charset="0"/>
                <a:cs typeface="Calibri" panose="020F0502020204030204" pitchFamily="34" charset="0"/>
                <a:sym typeface="+mn-ea"/>
              </a:rPr>
              <a:t>ir separation station, an ammonia station, a special gas station and a chemical</a:t>
            </a:r>
            <a:r>
              <a:rPr lang="en-US" altLang="zh-CN" sz="1400" dirty="0">
                <a:latin typeface="Calibri" panose="020F0502020204030204" pitchFamily="34" charset="0"/>
                <a:cs typeface="Calibri" panose="020F0502020204030204" pitchFamily="34" charset="0"/>
                <a:sym typeface="+mn-ea"/>
              </a:rPr>
              <a:t>s warehouse</a:t>
            </a:r>
            <a:r>
              <a:rPr lang="zh-CN" altLang="en-US" sz="1400" dirty="0">
                <a:latin typeface="Calibri" panose="020F0502020204030204" pitchFamily="34" charset="0"/>
                <a:cs typeface="Calibri" panose="020F0502020204030204" pitchFamily="34" charset="0"/>
                <a:sym typeface="+mn-ea"/>
              </a:rPr>
              <a:t> </a:t>
            </a:r>
            <a:r>
              <a:rPr lang="en-US" altLang="zh-CN" sz="1400" dirty="0">
                <a:latin typeface="Calibri" panose="020F0502020204030204" pitchFamily="34" charset="0"/>
                <a:cs typeface="Calibri" panose="020F0502020204030204" pitchFamily="34" charset="0"/>
                <a:sym typeface="+mn-ea"/>
              </a:rPr>
              <a:t>and</a:t>
            </a:r>
            <a:r>
              <a:rPr lang="zh-CN" altLang="en-US" sz="1400" dirty="0">
                <a:latin typeface="Calibri" panose="020F0502020204030204" pitchFamily="34" charset="0"/>
                <a:cs typeface="Calibri" panose="020F0502020204030204" pitchFamily="34" charset="0"/>
                <a:sym typeface="+mn-ea"/>
              </a:rPr>
              <a:t> </a:t>
            </a:r>
            <a:r>
              <a:rPr lang="en-US" altLang="zh-CN" sz="1400" dirty="0">
                <a:latin typeface="Calibri" panose="020F0502020204030204" pitchFamily="34" charset="0"/>
                <a:cs typeface="Calibri" panose="020F0502020204030204" pitchFamily="34" charset="0"/>
                <a:sym typeface="+mn-ea"/>
              </a:rPr>
              <a:t>a</a:t>
            </a:r>
            <a:r>
              <a:rPr lang="zh-CN" altLang="en-US" sz="1400" dirty="0">
                <a:latin typeface="Calibri" panose="020F0502020204030204" pitchFamily="34" charset="0"/>
                <a:cs typeface="Calibri" panose="020F0502020204030204" pitchFamily="34" charset="0"/>
                <a:sym typeface="+mn-ea"/>
              </a:rPr>
              <a:t> wastewater treatment station. 　　</a:t>
            </a:r>
            <a:endParaRPr lang="zh-CN" altLang="en-US" sz="1400" dirty="0">
              <a:latin typeface="Calibri" panose="020F0502020204030204" pitchFamily="34" charset="0"/>
              <a:cs typeface="Calibri" panose="020F0502020204030204" pitchFamily="34" charset="0"/>
            </a:endParaRPr>
          </a:p>
          <a:p>
            <a:endParaRPr lang="zh-CN" altLang="en-US" sz="1400" dirty="0">
              <a:latin typeface="Calibri" panose="020F0502020204030204" pitchFamily="34" charset="0"/>
              <a:cs typeface="Calibri" panose="020F0502020204030204" pitchFamily="34" charset="0"/>
            </a:endParaRPr>
          </a:p>
          <a:p>
            <a:r>
              <a:rPr lang="en-US" altLang="zh-CN" sz="1400" b="1" dirty="0">
                <a:solidFill>
                  <a:srgbClr val="00B0F0"/>
                </a:solidFill>
                <a:effectLst/>
                <a:latin typeface="Calibri" panose="020F0502020204030204" pitchFamily="34" charset="0"/>
                <a:cs typeface="Calibri" panose="020F0502020204030204" pitchFamily="34" charset="0"/>
                <a:sym typeface="+mn-ea"/>
              </a:rPr>
              <a:t>Dunham-Bush</a:t>
            </a:r>
            <a:r>
              <a:rPr lang="zh-CN" altLang="en-US" sz="1400" dirty="0">
                <a:latin typeface="Calibri" panose="020F0502020204030204" pitchFamily="34" charset="0"/>
                <a:cs typeface="Calibri" panose="020F0502020204030204" pitchFamily="34" charset="0"/>
                <a:sym typeface="+mn-ea"/>
              </a:rPr>
              <a:t> </a:t>
            </a:r>
            <a:r>
              <a:rPr lang="en-US" altLang="zh-CN" sz="1400" dirty="0">
                <a:latin typeface="Calibri" panose="020F0502020204030204" pitchFamily="34" charset="0"/>
                <a:cs typeface="Calibri" panose="020F0502020204030204" pitchFamily="34" charset="0"/>
                <a:sym typeface="+mn-ea"/>
              </a:rPr>
              <a:t>supplie</a:t>
            </a:r>
            <a:r>
              <a:rPr lang="zh-CN" altLang="en-US" sz="1400" dirty="0">
                <a:latin typeface="Calibri" panose="020F0502020204030204" pitchFamily="34" charset="0"/>
                <a:cs typeface="Calibri" panose="020F0502020204030204" pitchFamily="34" charset="0"/>
                <a:sym typeface="+mn-ea"/>
              </a:rPr>
              <a:t>s </a:t>
            </a:r>
            <a:r>
              <a:rPr lang="en-US" altLang="zh-CN" sz="1400" b="1" dirty="0">
                <a:solidFill>
                  <a:srgbClr val="00B0F0"/>
                </a:solidFill>
                <a:effectLst/>
                <a:latin typeface="Calibri" panose="020F0502020204030204" pitchFamily="34" charset="0"/>
                <a:cs typeface="Calibri" panose="020F0502020204030204" pitchFamily="34" charset="0"/>
                <a:sym typeface="+mn-ea"/>
              </a:rPr>
              <a:t>112 clean air handing units (CAHU)</a:t>
            </a:r>
            <a:r>
              <a:rPr lang="zh-CN" altLang="en-US" sz="1400" dirty="0">
                <a:latin typeface="Calibri" panose="020F0502020204030204" pitchFamily="34" charset="0"/>
                <a:cs typeface="Calibri" panose="020F0502020204030204" pitchFamily="34" charset="0"/>
                <a:sym typeface="+mn-ea"/>
              </a:rPr>
              <a:t>, with cooling, heating, humidification, silence, heat recovery and other more than </a:t>
            </a:r>
            <a:r>
              <a:rPr lang="en-US" altLang="zh-CN" sz="1400" dirty="0">
                <a:latin typeface="Calibri" panose="020F0502020204030204" pitchFamily="34" charset="0"/>
                <a:cs typeface="Calibri" panose="020F0502020204030204" pitchFamily="34" charset="0"/>
                <a:sym typeface="+mn-ea"/>
              </a:rPr>
              <a:t>thirty functions.</a:t>
            </a:r>
            <a:r>
              <a:rPr lang="zh-CN" altLang="en-US" sz="1400" dirty="0">
                <a:latin typeface="Calibri" panose="020F0502020204030204" pitchFamily="34" charset="0"/>
                <a:cs typeface="Calibri" panose="020F0502020204030204" pitchFamily="34" charset="0"/>
                <a:sym typeface="+mn-ea"/>
              </a:rPr>
              <a:t> </a:t>
            </a:r>
            <a:r>
              <a:rPr lang="en-US" altLang="zh-CN" sz="1400" dirty="0">
                <a:latin typeface="Calibri" panose="020F0502020204030204" pitchFamily="34" charset="0"/>
                <a:cs typeface="Calibri" panose="020F0502020204030204" pitchFamily="34" charset="0"/>
                <a:sym typeface="+mn-ea"/>
              </a:rPr>
              <a:t>The </a:t>
            </a:r>
            <a:r>
              <a:rPr lang="zh-CN" altLang="en-US" sz="1400" dirty="0">
                <a:latin typeface="Calibri" panose="020F0502020204030204" pitchFamily="34" charset="0"/>
                <a:cs typeface="Calibri" panose="020F0502020204030204" pitchFamily="34" charset="0"/>
                <a:sym typeface="+mn-ea"/>
              </a:rPr>
              <a:t>electronic purification and active filter carbon can </a:t>
            </a:r>
            <a:r>
              <a:rPr lang="en-US" altLang="zh-CN" sz="1400" dirty="0">
                <a:latin typeface="Calibri" panose="020F0502020204030204" pitchFamily="34" charset="0"/>
                <a:cs typeface="Calibri" panose="020F0502020204030204" pitchFamily="34" charset="0"/>
                <a:sym typeface="+mn-ea"/>
              </a:rPr>
              <a:t>fully </a:t>
            </a:r>
            <a:r>
              <a:rPr lang="zh-CN" altLang="en-US" sz="1400" dirty="0">
                <a:latin typeface="Calibri" panose="020F0502020204030204" pitchFamily="34" charset="0"/>
                <a:cs typeface="Calibri" panose="020F0502020204030204" pitchFamily="34" charset="0"/>
                <a:sym typeface="+mn-ea"/>
              </a:rPr>
              <a:t>meet the </a:t>
            </a:r>
            <a:r>
              <a:rPr lang="en-US" altLang="zh-CN" sz="1400" dirty="0">
                <a:latin typeface="Calibri" panose="020F0502020204030204" pitchFamily="34" charset="0"/>
                <a:cs typeface="Calibri" panose="020F0502020204030204" pitchFamily="34" charset="0"/>
                <a:sym typeface="+mn-ea"/>
              </a:rPr>
              <a:t>workshop cleanliness requirement. </a:t>
            </a:r>
            <a:endParaRPr lang="en-US" altLang="zh-CN" sz="1400" dirty="0">
              <a:latin typeface="Calibri" panose="020F0502020204030204" pitchFamily="34" charset="0"/>
              <a:ea typeface="微软雅黑" panose="020B0503020204020204" pitchFamily="34" charset="-122"/>
              <a:cs typeface="Calibri" panose="020F0502020204030204" pitchFamily="34" charset="0"/>
            </a:endParaRPr>
          </a:p>
        </p:txBody>
      </p:sp>
      <p:sp>
        <p:nvSpPr>
          <p:cNvPr id="92161" name="矩形 1"/>
          <p:cNvSpPr/>
          <p:nvPr/>
        </p:nvSpPr>
        <p:spPr>
          <a:xfrm>
            <a:off x="1290638" y="123825"/>
            <a:ext cx="3562350" cy="459105"/>
          </a:xfrm>
          <a:prstGeom prst="rect">
            <a:avLst/>
          </a:prstGeom>
          <a:noFill/>
          <a:ln w="9525">
            <a:noFill/>
          </a:ln>
        </p:spPr>
        <p:txBody>
          <a:bodyPr wrap="none" lIns="91438" tIns="45719" rIns="91438" bIns="45719" anchor="t">
            <a:spAutoFit/>
          </a:bodyPr>
          <a:lstStyle/>
          <a:p>
            <a:pPr marL="0" lvl="1" indent="0"/>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Electronic Clean Workshop</a:t>
            </a:r>
          </a:p>
        </p:txBody>
      </p:sp>
      <p:pic>
        <p:nvPicPr>
          <p:cNvPr id="5122" name="Picture 2" descr="https://timgsa.baidu.com/timg?image&amp;quality=80&amp;size=b9999_10000&amp;sec=1582084175746&amp;di=b92334cbab6ea41c5e71e9f6f5520d83&amp;imgtype=0&amp;src=http%3A%2F%2Fpic.99cfw.com%2Fyd%2F2012%2F05%2F03%2F2012050321184856.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83" b="12185"/>
          <a:stretch>
            <a:fillRect/>
          </a:stretch>
        </p:blipFill>
        <p:spPr bwMode="auto">
          <a:xfrm>
            <a:off x="115345" y="1563638"/>
            <a:ext cx="4681669" cy="25922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
          <p:cNvPicPr>
            <a:picLocks noChangeAspect="1"/>
          </p:cNvPicPr>
          <p:nvPr/>
        </p:nvPicPr>
        <p:blipFill>
          <a:blip r:embed="rId3">
            <a:lum bright="6000"/>
          </a:blip>
          <a:srcRect l="27787" t="32205" r="27231" b="35802"/>
          <a:stretch>
            <a:fillRect/>
          </a:stretch>
        </p:blipFill>
        <p:spPr>
          <a:xfrm>
            <a:off x="583565" y="873125"/>
            <a:ext cx="1440180" cy="575945"/>
          </a:xfrm>
          <a:prstGeom prst="rect">
            <a:avLst/>
          </a:prstGeom>
        </p:spPr>
      </p:pic>
      <p:pic>
        <p:nvPicPr>
          <p:cNvPr id="4" name="图片 3"/>
          <p:cNvPicPr>
            <a:picLocks noChangeAspect="1"/>
          </p:cNvPicPr>
          <p:nvPr/>
        </p:nvPicPr>
        <p:blipFill>
          <a:blip r:embed="rId4"/>
          <a:stretch>
            <a:fillRect/>
          </a:stretch>
        </p:blipFill>
        <p:spPr>
          <a:xfrm>
            <a:off x="2321560" y="878205"/>
            <a:ext cx="2403475" cy="565785"/>
          </a:xfrm>
          <a:prstGeom prst="rect">
            <a:avLst/>
          </a:prstGeom>
        </p:spPr>
      </p:pic>
      <p:pic>
        <p:nvPicPr>
          <p:cNvPr id="5" name="图片 4"/>
          <p:cNvPicPr>
            <a:picLocks noChangeAspect="1"/>
          </p:cNvPicPr>
          <p:nvPr/>
        </p:nvPicPr>
        <p:blipFill>
          <a:blip r:embed="rId5"/>
          <a:stretch>
            <a:fillRect/>
          </a:stretch>
        </p:blipFill>
        <p:spPr>
          <a:xfrm>
            <a:off x="5022850" y="937260"/>
            <a:ext cx="1752600" cy="447675"/>
          </a:xfrm>
          <a:prstGeom prst="rect">
            <a:avLst/>
          </a:prstGeom>
        </p:spPr>
      </p:pic>
      <p:pic>
        <p:nvPicPr>
          <p:cNvPr id="7" name="图片 6"/>
          <p:cNvPicPr>
            <a:picLocks noChangeAspect="1"/>
          </p:cNvPicPr>
          <p:nvPr/>
        </p:nvPicPr>
        <p:blipFill>
          <a:blip r:embed="rId6" cstate="print"/>
          <a:stretch>
            <a:fillRect/>
          </a:stretch>
        </p:blipFill>
        <p:spPr>
          <a:xfrm>
            <a:off x="583565" y="1900555"/>
            <a:ext cx="1974215" cy="426085"/>
          </a:xfrm>
          <a:prstGeom prst="rect">
            <a:avLst/>
          </a:prstGeom>
        </p:spPr>
      </p:pic>
      <p:pic>
        <p:nvPicPr>
          <p:cNvPr id="8" name="图片 7"/>
          <p:cNvPicPr>
            <a:picLocks noChangeAspect="1"/>
          </p:cNvPicPr>
          <p:nvPr/>
        </p:nvPicPr>
        <p:blipFill>
          <a:blip r:embed="rId7"/>
          <a:srcRect l="4781" t="1336"/>
          <a:stretch>
            <a:fillRect/>
          </a:stretch>
        </p:blipFill>
        <p:spPr>
          <a:xfrm>
            <a:off x="7150100" y="814070"/>
            <a:ext cx="1530350" cy="703580"/>
          </a:xfrm>
          <a:prstGeom prst="rect">
            <a:avLst/>
          </a:prstGeom>
        </p:spPr>
      </p:pic>
      <p:pic>
        <p:nvPicPr>
          <p:cNvPr id="10" name="图片 9"/>
          <p:cNvPicPr>
            <a:picLocks noChangeAspect="1"/>
          </p:cNvPicPr>
          <p:nvPr/>
        </p:nvPicPr>
        <p:blipFill>
          <a:blip r:embed="rId8"/>
          <a:stretch>
            <a:fillRect/>
          </a:stretch>
        </p:blipFill>
        <p:spPr>
          <a:xfrm>
            <a:off x="5899785" y="1865313"/>
            <a:ext cx="2780665" cy="496570"/>
          </a:xfrm>
          <a:prstGeom prst="rect">
            <a:avLst/>
          </a:prstGeom>
        </p:spPr>
      </p:pic>
      <p:pic>
        <p:nvPicPr>
          <p:cNvPr id="15" name="图片 14"/>
          <p:cNvPicPr>
            <a:picLocks noChangeAspect="1"/>
          </p:cNvPicPr>
          <p:nvPr/>
        </p:nvPicPr>
        <p:blipFill>
          <a:blip r:embed="rId9"/>
          <a:stretch>
            <a:fillRect/>
          </a:stretch>
        </p:blipFill>
        <p:spPr>
          <a:xfrm>
            <a:off x="343535" y="3845560"/>
            <a:ext cx="3453130" cy="541020"/>
          </a:xfrm>
          <a:prstGeom prst="rect">
            <a:avLst/>
          </a:prstGeom>
        </p:spPr>
      </p:pic>
      <p:pic>
        <p:nvPicPr>
          <p:cNvPr id="16" name="图片 15"/>
          <p:cNvPicPr>
            <a:picLocks noChangeAspect="1"/>
          </p:cNvPicPr>
          <p:nvPr/>
        </p:nvPicPr>
        <p:blipFill>
          <a:blip r:embed="rId10">
            <a:lum bright="18000"/>
          </a:blip>
          <a:stretch>
            <a:fillRect/>
          </a:stretch>
        </p:blipFill>
        <p:spPr>
          <a:xfrm>
            <a:off x="5285740" y="3872548"/>
            <a:ext cx="3314065" cy="487045"/>
          </a:xfrm>
          <a:prstGeom prst="rect">
            <a:avLst/>
          </a:prstGeom>
        </p:spPr>
      </p:pic>
      <p:pic>
        <p:nvPicPr>
          <p:cNvPr id="17" name="图片 16"/>
          <p:cNvPicPr>
            <a:picLocks noChangeAspect="1"/>
          </p:cNvPicPr>
          <p:nvPr/>
        </p:nvPicPr>
        <p:blipFill>
          <a:blip r:embed="rId11"/>
          <a:stretch>
            <a:fillRect/>
          </a:stretch>
        </p:blipFill>
        <p:spPr>
          <a:xfrm>
            <a:off x="2858135" y="1900238"/>
            <a:ext cx="2741295" cy="426720"/>
          </a:xfrm>
          <a:prstGeom prst="rect">
            <a:avLst/>
          </a:prstGeom>
        </p:spPr>
      </p:pic>
      <p:pic>
        <p:nvPicPr>
          <p:cNvPr id="18" name="图片 17"/>
          <p:cNvPicPr>
            <a:picLocks noChangeAspect="1"/>
          </p:cNvPicPr>
          <p:nvPr/>
        </p:nvPicPr>
        <p:blipFill>
          <a:blip r:embed="rId12"/>
          <a:srcRect l="4720"/>
          <a:stretch>
            <a:fillRect/>
          </a:stretch>
        </p:blipFill>
        <p:spPr>
          <a:xfrm>
            <a:off x="343535" y="2778125"/>
            <a:ext cx="2627630" cy="615950"/>
          </a:xfrm>
          <a:prstGeom prst="rect">
            <a:avLst/>
          </a:prstGeom>
        </p:spPr>
      </p:pic>
      <p:pic>
        <p:nvPicPr>
          <p:cNvPr id="19" name="图片 18"/>
          <p:cNvPicPr>
            <a:picLocks noChangeAspect="1"/>
          </p:cNvPicPr>
          <p:nvPr/>
        </p:nvPicPr>
        <p:blipFill>
          <a:blip r:embed="rId13"/>
          <a:stretch>
            <a:fillRect/>
          </a:stretch>
        </p:blipFill>
        <p:spPr>
          <a:xfrm>
            <a:off x="5546725" y="2790508"/>
            <a:ext cx="3223895" cy="591185"/>
          </a:xfrm>
          <a:prstGeom prst="rect">
            <a:avLst/>
          </a:prstGeom>
        </p:spPr>
      </p:pic>
      <p:pic>
        <p:nvPicPr>
          <p:cNvPr id="20" name="图片 19"/>
          <p:cNvPicPr>
            <a:picLocks noChangeAspect="1"/>
          </p:cNvPicPr>
          <p:nvPr/>
        </p:nvPicPr>
        <p:blipFill>
          <a:blip r:embed="rId14" cstate="print"/>
          <a:stretch>
            <a:fillRect/>
          </a:stretch>
        </p:blipFill>
        <p:spPr>
          <a:xfrm>
            <a:off x="3996055" y="3848100"/>
            <a:ext cx="1090295" cy="535940"/>
          </a:xfrm>
          <a:prstGeom prst="rect">
            <a:avLst/>
          </a:prstGeom>
        </p:spPr>
      </p:pic>
      <p:pic>
        <p:nvPicPr>
          <p:cNvPr id="21" name="图片 20"/>
          <p:cNvPicPr>
            <a:picLocks noChangeAspect="1"/>
          </p:cNvPicPr>
          <p:nvPr/>
        </p:nvPicPr>
        <p:blipFill>
          <a:blip r:embed="rId15"/>
          <a:stretch>
            <a:fillRect/>
          </a:stretch>
        </p:blipFill>
        <p:spPr>
          <a:xfrm>
            <a:off x="3132455" y="2802573"/>
            <a:ext cx="2252980" cy="567055"/>
          </a:xfrm>
          <a:prstGeom prst="rect">
            <a:avLst/>
          </a:prstGeom>
        </p:spPr>
      </p:pic>
      <p:sp>
        <p:nvSpPr>
          <p:cNvPr id="93185" name="矩形 1"/>
          <p:cNvSpPr/>
          <p:nvPr/>
        </p:nvSpPr>
        <p:spPr>
          <a:xfrm>
            <a:off x="1193483" y="156210"/>
            <a:ext cx="4367530" cy="459105"/>
          </a:xfrm>
          <a:prstGeom prst="rect">
            <a:avLst/>
          </a:prstGeom>
          <a:noFill/>
          <a:ln w="9525">
            <a:noFill/>
          </a:ln>
        </p:spPr>
        <p:txBody>
          <a:bodyPr wrap="none" lIns="91438" tIns="45719" rIns="91438" bIns="45719" anchor="t">
            <a:spAutoFit/>
          </a:bodyPr>
          <a:lstStyle/>
          <a:p>
            <a:pPr marL="0" lvl="1" indent="0" algn="l"/>
            <a:r>
              <a:rPr lang="en-GB"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Some </a:t>
            </a:r>
            <a:r>
              <a:rPr lang="en-US" altLang="en-GB"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Chinese Landmark</a:t>
            </a:r>
            <a:r>
              <a:rPr lang="en-GB"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 Projects</a:t>
            </a:r>
            <a:endParaRPr lang="zh-CN" altLang="en-US"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8068"/>
            <a:ext cx="9194670" cy="378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36512" y="3170238"/>
            <a:ext cx="9231182" cy="19732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顿汉布什</a:t>
            </a:r>
            <a:r>
              <a:rPr lang="en-US" altLang="zh-CN" sz="1000" b="1" dirty="0">
                <a:latin typeface="微软雅黑" panose="020B0503020204020204" pitchFamily="34" charset="-122"/>
                <a:ea typeface="微软雅黑" panose="020B0503020204020204" pitchFamily="34" charset="-122"/>
              </a:rPr>
              <a:t> </a:t>
            </a:r>
            <a:r>
              <a:rPr lang="zh-CN" altLang="en-US" sz="1000" b="1" dirty="0">
                <a:latin typeface="微软雅黑" panose="020B0503020204020204" pitchFamily="34" charset="-122"/>
                <a:ea typeface="微软雅黑" panose="020B0503020204020204" pitchFamily="34" charset="-122"/>
              </a:rPr>
              <a:t>享誉世界的空调专家</a:t>
            </a:r>
            <a:endParaRPr lang="en-US" altLang="zh-CN" sz="1000" b="1" dirty="0">
              <a:latin typeface="微软雅黑" panose="020B0503020204020204" pitchFamily="34" charset="-122"/>
              <a:ea typeface="微软雅黑" panose="020B0503020204020204" pitchFamily="34" charset="-122"/>
            </a:endParaRPr>
          </a:p>
          <a:p>
            <a:pPr algn="ctr">
              <a:defRPr/>
            </a:pP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DUNHAM-BUSH, YOUR COMFORT SPECIALIST</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1 Título"/>
          <p:cNvSpPr txBox="1"/>
          <p:nvPr/>
        </p:nvSpPr>
        <p:spPr bwMode="auto">
          <a:xfrm>
            <a:off x="323851" y="699542"/>
            <a:ext cx="59023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5765"/>
              </a:lnSpc>
            </a:pPr>
            <a:r>
              <a:rPr lang="es-HN" altLang="zh-CN" sz="4900" b="1" dirty="0">
                <a:solidFill>
                  <a:srgbClr val="404040"/>
                </a:solidFill>
                <a:latin typeface="Rockwell" panose="02060603020205020403" pitchFamily="18" charset="0"/>
                <a:ea typeface="Meiryo" panose="020B0604030504040204" pitchFamily="34" charset="-128"/>
                <a:cs typeface="Meiryo" panose="020B0604030504040204" pitchFamily="34" charset="-128"/>
              </a:rPr>
              <a:t>THANK </a:t>
            </a:r>
            <a:r>
              <a:rPr lang="es-HN" altLang="zh-CN" sz="4900" b="1" dirty="0">
                <a:solidFill>
                  <a:srgbClr val="00B0F0"/>
                </a:solidFill>
                <a:latin typeface="Rockwell" panose="02060603020205020403" pitchFamily="18" charset="0"/>
                <a:ea typeface="Meiryo" panose="020B0604030504040204" pitchFamily="34" charset="-128"/>
                <a:cs typeface="Meiryo" panose="020B0604030504040204" pitchFamily="34" charset="-128"/>
              </a:rPr>
              <a:t>YOU</a:t>
            </a:r>
          </a:p>
        </p:txBody>
      </p:sp>
      <p:pic>
        <p:nvPicPr>
          <p:cNvPr id="7" name="Picture 10" descr="F:\常用\DB LOGO副本.pn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328200" y="771550"/>
            <a:ext cx="1132232" cy="546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a:off x="395288" y="1851670"/>
            <a:ext cx="3372462" cy="707886"/>
          </a:xfrm>
          <a:prstGeom prst="rect">
            <a:avLst/>
          </a:prstGeom>
        </p:spPr>
        <p:txBody>
          <a:bodyPr wrap="none">
            <a:spAutoFit/>
          </a:bodyPr>
          <a:lstStyle/>
          <a:p>
            <a:pPr>
              <a:defRPr/>
            </a:pPr>
            <a:r>
              <a:rPr lang="zh-CN" altLang="en-US" sz="2000" b="1" dirty="0">
                <a:solidFill>
                  <a:srgbClr val="0070C0"/>
                </a:solidFill>
                <a:latin typeface="微软雅黑" panose="020B0503020204020204" pitchFamily="34" charset="-122"/>
                <a:ea typeface="微软雅黑" panose="020B0503020204020204" pitchFamily="34" charset="-122"/>
              </a:rPr>
              <a:t>顿汉布什 唯进步，不止步！</a:t>
            </a:r>
            <a:endParaRPr lang="en-US" altLang="zh-CN" sz="2000" b="1" dirty="0">
              <a:solidFill>
                <a:srgbClr val="0070C0"/>
              </a:solidFill>
              <a:latin typeface="微软雅黑" panose="020B0503020204020204" pitchFamily="34" charset="-122"/>
              <a:ea typeface="微软雅黑" panose="020B0503020204020204" pitchFamily="34" charset="-122"/>
            </a:endParaRPr>
          </a:p>
          <a:p>
            <a:pPr>
              <a:defRPr/>
            </a:pPr>
            <a:r>
              <a:rPr lang="en-US" altLang="zh-CN" sz="2000" b="1" dirty="0">
                <a:solidFill>
                  <a:srgbClr val="0070C0"/>
                </a:solidFill>
                <a:latin typeface="微软雅黑" panose="020B0503020204020204" pitchFamily="34" charset="-122"/>
                <a:ea typeface="微软雅黑" panose="020B0503020204020204" pitchFamily="34" charset="-122"/>
              </a:rPr>
              <a:t>Innovation…Never Ends!</a:t>
            </a:r>
          </a:p>
        </p:txBody>
      </p:sp>
      <p:pic>
        <p:nvPicPr>
          <p:cNvPr id="1026" name="Picture 2" descr="C:\Users\wangjing\Desktop\常用\微信二维码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08304" y="1402091"/>
            <a:ext cx="1206252" cy="12062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7546781" y="2571750"/>
            <a:ext cx="697627" cy="246221"/>
          </a:xfrm>
          <a:prstGeom prst="rect">
            <a:avLst/>
          </a:prstGeom>
        </p:spPr>
        <p:txBody>
          <a:bodyPr wrap="none">
            <a:spAutoFit/>
          </a:bodyPr>
          <a:lstStyle/>
          <a:p>
            <a:pPr algn="ctr">
              <a:defRPr/>
            </a:pPr>
            <a:r>
              <a:rPr lang="zh-CN" altLang="en-US" sz="1000" b="1" dirty="0">
                <a:latin typeface="微软雅黑" panose="020B0503020204020204" pitchFamily="34" charset="-122"/>
                <a:ea typeface="微软雅黑" panose="020B0503020204020204" pitchFamily="34" charset="-122"/>
              </a:rPr>
              <a:t>敬请关注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0"/>
                            </p:stCondLst>
                            <p:childTnLst>
                              <p:par>
                                <p:cTn id="13" presetID="1" presetClass="entr" presetSubtype="0" fill="hold" nodeType="afterEffect">
                                  <p:stCondLst>
                                    <p:cond delay="0"/>
                                  </p:stCondLst>
                                  <p:iterate type="lt">
                                    <p:tmAbs val="100"/>
                                  </p:iterate>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par>
                          <p:cTn id="15" fill="hold">
                            <p:stCondLst>
                              <p:cond delay="1300"/>
                            </p:stCondLst>
                            <p:childTnLst>
                              <p:par>
                                <p:cTn id="16" presetID="1" presetClass="entr" presetSubtype="0" fill="hold" nodeType="afterEffect">
                                  <p:stCondLst>
                                    <p:cond delay="0"/>
                                  </p:stCondLst>
                                  <p:iterate type="lt">
                                    <p:tmAbs val="100"/>
                                  </p:iterate>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Box 2"/>
          <p:cNvSpPr txBox="1"/>
          <p:nvPr/>
        </p:nvSpPr>
        <p:spPr>
          <a:xfrm>
            <a:off x="1247775" y="142875"/>
            <a:ext cx="5700489" cy="460375"/>
          </a:xfrm>
          <a:prstGeom prst="rect">
            <a:avLst/>
          </a:prstGeom>
          <a:noFill/>
          <a:ln w="9525">
            <a:noFill/>
          </a:ln>
        </p:spPr>
        <p:txBody>
          <a:bodyPr wrap="square" anchor="t">
            <a:spAutoFit/>
          </a:bodyPr>
          <a:lstStyle/>
          <a:p>
            <a:r>
              <a:rPr lang="en-US" altLang="zh-CN" sz="2400" b="1" dirty="0">
                <a:solidFill>
                  <a:srgbClr val="0070C0"/>
                </a:solidFill>
                <a:latin typeface="+mn-lt"/>
                <a:ea typeface="微软雅黑" panose="020B0503020204020204" pitchFamily="34" charset="-122"/>
                <a:cs typeface="+mn-lt"/>
              </a:rPr>
              <a:t>Demands of Clean Environment</a:t>
            </a:r>
          </a:p>
        </p:txBody>
      </p:sp>
      <p:graphicFrame>
        <p:nvGraphicFramePr>
          <p:cNvPr id="3" name="Group 51"/>
          <p:cNvGraphicFramePr/>
          <p:nvPr>
            <p:custDataLst>
              <p:tags r:id="rId1"/>
            </p:custDataLst>
          </p:nvPr>
        </p:nvGraphicFramePr>
        <p:xfrm>
          <a:off x="467545" y="835230"/>
          <a:ext cx="4176463" cy="3384543"/>
        </p:xfrm>
        <a:graphic>
          <a:graphicData uri="http://schemas.openxmlformats.org/drawingml/2006/table">
            <a:tbl>
              <a:tblPr/>
              <a:tblGrid>
                <a:gridCol w="663143"/>
                <a:gridCol w="897880"/>
                <a:gridCol w="823172"/>
                <a:gridCol w="969095"/>
                <a:gridCol w="823173"/>
              </a:tblGrid>
              <a:tr h="767715">
                <a:tc gridSpan="5">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solidFill>
                          <a:effectLst/>
                          <a:ea typeface="微软雅黑" panose="020B0503020204020204" pitchFamily="34" charset="-122"/>
                          <a:cs typeface="+mn-lt"/>
                        </a:rPr>
                        <a:t>Cleanliness </a:t>
                      </a:r>
                      <a:r>
                        <a:rPr kumimoji="0" lang="en-US" altLang="zh-CN" sz="1400" b="1" i="0" u="none" strike="noStrike" cap="none" normalizeH="0" baseline="0" dirty="0" smtClean="0">
                          <a:ln>
                            <a:noFill/>
                          </a:ln>
                          <a:solidFill>
                            <a:schemeClr val="tx1"/>
                          </a:solidFill>
                          <a:effectLst/>
                          <a:ea typeface="微软雅黑" panose="020B0503020204020204" pitchFamily="34" charset="-122"/>
                          <a:cs typeface="+mn-lt"/>
                        </a:rPr>
                        <a:t>Grade Standard</a:t>
                      </a:r>
                      <a:r>
                        <a:rPr kumimoji="0" lang="zh-CN" altLang="en-US" sz="1400" b="1" i="0" u="none" strike="noStrike" cap="none" normalizeH="0" baseline="0" dirty="0" smtClean="0">
                          <a:ln>
                            <a:noFill/>
                          </a:ln>
                          <a:solidFill>
                            <a:schemeClr val="tx1"/>
                          </a:solidFill>
                          <a:effectLst/>
                          <a:ea typeface="微软雅黑" panose="020B0503020204020204" pitchFamily="34" charset="-122"/>
                          <a:cs typeface="+mn-lt"/>
                        </a:rPr>
                        <a:t> </a:t>
                      </a:r>
                      <a:r>
                        <a:rPr kumimoji="0" lang="en-US" altLang="zh-CN" sz="1400" b="1" i="0" u="none" strike="noStrike" cap="none" normalizeH="0" baseline="0" dirty="0" smtClean="0">
                          <a:ln>
                            <a:noFill/>
                          </a:ln>
                          <a:solidFill>
                            <a:schemeClr val="tx1"/>
                          </a:solidFill>
                          <a:effectLst/>
                          <a:ea typeface="微软雅黑" panose="020B0503020204020204" pitchFamily="34" charset="-122"/>
                          <a:cs typeface="+mn-lt"/>
                        </a:rPr>
                        <a:t>(New </a:t>
                      </a:r>
                      <a:r>
                        <a:rPr kumimoji="0" lang="en-US" altLang="zh-CN" sz="1400" b="1" i="0" u="none" strike="noStrike" cap="none" normalizeH="0" baseline="0" dirty="0">
                          <a:ln>
                            <a:noFill/>
                          </a:ln>
                          <a:solidFill>
                            <a:schemeClr val="tx1"/>
                          </a:solidFill>
                          <a:effectLst/>
                          <a:ea typeface="微软雅黑" panose="020B0503020204020204" pitchFamily="34" charset="-122"/>
                          <a:cs typeface="+mn-lt"/>
                        </a:rPr>
                        <a:t>Ed. </a:t>
                      </a:r>
                      <a:r>
                        <a:rPr kumimoji="0" lang="en-US" altLang="zh-CN" sz="1400" b="1" i="0" u="none" strike="noStrike" cap="none" normalizeH="0" baseline="0" dirty="0" smtClean="0">
                          <a:ln>
                            <a:noFill/>
                          </a:ln>
                          <a:solidFill>
                            <a:schemeClr val="tx1"/>
                          </a:solidFill>
                          <a:effectLst/>
                          <a:ea typeface="微软雅黑" panose="020B0503020204020204" pitchFamily="34" charset="-122"/>
                          <a:cs typeface="+mn-lt"/>
                        </a:rPr>
                        <a:t>GMP2010</a:t>
                      </a:r>
                      <a:r>
                        <a:rPr kumimoji="0" lang="en-US" altLang="zh-CN" sz="1400" b="1" i="0" u="none" strike="noStrike" cap="none" normalizeH="0" baseline="0" dirty="0">
                          <a:ln>
                            <a:noFill/>
                          </a:ln>
                          <a:solidFill>
                            <a:schemeClr val="tx1"/>
                          </a:solidFill>
                          <a:effectLst/>
                          <a:ea typeface="微软雅黑" panose="020B0503020204020204" pitchFamily="34" charset="-122"/>
                          <a:cs typeface="+mn-lt"/>
                        </a:rPr>
                        <a:t>)</a:t>
                      </a:r>
                      <a:endParaRPr kumimoji="0" lang="zh-CN" altLang="en-US" sz="1100" b="0" i="0" u="none" strike="noStrike" cap="none" normalizeH="0" baseline="0" dirty="0">
                        <a:ln>
                          <a:noFill/>
                        </a:ln>
                        <a:solidFill>
                          <a:schemeClr val="tx1"/>
                        </a:solidFill>
                        <a:effectLst/>
                        <a:ea typeface="微软雅黑" panose="020B0503020204020204" pitchFamily="34" charset="-122"/>
                        <a:cs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GB" altLang="zh-CN" sz="1400" b="1" i="0" u="none" strike="noStrike" cap="none" normalizeH="0" baseline="0" dirty="0" smtClean="0">
                          <a:ln>
                            <a:noFill/>
                          </a:ln>
                          <a:solidFill>
                            <a:srgbClr val="CC0066"/>
                          </a:solidFill>
                          <a:effectLst/>
                          <a:ea typeface="微软雅黑" panose="020B0503020204020204" pitchFamily="34" charset="-122"/>
                          <a:cs typeface="+mn-lt"/>
                        </a:rPr>
                        <a:t>Different </a:t>
                      </a:r>
                      <a:r>
                        <a:rPr kumimoji="0" lang="en-US" altLang="zh-CN" sz="1400" b="1" i="0" u="none" strike="noStrike" cap="none" normalizeH="0" baseline="0" dirty="0" smtClean="0">
                          <a:ln>
                            <a:noFill/>
                          </a:ln>
                          <a:solidFill>
                            <a:srgbClr val="CC0066"/>
                          </a:solidFill>
                          <a:effectLst/>
                          <a:ea typeface="微软雅黑" panose="020B0503020204020204" pitchFamily="34" charset="-122"/>
                          <a:cs typeface="+mn-lt"/>
                        </a:rPr>
                        <a:t>Air </a:t>
                      </a:r>
                      <a:r>
                        <a:rPr kumimoji="0" lang="en-US" altLang="zh-CN" sz="1400" b="1" i="0" u="none" strike="noStrike" cap="none" normalizeH="0" baseline="0" dirty="0">
                          <a:ln>
                            <a:noFill/>
                          </a:ln>
                          <a:solidFill>
                            <a:srgbClr val="CC0066"/>
                          </a:solidFill>
                          <a:effectLst/>
                          <a:ea typeface="微软雅黑" panose="020B0503020204020204" pitchFamily="34" charset="-122"/>
                          <a:cs typeface="+mn-lt"/>
                        </a:rPr>
                        <a:t>Suspension </a:t>
                      </a:r>
                      <a:r>
                        <a:rPr kumimoji="0" lang="en-US" altLang="zh-CN" sz="1400" b="1" i="0" u="none" strike="noStrike" cap="none" normalizeH="0" baseline="0" dirty="0" smtClean="0">
                          <a:ln>
                            <a:noFill/>
                          </a:ln>
                          <a:solidFill>
                            <a:srgbClr val="CC0066"/>
                          </a:solidFill>
                          <a:effectLst/>
                          <a:ea typeface="微软雅黑" panose="020B0503020204020204" pitchFamily="34" charset="-122"/>
                          <a:cs typeface="+mn-lt"/>
                        </a:rPr>
                        <a:t>Particles Standards</a:t>
                      </a:r>
                      <a:endParaRPr kumimoji="0" lang="zh-CN" altLang="en-US" sz="1400" b="0" i="0" u="none" strike="noStrike" cap="none" normalizeH="0" baseline="0" dirty="0">
                        <a:ln>
                          <a:noFill/>
                        </a:ln>
                        <a:solidFill>
                          <a:schemeClr val="tx1"/>
                        </a:solidFill>
                        <a:effectLst/>
                        <a:ea typeface="微软雅黑" panose="020B0503020204020204" pitchFamily="34" charset="-122"/>
                        <a:cs typeface="+mn-lt"/>
                      </a:endParaRPr>
                    </a:p>
                  </a:txBody>
                  <a:tcPr marL="0" marR="0" marT="0" marB="0" anchor="ctr" horzOverflow="overflow">
                    <a:lnL w="12191"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12191"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3379">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cap="none" normalizeH="0" baseline="0" dirty="0" smtClean="0">
                          <a:ln>
                            <a:noFill/>
                          </a:ln>
                          <a:solidFill>
                            <a:schemeClr val="tx1"/>
                          </a:solidFill>
                          <a:effectLst/>
                          <a:ea typeface="微软雅黑" panose="020B0503020204020204" pitchFamily="34" charset="-122"/>
                          <a:cs typeface="+mn-lt"/>
                        </a:rPr>
                        <a:t>Grade</a:t>
                      </a:r>
                    </a:p>
                  </a:txBody>
                  <a:tcPr marL="0" marR="0" marT="0" marB="0" anchor="ctr" horzOverflow="overflow">
                    <a:lnL w="12191"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425"/>
                        </a:spcBef>
                        <a:spcAft>
                          <a:spcPct val="0"/>
                        </a:spcAft>
                        <a:buClrTx/>
                        <a:buSzTx/>
                        <a:buFontTx/>
                        <a:buNone/>
                      </a:pPr>
                      <a:r>
                        <a:rPr kumimoji="0" lang="en-US" altLang="zh-CN" sz="1100" b="1" i="0" u="none" strike="noStrike" cap="none" normalizeH="0" baseline="0" dirty="0" smtClean="0">
                          <a:ln>
                            <a:noFill/>
                          </a:ln>
                          <a:solidFill>
                            <a:schemeClr val="tx1"/>
                          </a:solidFill>
                          <a:effectLst/>
                          <a:ea typeface="微软雅黑" panose="020B0503020204020204" pitchFamily="34" charset="-122"/>
                          <a:cs typeface="+mn-lt"/>
                        </a:rPr>
                        <a:t>Static</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gridSpan="2">
                  <a:txBody>
                    <a:bodyPr/>
                    <a:lstStyle/>
                    <a:p>
                      <a:pPr marL="0" marR="0" lvl="0" indent="0" algn="ctr" defTabSz="914400" rtl="0" eaLnBrk="1" fontAlgn="base" latinLnBrk="0" hangingPunct="1">
                        <a:lnSpc>
                          <a:spcPct val="100000"/>
                        </a:lnSpc>
                        <a:spcBef>
                          <a:spcPts val="425"/>
                        </a:spcBef>
                        <a:spcAft>
                          <a:spcPct val="0"/>
                        </a:spcAft>
                        <a:buClrTx/>
                        <a:buSzTx/>
                        <a:buFontTx/>
                        <a:buNone/>
                      </a:pPr>
                      <a:r>
                        <a:rPr kumimoji="0" lang="en-US" altLang="zh-CN" sz="1100" b="1" i="0" u="none" strike="noStrike" cap="none" normalizeH="0" baseline="0" dirty="0" smtClean="0">
                          <a:ln>
                            <a:noFill/>
                          </a:ln>
                          <a:solidFill>
                            <a:schemeClr val="tx1"/>
                          </a:solidFill>
                          <a:effectLst/>
                          <a:ea typeface="微软雅黑" panose="020B0503020204020204" pitchFamily="34" charset="-122"/>
                          <a:cs typeface="+mn-lt"/>
                        </a:rPr>
                        <a:t>Dynamic</a:t>
                      </a: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r>
              <a:tr h="471455">
                <a:tc vMerge="1">
                  <a:txBody>
                    <a:bodyPr/>
                    <a:lstStyle/>
                    <a:p>
                      <a:endParaRPr lang="zh-CN"/>
                    </a:p>
                  </a:txBody>
                  <a:tcPr/>
                </a:tc>
                <a:tc gridSpan="4">
                  <a:txBody>
                    <a:bodyPr/>
                    <a:lstStyle/>
                    <a:p>
                      <a:pPr marL="0" marR="0" lvl="0" indent="0" algn="l" defTabSz="914400" rtl="0" eaLnBrk="1" fontAlgn="base" latinLnBrk="0" hangingPunct="1">
                        <a:lnSpc>
                          <a:spcPct val="100000"/>
                        </a:lnSpc>
                        <a:spcBef>
                          <a:spcPts val="400"/>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Maximum allowed suspended particles per cubic meter </a:t>
                      </a:r>
                      <a:r>
                        <a:rPr kumimoji="0" lang="en-GB" altLang="zh-CN" sz="1100" b="1" i="0" u="none" strike="noStrike" cap="none" normalizeH="0" baseline="0" dirty="0">
                          <a:ln>
                            <a:noFill/>
                          </a:ln>
                          <a:solidFill>
                            <a:schemeClr val="tx1"/>
                          </a:solidFill>
                          <a:effectLst/>
                          <a:ea typeface="微软雅黑" panose="020B0503020204020204" pitchFamily="34" charset="-122"/>
                          <a:cs typeface="+mn-lt"/>
                        </a:rPr>
                        <a:t>air</a:t>
                      </a:r>
                      <a:endParaRPr kumimoji="0" lang="en-US" altLang="zh-CN" sz="1100" b="0" i="0" u="none" strike="noStrike" cap="none" normalizeH="0" baseline="23000" dirty="0">
                        <a:ln>
                          <a:noFill/>
                        </a:ln>
                        <a:solidFill>
                          <a:schemeClr val="tx1"/>
                        </a:solidFill>
                        <a:effectLst/>
                        <a:ea typeface="微软雅黑" panose="020B0503020204020204" pitchFamily="34" charset="-122"/>
                        <a:cs typeface="+mn-lt"/>
                      </a:endParaRP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r>
              <a:tr h="328368">
                <a:tc vMerge="1">
                  <a:txBody>
                    <a:bodyPr/>
                    <a:lstStyle/>
                    <a:p>
                      <a:endParaRPr lang="zh-CN"/>
                    </a:p>
                  </a:txBody>
                  <a:tcPr/>
                </a:tc>
                <a:tc>
                  <a:txBody>
                    <a:bodyPr/>
                    <a:lstStyle/>
                    <a:p>
                      <a:pPr marL="0" marR="0" lvl="0" indent="0" algn="ctr" defTabSz="914400" rtl="0" eaLnBrk="1" fontAlgn="base" latinLnBrk="0" hangingPunct="1">
                        <a:lnSpc>
                          <a:spcPct val="100000"/>
                        </a:lnSpc>
                        <a:spcBef>
                          <a:spcPts val="350"/>
                        </a:spcBef>
                        <a:spcAft>
                          <a:spcPct val="0"/>
                        </a:spcAft>
                        <a:buClrTx/>
                        <a:buSzTx/>
                        <a:buFontTx/>
                        <a:buNone/>
                      </a:pPr>
                      <a:r>
                        <a:rPr kumimoji="0" lang="zh-CN" altLang="en-US" sz="1100" b="1" i="0" u="none" strike="noStrike" cap="none" normalizeH="0" baseline="0" dirty="0">
                          <a:ln>
                            <a:noFill/>
                          </a:ln>
                          <a:solidFill>
                            <a:schemeClr val="tx1"/>
                          </a:solidFill>
                          <a:effectLst/>
                          <a:ea typeface="微软雅黑" panose="020B0503020204020204" pitchFamily="34" charset="-122"/>
                          <a:cs typeface="+mn-lt"/>
                        </a:rPr>
                        <a:t>≥ </a:t>
                      </a: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0.5μm</a:t>
                      </a:r>
                      <a:endParaRPr kumimoji="0" lang="en-US" altLang="zh-CN" sz="1100" b="0" i="0" u="none" strike="noStrike" cap="none" normalizeH="0" baseline="23000" dirty="0">
                        <a:ln>
                          <a:noFill/>
                        </a:ln>
                        <a:solidFill>
                          <a:schemeClr val="tx1"/>
                        </a:solidFill>
                        <a:effectLst/>
                        <a:ea typeface="微软雅黑" panose="020B0503020204020204" pitchFamily="34" charset="-122"/>
                        <a:cs typeface="+mn-lt"/>
                      </a:endParaRP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50"/>
                        </a:spcBef>
                        <a:spcAft>
                          <a:spcPct val="0"/>
                        </a:spcAft>
                        <a:buClrTx/>
                        <a:buSzTx/>
                        <a:buFontTx/>
                        <a:buNone/>
                      </a:pPr>
                      <a:r>
                        <a:rPr kumimoji="0" lang="zh-CN" altLang="en-US" sz="1100" b="1" i="0" u="none" strike="noStrike" cap="none" normalizeH="0" baseline="0" dirty="0">
                          <a:ln>
                            <a:noFill/>
                          </a:ln>
                          <a:solidFill>
                            <a:schemeClr val="tx1"/>
                          </a:solidFill>
                          <a:effectLst/>
                          <a:ea typeface="微软雅黑" panose="020B0503020204020204" pitchFamily="34" charset="-122"/>
                          <a:cs typeface="+mn-lt"/>
                        </a:rPr>
                        <a:t>≥ </a:t>
                      </a: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5μm</a:t>
                      </a:r>
                      <a:endParaRPr kumimoji="0" lang="en-US" altLang="zh-CN" sz="1100" b="0" i="0" u="none" strike="noStrike" cap="none" normalizeH="0" baseline="0" dirty="0">
                        <a:ln>
                          <a:noFill/>
                        </a:ln>
                        <a:solidFill>
                          <a:schemeClr val="tx1"/>
                        </a:solidFill>
                        <a:effectLst/>
                        <a:ea typeface="微软雅黑" panose="020B0503020204020204" pitchFamily="34" charset="-122"/>
                        <a:cs typeface="+mn-lt"/>
                      </a:endParaRP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100330" marR="0" lvl="0" indent="0" algn="ctr" defTabSz="914400" rtl="0" eaLnBrk="1" fontAlgn="base" latinLnBrk="0" hangingPunct="1">
                        <a:lnSpc>
                          <a:spcPct val="100000"/>
                        </a:lnSpc>
                        <a:spcBef>
                          <a:spcPts val="350"/>
                        </a:spcBef>
                        <a:spcAft>
                          <a:spcPct val="0"/>
                        </a:spcAft>
                        <a:buClrTx/>
                        <a:buSzTx/>
                        <a:buFontTx/>
                        <a:buNone/>
                      </a:pPr>
                      <a:r>
                        <a:rPr kumimoji="0" lang="zh-CN" altLang="en-US" sz="1100" b="1" i="0" u="none" strike="noStrike" cap="none" normalizeH="0" baseline="0" dirty="0">
                          <a:ln>
                            <a:noFill/>
                          </a:ln>
                          <a:solidFill>
                            <a:schemeClr val="tx1"/>
                          </a:solidFill>
                          <a:effectLst/>
                          <a:ea typeface="微软雅黑" panose="020B0503020204020204" pitchFamily="34" charset="-122"/>
                          <a:cs typeface="+mn-lt"/>
                        </a:rPr>
                        <a:t>≥ </a:t>
                      </a: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0.5μm</a:t>
                      </a:r>
                      <a:endParaRPr kumimoji="0" lang="en-US" altLang="zh-CN" sz="1100" b="0" i="0" u="none" strike="noStrike" cap="none" normalizeH="0" baseline="23000" dirty="0">
                        <a:ln>
                          <a:noFill/>
                        </a:ln>
                        <a:solidFill>
                          <a:schemeClr val="tx1"/>
                        </a:solidFill>
                        <a:effectLst/>
                        <a:ea typeface="微软雅黑" panose="020B0503020204020204" pitchFamily="34" charset="-122"/>
                        <a:cs typeface="+mn-lt"/>
                      </a:endParaRP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50"/>
                        </a:spcBef>
                        <a:spcAft>
                          <a:spcPct val="0"/>
                        </a:spcAft>
                        <a:buClrTx/>
                        <a:buSzTx/>
                        <a:buFontTx/>
                        <a:buNone/>
                      </a:pPr>
                      <a:r>
                        <a:rPr kumimoji="0" lang="zh-CN" altLang="en-US" sz="1100" b="1" i="0" u="none" strike="noStrike" cap="none" normalizeH="0" baseline="0" dirty="0">
                          <a:ln>
                            <a:noFill/>
                          </a:ln>
                          <a:solidFill>
                            <a:schemeClr val="tx1"/>
                          </a:solidFill>
                          <a:effectLst/>
                          <a:ea typeface="微软雅黑" panose="020B0503020204020204" pitchFamily="34" charset="-122"/>
                          <a:cs typeface="+mn-lt"/>
                        </a:rPr>
                        <a:t>≥ </a:t>
                      </a: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5μm</a:t>
                      </a:r>
                      <a:endParaRPr kumimoji="0" lang="en-US" altLang="zh-CN" sz="1100" b="0" i="0" u="none" strike="noStrike" cap="none" normalizeH="0" baseline="0" dirty="0">
                        <a:ln>
                          <a:noFill/>
                        </a:ln>
                        <a:solidFill>
                          <a:schemeClr val="tx1"/>
                        </a:solidFill>
                        <a:effectLst/>
                        <a:ea typeface="微软雅黑" panose="020B0503020204020204" pitchFamily="34" charset="-122"/>
                        <a:cs typeface="+mn-lt"/>
                      </a:endParaRP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r>
              <a:tr h="362012">
                <a:tc>
                  <a:txBody>
                    <a:bodyPr/>
                    <a:lstStyle/>
                    <a:p>
                      <a:pPr marL="15748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kern="1200" cap="none" normalizeH="0" baseline="0" dirty="0" smtClean="0">
                          <a:ln>
                            <a:noFill/>
                          </a:ln>
                          <a:solidFill>
                            <a:schemeClr val="tx1"/>
                          </a:solidFill>
                          <a:effectLst/>
                          <a:ea typeface="微软雅黑" panose="020B0503020204020204" pitchFamily="34" charset="-122"/>
                          <a:cs typeface="+mn-lt"/>
                        </a:rPr>
                        <a:t>A</a:t>
                      </a:r>
                    </a:p>
                  </a:txBody>
                  <a:tcPr marL="0" marR="0" marT="0" marB="0" anchor="ctr" horzOverflow="overflow">
                    <a:lnL w="12191"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R="0" lvl="0" algn="l" defTabSz="914400" rtl="0" eaLnBrk="1" fontAlgn="base" latinLnBrk="0" hangingPunct="1">
                        <a:lnSpc>
                          <a:spcPct val="100000"/>
                        </a:lnSpc>
                        <a:spcBef>
                          <a:spcPts val="325"/>
                        </a:spcBef>
                        <a:buClrTx/>
                        <a:buSzTx/>
                        <a:buFontTx/>
                        <a:buNone/>
                      </a:pPr>
                      <a:r>
                        <a:rPr kumimoji="0" lang="en-US" altLang="zh-CN" sz="1100" b="1" i="0" u="none" strike="noStrike" cap="none" normalizeH="0" baseline="0">
                          <a:ln>
                            <a:noFill/>
                          </a:ln>
                          <a:solidFill>
                            <a:schemeClr val="tx1"/>
                          </a:solidFill>
                          <a:effectLst/>
                          <a:ea typeface="微软雅黑" panose="020B0503020204020204" pitchFamily="34" charset="-122"/>
                          <a:cs typeface="+mn-lt"/>
                        </a:rPr>
                        <a:t>3520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20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3520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20</a:t>
                      </a: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r>
              <a:tr h="362012">
                <a:tc>
                  <a:txBody>
                    <a:bodyPr/>
                    <a:lstStyle/>
                    <a:p>
                      <a:pPr marL="15748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B</a:t>
                      </a:r>
                    </a:p>
                  </a:txBody>
                  <a:tcPr marL="0" marR="0" marT="0" marB="0" anchor="ctr" horzOverflow="overflow">
                    <a:lnL w="12191"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R="0" lvl="0" algn="l" defTabSz="914400" rtl="0" eaLnBrk="1" fontAlgn="base" latinLnBrk="0" hangingPunct="1">
                        <a:lnSpc>
                          <a:spcPct val="100000"/>
                        </a:lnSpc>
                        <a:spcBef>
                          <a:spcPts val="325"/>
                        </a:spcBef>
                        <a:buClrTx/>
                        <a:buSzTx/>
                        <a:buFontTx/>
                        <a:buNone/>
                      </a:pPr>
                      <a:r>
                        <a:rPr kumimoji="0" lang="en-US" altLang="zh-CN" sz="1100" b="1" i="0" u="none" strike="noStrike" cap="none" normalizeH="0" baseline="0">
                          <a:ln>
                            <a:noFill/>
                          </a:ln>
                          <a:solidFill>
                            <a:schemeClr val="tx1"/>
                          </a:solidFill>
                          <a:effectLst/>
                          <a:ea typeface="微软雅黑" panose="020B0503020204020204" pitchFamily="34" charset="-122"/>
                          <a:cs typeface="+mn-lt"/>
                        </a:rPr>
                        <a:t>3520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29</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R="0" lvl="0" algn="l" defTabSz="914400" rtl="0" eaLnBrk="1" fontAlgn="base" latinLnBrk="0" hangingPunct="1">
                        <a:lnSpc>
                          <a:spcPct val="100000"/>
                        </a:lnSpc>
                        <a:spcBef>
                          <a:spcPts val="325"/>
                        </a:spcBef>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352000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2900</a:t>
                      </a: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r>
              <a:tr h="363113">
                <a:tc>
                  <a:txBody>
                    <a:bodyPr/>
                    <a:lstStyle/>
                    <a:p>
                      <a:pPr marL="15748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C</a:t>
                      </a:r>
                    </a:p>
                  </a:txBody>
                  <a:tcPr marL="0" marR="0" marT="0" marB="0" anchor="ctr" horzOverflow="overflow">
                    <a:lnL w="12191"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R="0" lvl="0" algn="l" defTabSz="914400" rtl="0" eaLnBrk="1" fontAlgn="base" latinLnBrk="0" hangingPunct="1">
                        <a:lnSpc>
                          <a:spcPct val="100000"/>
                        </a:lnSpc>
                        <a:spcBef>
                          <a:spcPts val="325"/>
                        </a:spcBef>
                        <a:buClrTx/>
                        <a:buSzTx/>
                        <a:buFontTx/>
                        <a:buNone/>
                      </a:pPr>
                      <a:r>
                        <a:rPr kumimoji="0" lang="en-US" altLang="zh-CN" sz="1100" b="1" i="0" u="none" strike="noStrike" cap="none" normalizeH="0" baseline="0">
                          <a:ln>
                            <a:noFill/>
                          </a:ln>
                          <a:solidFill>
                            <a:schemeClr val="tx1"/>
                          </a:solidFill>
                          <a:effectLst/>
                          <a:ea typeface="微软雅黑" panose="020B0503020204020204" pitchFamily="34" charset="-122"/>
                          <a:cs typeface="+mn-lt"/>
                        </a:rPr>
                        <a:t>352000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a:ln>
                            <a:noFill/>
                          </a:ln>
                          <a:solidFill>
                            <a:schemeClr val="tx1"/>
                          </a:solidFill>
                          <a:effectLst/>
                          <a:ea typeface="微软雅黑" panose="020B0503020204020204" pitchFamily="34" charset="-122"/>
                          <a:cs typeface="+mn-lt"/>
                        </a:rPr>
                        <a:t>2900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R="0" lvl="0" algn="l" defTabSz="914400" rtl="0" eaLnBrk="1" fontAlgn="base" latinLnBrk="0" hangingPunct="1">
                        <a:lnSpc>
                          <a:spcPct val="100000"/>
                        </a:lnSpc>
                        <a:spcBef>
                          <a:spcPts val="325"/>
                        </a:spcBef>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3520000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29000</a:t>
                      </a: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lnTlToBr>
                      <a:noFill/>
                    </a:lnTlToBr>
                    <a:lnBlToTr>
                      <a:noFill/>
                    </a:lnBlToTr>
                    <a:noFill/>
                  </a:tcPr>
                </a:tc>
              </a:tr>
              <a:tr h="436489">
                <a:tc>
                  <a:txBody>
                    <a:bodyPr/>
                    <a:lstStyle/>
                    <a:p>
                      <a:pPr marL="15748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D</a:t>
                      </a:r>
                    </a:p>
                  </a:txBody>
                  <a:tcPr marL="0" marR="0" marT="0" marB="0" anchor="ctr" horzOverflow="overflow">
                    <a:lnL w="12191"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2191"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a:ln>
                            <a:noFill/>
                          </a:ln>
                          <a:solidFill>
                            <a:schemeClr val="tx1"/>
                          </a:solidFill>
                          <a:effectLst/>
                          <a:ea typeface="微软雅黑" panose="020B0503020204020204" pitchFamily="34" charset="-122"/>
                          <a:cs typeface="+mn-lt"/>
                        </a:rPr>
                        <a:t>3520000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2191" cap="flat" cmpd="sng" algn="ctr">
                      <a:solidFill>
                        <a:srgbClr val="000000"/>
                      </a:solidFill>
                      <a:prstDash val="solid"/>
                      <a:round/>
                      <a:headEnd type="none" w="med" len="med"/>
                      <a:tailEnd type="none" w="med" len="med"/>
                    </a:lnB>
                    <a:lnTlToBr>
                      <a:noFill/>
                    </a:lnTlToBr>
                    <a:lnBlToTr>
                      <a:noFill/>
                    </a:lnBlToTr>
                    <a:noFill/>
                  </a:tcPr>
                </a:tc>
                <a:tc>
                  <a:txBody>
                    <a:bodyPr/>
                    <a:lstStyle/>
                    <a:p>
                      <a:pPr marL="1905" marR="0" lvl="0" indent="0" algn="l" defTabSz="914400" rtl="0" eaLnBrk="1" fontAlgn="base" latinLnBrk="0" hangingPunct="1">
                        <a:lnSpc>
                          <a:spcPct val="100000"/>
                        </a:lnSpc>
                        <a:spcBef>
                          <a:spcPts val="325"/>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29000</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2191" cap="flat" cmpd="sng" algn="ctr">
                      <a:solidFill>
                        <a:srgbClr val="000000"/>
                      </a:solidFill>
                      <a:prstDash val="solid"/>
                      <a:round/>
                      <a:headEnd type="none" w="med" len="med"/>
                      <a:tailEnd type="none" w="med" len="med"/>
                    </a:lnB>
                    <a:lnTlToBr>
                      <a:noFill/>
                    </a:lnTlToBr>
                    <a:lnBlToTr>
                      <a:noFill/>
                    </a:lnBlToTr>
                    <a:noFill/>
                  </a:tcPr>
                </a:tc>
                <a:tc>
                  <a:txBody>
                    <a:bodyPr/>
                    <a:lstStyle/>
                    <a:p>
                      <a:pPr marL="142875" marR="0" lvl="0" indent="0" algn="l" defTabSz="914400" rtl="0" eaLnBrk="1" fontAlgn="base" latinLnBrk="0" hangingPunct="1">
                        <a:lnSpc>
                          <a:spcPct val="100000"/>
                        </a:lnSpc>
                        <a:spcBef>
                          <a:spcPts val="400"/>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N/A</a:t>
                      </a:r>
                    </a:p>
                  </a:txBody>
                  <a:tcPr marL="0" marR="0" marT="0" marB="0" anchor="ctr" horzOverflow="overflow">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2191" cap="flat" cmpd="sng" algn="ctr">
                      <a:solidFill>
                        <a:srgbClr val="000000"/>
                      </a:solidFill>
                      <a:prstDash val="solid"/>
                      <a:round/>
                      <a:headEnd type="none" w="med" len="med"/>
                      <a:tailEnd type="none" w="med" len="med"/>
                    </a:lnB>
                    <a:lnTlToBr>
                      <a:noFill/>
                    </a:lnTlToBr>
                    <a:lnBlToTr>
                      <a:noFill/>
                    </a:lnBlToTr>
                    <a:noFill/>
                  </a:tcPr>
                </a:tc>
                <a:tc>
                  <a:txBody>
                    <a:bodyPr/>
                    <a:lstStyle/>
                    <a:p>
                      <a:pPr marL="142875" marR="0" lvl="0" indent="0" algn="l" defTabSz="914400" rtl="0" eaLnBrk="1" fontAlgn="base" latinLnBrk="0" hangingPunct="1">
                        <a:lnSpc>
                          <a:spcPct val="100000"/>
                        </a:lnSpc>
                        <a:spcBef>
                          <a:spcPts val="400"/>
                        </a:spcBef>
                        <a:spcAft>
                          <a:spcPct val="0"/>
                        </a:spcAft>
                        <a:buClrTx/>
                        <a:buSzTx/>
                        <a:buFontTx/>
                        <a:buNone/>
                      </a:pPr>
                      <a:r>
                        <a:rPr kumimoji="0" lang="en-US" altLang="zh-CN" sz="1100" b="1" i="0" u="none" strike="noStrike" cap="none" normalizeH="0" baseline="0" dirty="0">
                          <a:ln>
                            <a:noFill/>
                          </a:ln>
                          <a:solidFill>
                            <a:schemeClr val="tx1"/>
                          </a:solidFill>
                          <a:effectLst/>
                          <a:ea typeface="微软雅黑" panose="020B0503020204020204" pitchFamily="34" charset="-122"/>
                          <a:cs typeface="+mn-lt"/>
                        </a:rPr>
                        <a:t>N/A</a:t>
                      </a:r>
                    </a:p>
                  </a:txBody>
                  <a:tcPr marL="0" marR="0" marT="0" marB="0" anchor="ctr" horzOverflow="overflow">
                    <a:lnL w="6096" cap="flat" cmpd="sng" algn="ctr">
                      <a:solidFill>
                        <a:srgbClr val="000000"/>
                      </a:solidFill>
                      <a:prstDash val="solid"/>
                      <a:round/>
                      <a:headEnd type="none" w="med" len="med"/>
                      <a:tailEnd type="none" w="med" len="med"/>
                    </a:lnL>
                    <a:lnR w="12191"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12191"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63441" y="3359466"/>
            <a:ext cx="2016224" cy="1342568"/>
          </a:xfrm>
          <a:prstGeom prst="rect">
            <a:avLst/>
          </a:prstGeom>
        </p:spPr>
      </p:pic>
      <p:sp>
        <p:nvSpPr>
          <p:cNvPr id="6" name="TextBox 12"/>
          <p:cNvSpPr txBox="1"/>
          <p:nvPr/>
        </p:nvSpPr>
        <p:spPr>
          <a:xfrm>
            <a:off x="5083175" y="1214755"/>
            <a:ext cx="3576955" cy="2122805"/>
          </a:xfrm>
          <a:prstGeom prst="rect">
            <a:avLst/>
          </a:prstGeom>
          <a:noFill/>
        </p:spPr>
        <p:txBody>
          <a:bodyPr wrap="square" rtlCol="0">
            <a:spAutoFit/>
          </a:bodyPr>
          <a:lstStyle/>
          <a:p>
            <a:pPr>
              <a:buFont typeface="Wingdings" panose="05000000000000000000" pitchFamily="2" charset="2"/>
              <a:buBlip>
                <a:blip r:embed="rId5"/>
              </a:buBlip>
            </a:pPr>
            <a:r>
              <a:rPr lang="en-US" altLang="zh-CN" sz="1200" dirty="0">
                <a:latin typeface="+mn-lt"/>
                <a:ea typeface="微软雅黑" panose="020B0503020204020204" pitchFamily="34" charset="-122"/>
                <a:cs typeface="+mn-lt"/>
              </a:rPr>
              <a:t> Chinese new version of GMP standard requires no less than 10Pa pressure difference between clean and non-clean areas.</a:t>
            </a:r>
          </a:p>
          <a:p>
            <a:pPr>
              <a:buFont typeface="Wingdings" panose="05000000000000000000" pitchFamily="2" charset="2"/>
              <a:buBlip>
                <a:blip r:embed="rId5"/>
              </a:buBlip>
            </a:pPr>
            <a:r>
              <a:rPr lang="en-US" altLang="zh-CN" sz="1200" dirty="0">
                <a:latin typeface="+mn-lt"/>
                <a:ea typeface="微软雅黑" panose="020B0503020204020204" pitchFamily="34" charset="-122"/>
                <a:cs typeface="+mn-lt"/>
              </a:rPr>
              <a:t> The temp. and relative humidity of A and B areas is 20-24C and 45-60%, C and D areas is 18-26C and 45%-65% respectively.</a:t>
            </a:r>
          </a:p>
          <a:p>
            <a:pPr>
              <a:buFont typeface="Wingdings" panose="05000000000000000000" pitchFamily="2" charset="2"/>
              <a:buBlip>
                <a:blip r:embed="rId5"/>
              </a:buBlip>
            </a:pPr>
            <a:r>
              <a:rPr lang="en-US" altLang="zh-CN" sz="1200" dirty="0">
                <a:latin typeface="+mn-lt"/>
                <a:ea typeface="微软雅黑" panose="020B0503020204020204" pitchFamily="34" charset="-122"/>
                <a:cs typeface="+mn-lt"/>
              </a:rPr>
              <a:t> The general room noise level should be no greater than 60dB(A).</a:t>
            </a:r>
          </a:p>
          <a:p>
            <a:pPr>
              <a:buFont typeface="Wingdings" panose="05000000000000000000" pitchFamily="2" charset="2"/>
              <a:buBlip>
                <a:blip r:embed="rId5"/>
              </a:buBlip>
            </a:pPr>
            <a:r>
              <a:rPr lang="en-US" altLang="zh-CN" sz="1200" dirty="0">
                <a:latin typeface="+mn-lt"/>
                <a:ea typeface="微软雅黑" panose="020B0503020204020204" pitchFamily="34" charset="-122"/>
                <a:cs typeface="+mn-lt"/>
              </a:rPr>
              <a:t> The air-conditioning purification system of the clean area which used for germfree drug production should be operating continuously.</a:t>
            </a:r>
          </a:p>
        </p:txBody>
      </p:sp>
      <p:sp>
        <p:nvSpPr>
          <p:cNvPr id="7" name="矩形 6"/>
          <p:cNvSpPr/>
          <p:nvPr/>
        </p:nvSpPr>
        <p:spPr>
          <a:xfrm>
            <a:off x="5163820" y="835025"/>
            <a:ext cx="3415665" cy="306705"/>
          </a:xfrm>
          <a:prstGeom prst="rect">
            <a:avLst/>
          </a:prstGeom>
          <a:solidFill>
            <a:srgbClr val="00B0F0"/>
          </a:solidFill>
        </p:spPr>
        <p:txBody>
          <a:bodyPr wrap="square">
            <a:spAutoFit/>
          </a:bodyPr>
          <a:lstStyle/>
          <a:p>
            <a:pPr algn="ctr"/>
            <a:r>
              <a:rPr lang="en-US" altLang="zh-CN" sz="1400" b="1" dirty="0">
                <a:solidFill>
                  <a:schemeClr val="bg1"/>
                </a:solidFill>
                <a:latin typeface="+mn-lt"/>
                <a:ea typeface="微软雅黑" panose="020B0503020204020204" pitchFamily="34" charset="-122"/>
                <a:cs typeface="+mn-lt"/>
              </a:rPr>
              <a:t>Medical and Pharmaceutical Industry</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Box 2"/>
          <p:cNvSpPr txBox="1"/>
          <p:nvPr/>
        </p:nvSpPr>
        <p:spPr>
          <a:xfrm>
            <a:off x="1247775" y="142875"/>
            <a:ext cx="5628481"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sym typeface="+mn-ea"/>
              </a:rPr>
              <a:t>Demands of Clean Environment</a:t>
            </a:r>
          </a:p>
        </p:txBody>
      </p:sp>
      <p:graphicFrame>
        <p:nvGraphicFramePr>
          <p:cNvPr id="2" name="表格 1"/>
          <p:cNvGraphicFramePr>
            <a:graphicFrameLocks noGrp="1"/>
          </p:cNvGraphicFramePr>
          <p:nvPr>
            <p:custDataLst>
              <p:tags r:id="rId1"/>
            </p:custDataLst>
          </p:nvPr>
        </p:nvGraphicFramePr>
        <p:xfrm>
          <a:off x="345604" y="733190"/>
          <a:ext cx="5142653" cy="3468338"/>
        </p:xfrm>
        <a:graphic>
          <a:graphicData uri="http://schemas.openxmlformats.org/drawingml/2006/table">
            <a:tbl>
              <a:tblPr firstRow="1" bandRow="1">
                <a:tableStyleId>{5C22544A-7EE6-4342-B048-85BDC9FD1C3A}</a:tableStyleId>
              </a:tblPr>
              <a:tblGrid>
                <a:gridCol w="1268051"/>
                <a:gridCol w="1188426"/>
                <a:gridCol w="924993"/>
                <a:gridCol w="915815"/>
                <a:gridCol w="845368"/>
              </a:tblGrid>
              <a:tr h="743585">
                <a:tc gridSpan="5">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a:latin typeface="Calibri" panose="020F0502020204030204" pitchFamily="34" charset="0"/>
                          <a:ea typeface="微软雅黑" panose="020B0503020204020204" pitchFamily="34" charset="-122"/>
                          <a:cs typeface="Calibri" panose="020F0502020204030204" pitchFamily="34" charset="0"/>
                          <a:sym typeface="+mn-ea"/>
                        </a:rPr>
                        <a:t>Cleanliness Requirement of </a:t>
                      </a:r>
                      <a:r>
                        <a:rPr lang="en-US" altLang="zh-CN" sz="1600" dirty="0">
                          <a:latin typeface="Calibri" panose="020F0502020204030204" pitchFamily="34" charset="0"/>
                          <a:ea typeface="微软雅黑" panose="020B0503020204020204" pitchFamily="34" charset="-122"/>
                          <a:cs typeface="Calibri" panose="020F0502020204030204" pitchFamily="34" charset="0"/>
                        </a:rPr>
                        <a:t>Electronic Workshop</a:t>
                      </a:r>
                      <a:endParaRPr lang="zh-CN" altLang="en-US" sz="1600" dirty="0">
                        <a:latin typeface="Calibri" panose="020F0502020204030204" pitchFamily="34" charset="0"/>
                        <a:ea typeface="微软雅黑" panose="020B0503020204020204" pitchFamily="34" charset="-122"/>
                        <a:cs typeface="Calibri" panose="020F0502020204030204" pitchFamily="34" charset="0"/>
                      </a:endParaRPr>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r>
              <a:tr h="515261">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Zone</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Cleanliness Rating</a:t>
                      </a:r>
                    </a:p>
                  </a:txBody>
                  <a:tcPr anchor="ctr"/>
                </a:tc>
                <a:tc>
                  <a:txBody>
                    <a:bodyPr/>
                    <a:lstStyle/>
                    <a:p>
                      <a:pPr algn="ctr"/>
                      <a:r>
                        <a:rPr lang="zh-CN" altLang="en-US" sz="1000" dirty="0">
                          <a:latin typeface="Calibri" panose="020F0502020204030204" pitchFamily="34" charset="0"/>
                          <a:ea typeface="微软雅黑" panose="020B0503020204020204" pitchFamily="34" charset="-122"/>
                          <a:cs typeface="Calibri" panose="020F0502020204030204" pitchFamily="34" charset="0"/>
                        </a:rPr>
                        <a:t>≥</a:t>
                      </a:r>
                      <a:r>
                        <a:rPr lang="en-US" altLang="zh-CN" sz="1000" dirty="0">
                          <a:latin typeface="Calibri" panose="020F0502020204030204" pitchFamily="34" charset="0"/>
                          <a:ea typeface="微软雅黑" panose="020B0503020204020204" pitchFamily="34" charset="-122"/>
                          <a:cs typeface="Calibri" panose="020F0502020204030204" pitchFamily="34" charset="0"/>
                        </a:rPr>
                        <a:t>0.5um </a:t>
                      </a:r>
                      <a:endParaRPr lang="zh-CN" altLang="en-US" sz="1000" dirty="0">
                        <a:latin typeface="Calibri" panose="020F0502020204030204" pitchFamily="34" charset="0"/>
                        <a:ea typeface="微软雅黑" panose="020B0503020204020204" pitchFamily="34" charset="-122"/>
                        <a:cs typeface="Calibri" panose="020F0502020204030204" pitchFamily="34" charset="0"/>
                      </a:endParaRP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≥1um </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≥5um</a:t>
                      </a:r>
                    </a:p>
                  </a:txBody>
                  <a:tcPr anchor="ctr"/>
                </a:tc>
              </a:tr>
              <a:tr h="441652">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SMT,OTP</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N8.5 (300k grade)</a:t>
                      </a:r>
                      <a:r>
                        <a:rPr lang="en-US" altLang="zh-CN" sz="1000" dirty="0">
                          <a:highlight>
                            <a:srgbClr val="66FF99"/>
                          </a:highlight>
                          <a:latin typeface="Calibri" panose="020F0502020204030204" pitchFamily="34" charset="0"/>
                          <a:ea typeface="微软雅黑" panose="020B0503020204020204" pitchFamily="34" charset="-122"/>
                          <a:cs typeface="Calibri" panose="020F0502020204030204" pitchFamily="34" charset="0"/>
                        </a:rPr>
                        <a:t> </a:t>
                      </a:r>
                      <a:endParaRPr lang="zh-CN" altLang="en-US" sz="1000" dirty="0">
                        <a:highlight>
                          <a:srgbClr val="66FF99"/>
                        </a:highlight>
                        <a:latin typeface="Calibri" panose="020F0502020204030204" pitchFamily="34" charset="0"/>
                        <a:ea typeface="微软雅黑" panose="020B0503020204020204" pitchFamily="34" charset="-122"/>
                        <a:cs typeface="Calibri" panose="020F0502020204030204" pitchFamily="34" charset="0"/>
                      </a:endParaRP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10,000,000</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2,500,000</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60000</a:t>
                      </a:r>
                    </a:p>
                  </a:txBody>
                  <a:tcPr anchor="ctr"/>
                </a:tc>
              </a:tr>
              <a:tr h="1767840">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AI/DIP </a:t>
                      </a:r>
                      <a:r>
                        <a:rPr lang="en-GB" altLang="zh-CN" sz="1000" dirty="0">
                          <a:latin typeface="Calibri" panose="020F0502020204030204" pitchFamily="34" charset="0"/>
                          <a:ea typeface="微软雅黑" panose="020B0503020204020204" pitchFamily="34" charset="-122"/>
                          <a:cs typeface="Calibri" panose="020F0502020204030204" pitchFamily="34" charset="0"/>
                        </a:rPr>
                        <a:t>workshop</a:t>
                      </a:r>
                      <a:r>
                        <a:rPr lang="en-US" altLang="en-GB" sz="1000" dirty="0">
                          <a:latin typeface="Calibri" panose="020F0502020204030204" pitchFamily="34" charset="0"/>
                          <a:ea typeface="微软雅黑" panose="020B0503020204020204" pitchFamily="34" charset="-122"/>
                          <a:cs typeface="Calibri" panose="020F0502020204030204" pitchFamily="34" charset="0"/>
                        </a:rPr>
                        <a:t>, </a:t>
                      </a:r>
                      <a:r>
                        <a:rPr lang="en-US" altLang="zh-CN" sz="1000" dirty="0">
                          <a:latin typeface="Calibri" panose="020F0502020204030204" pitchFamily="34" charset="0"/>
                          <a:ea typeface="微软雅黑" panose="020B0503020204020204" pitchFamily="34" charset="-122"/>
                          <a:cs typeface="Calibri" panose="020F0502020204030204" pitchFamily="34" charset="0"/>
                        </a:rPr>
                        <a:t>marterial matching area, incoming inspection area, PCBA outgoing inspection area, original material warehouse</a:t>
                      </a:r>
                      <a:r>
                        <a:rPr lang="zh-CN" altLang="en-US" sz="1000" dirty="0">
                          <a:latin typeface="Calibri" panose="020F0502020204030204" pitchFamily="34" charset="0"/>
                          <a:ea typeface="微软雅黑" panose="020B0503020204020204" pitchFamily="34" charset="-122"/>
                          <a:cs typeface="Calibri" panose="020F0502020204030204" pitchFamily="34" charset="0"/>
                        </a:rPr>
                        <a:t>，</a:t>
                      </a:r>
                      <a:r>
                        <a:rPr lang="en-US" altLang="zh-CN" sz="1000" dirty="0">
                          <a:latin typeface="Calibri" panose="020F0502020204030204" pitchFamily="34" charset="0"/>
                          <a:ea typeface="微软雅黑" panose="020B0503020204020204" pitchFamily="34" charset="-122"/>
                          <a:cs typeface="Calibri" panose="020F0502020204030204" pitchFamily="34" charset="0"/>
                        </a:rPr>
                        <a:t>PCBA finished product hold area</a:t>
                      </a:r>
                      <a:endParaRPr lang="zh-CN" altLang="en-US" sz="1000" dirty="0">
                        <a:latin typeface="Calibri" panose="020F0502020204030204" pitchFamily="34" charset="0"/>
                        <a:ea typeface="微软雅黑" panose="020B0503020204020204" pitchFamily="34" charset="-122"/>
                        <a:cs typeface="Calibri" panose="020F0502020204030204" pitchFamily="34" charset="0"/>
                      </a:endParaRP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N9 (1000k grade)</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35200000</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8320000 </a:t>
                      </a:r>
                    </a:p>
                  </a:txBody>
                  <a:tcPr anchor="ctr"/>
                </a:tc>
                <a:tc>
                  <a:txBody>
                    <a:bodyPr/>
                    <a:lstStyle/>
                    <a:p>
                      <a:pPr algn="ctr"/>
                      <a:r>
                        <a:rPr lang="en-US" altLang="zh-CN" sz="1000" dirty="0">
                          <a:latin typeface="Calibri" panose="020F0502020204030204" pitchFamily="34" charset="0"/>
                          <a:ea typeface="微软雅黑" panose="020B0503020204020204" pitchFamily="34" charset="-122"/>
                          <a:cs typeface="Calibri" panose="020F0502020204030204" pitchFamily="34" charset="0"/>
                        </a:rPr>
                        <a:t>293000</a:t>
                      </a:r>
                    </a:p>
                  </a:txBody>
                  <a:tcPr anchor="ctr"/>
                </a:tc>
              </a:tr>
            </a:tbl>
          </a:graphicData>
        </a:graphic>
      </p:graphicFrame>
      <p:sp>
        <p:nvSpPr>
          <p:cNvPr id="7" name="矩形 6"/>
          <p:cNvSpPr/>
          <p:nvPr/>
        </p:nvSpPr>
        <p:spPr>
          <a:xfrm>
            <a:off x="5775325" y="733425"/>
            <a:ext cx="3080385" cy="306705"/>
          </a:xfrm>
          <a:prstGeom prst="rect">
            <a:avLst/>
          </a:prstGeom>
          <a:solidFill>
            <a:srgbClr val="00B0F0"/>
          </a:solidFill>
        </p:spPr>
        <p:txBody>
          <a:bodyPr wrap="square">
            <a:spAutoFit/>
          </a:bodyPr>
          <a:lstStyle/>
          <a:p>
            <a:pPr algn="ctr"/>
            <a:r>
              <a:rPr lang="en-US" altLang="zh-CN" sz="14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The Electronics Industry</a:t>
            </a:r>
          </a:p>
        </p:txBody>
      </p:sp>
      <p:sp>
        <p:nvSpPr>
          <p:cNvPr id="8" name="TextBox 22"/>
          <p:cNvSpPr txBox="1"/>
          <p:nvPr/>
        </p:nvSpPr>
        <p:spPr>
          <a:xfrm>
            <a:off x="5681330" y="1149871"/>
            <a:ext cx="3384376" cy="2491740"/>
          </a:xfrm>
          <a:prstGeom prst="rect">
            <a:avLst/>
          </a:prstGeom>
          <a:noFill/>
        </p:spPr>
        <p:txBody>
          <a:bodyPr wrap="square" rtlCol="0">
            <a:spAutoFit/>
          </a:bodyPr>
          <a:lstStyle/>
          <a:p>
            <a:pPr>
              <a:buBlip>
                <a:blip r:embed="rId4"/>
              </a:buBlip>
            </a:pPr>
            <a:r>
              <a:rPr lang="en-US" altLang="zh-CN" sz="1200" dirty="0">
                <a:latin typeface="Calibri" panose="020F0502020204030204" pitchFamily="34" charset="0"/>
                <a:ea typeface="微软雅黑" panose="020B0503020204020204" pitchFamily="34" charset="-122"/>
                <a:cs typeface="Calibri" panose="020F0502020204030204" pitchFamily="34" charset="0"/>
              </a:rPr>
              <a:t> According to the statistics, over ¼ of the global annual electronics rejects are related to humid environment.</a:t>
            </a:r>
          </a:p>
          <a:p>
            <a:pPr>
              <a:buBlip>
                <a:blip r:embed="rId4"/>
              </a:buBlip>
            </a:pPr>
            <a:r>
              <a:rPr lang="en-US" altLang="zh-CN" sz="1200" dirty="0">
                <a:latin typeface="Calibri" panose="020F0502020204030204" pitchFamily="34" charset="0"/>
                <a:ea typeface="微软雅黑" panose="020B0503020204020204" pitchFamily="34" charset="-122"/>
                <a:cs typeface="Calibri" panose="020F0502020204030204" pitchFamily="34" charset="0"/>
              </a:rPr>
              <a:t> </a:t>
            </a:r>
            <a:r>
              <a:rPr lang="en-US" altLang="zh-CN" sz="1200" dirty="0">
                <a:latin typeface="Calibri" panose="020F0502020204030204" pitchFamily="34" charset="0"/>
                <a:cs typeface="Calibri" panose="020F0502020204030204" pitchFamily="34" charset="0"/>
              </a:rPr>
              <a:t>In conductor device plant, the chip would be short out if there has a dust which size is only from 1/10 to 1/3 of the electrical route width falls on silicon substrate.</a:t>
            </a:r>
          </a:p>
          <a:p>
            <a:pPr>
              <a:buBlip>
                <a:blip r:embed="rId4"/>
              </a:buBlip>
            </a:pPr>
            <a:r>
              <a:rPr lang="en-US" altLang="zh-CN" sz="1200" dirty="0">
                <a:latin typeface="Calibri" panose="020F0502020204030204" pitchFamily="34" charset="0"/>
                <a:cs typeface="Calibri" panose="020F0502020204030204" pitchFamily="34" charset="0"/>
              </a:rPr>
              <a:t> Static electricity occured when too low humidity and </a:t>
            </a:r>
            <a:r>
              <a:rPr lang="en-US" altLang="zh-CN" sz="1200" dirty="0">
                <a:latin typeface="Calibri" panose="020F0502020204030204" pitchFamily="34" charset="0"/>
                <a:cs typeface="Calibri" panose="020F0502020204030204" pitchFamily="34" charset="0"/>
                <a:sym typeface="+mn-ea"/>
              </a:rPr>
              <a:t>dry environment</a:t>
            </a:r>
            <a:r>
              <a:rPr lang="en-US" altLang="zh-CN" sz="1200" dirty="0">
                <a:latin typeface="Calibri" panose="020F0502020204030204" pitchFamily="34" charset="0"/>
                <a:cs typeface="Calibri" panose="020F0502020204030204" pitchFamily="34" charset="0"/>
              </a:rPr>
              <a:t>.</a:t>
            </a:r>
            <a:endParaRPr lang="zh-CN" altLang="en-US" sz="1200" dirty="0">
              <a:latin typeface="Calibri" panose="020F0502020204030204" pitchFamily="34" charset="0"/>
              <a:ea typeface="微软雅黑" panose="020B0503020204020204" pitchFamily="34" charset="-122"/>
              <a:cs typeface="Calibri" panose="020F0502020204030204" pitchFamily="34" charset="0"/>
              <a:sym typeface="+mn-ea"/>
            </a:endParaRPr>
          </a:p>
          <a:p>
            <a:pPr>
              <a:buFont typeface="Wingdings" panose="05000000000000000000" pitchFamily="2" charset="2"/>
              <a:buBlip>
                <a:blip r:embed="rId4"/>
              </a:buBlip>
            </a:pPr>
            <a:r>
              <a:rPr lang="zh-CN" altLang="en-US" sz="1200" dirty="0">
                <a:latin typeface="Calibri" panose="020F0502020204030204" pitchFamily="34" charset="0"/>
                <a:ea typeface="微软雅黑" panose="020B0503020204020204" pitchFamily="34" charset="-122"/>
                <a:cs typeface="Calibri" panose="020F0502020204030204" pitchFamily="34" charset="0"/>
                <a:sym typeface="+mn-ea"/>
              </a:rPr>
              <a:t> </a:t>
            </a: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The rate of electronic finished products and stablility mainly depend on the purity of material and the cleanliness of manufacturing environment.</a:t>
            </a:r>
          </a:p>
        </p:txBody>
      </p:sp>
      <p:pic>
        <p:nvPicPr>
          <p:cNvPr id="5" name="图片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85864" y="3521417"/>
            <a:ext cx="2258764" cy="1199344"/>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83161" y="3165941"/>
            <a:ext cx="2771186" cy="1617365"/>
          </a:xfrm>
          <a:prstGeom prst="rect">
            <a:avLst/>
          </a:prstGeom>
        </p:spPr>
      </p:pic>
      <p:grpSp>
        <p:nvGrpSpPr>
          <p:cNvPr id="4" name="组合 3"/>
          <p:cNvGrpSpPr/>
          <p:nvPr/>
        </p:nvGrpSpPr>
        <p:grpSpPr>
          <a:xfrm>
            <a:off x="5302240" y="638651"/>
            <a:ext cx="3534026" cy="2527559"/>
            <a:chOff x="610884" y="2746350"/>
            <a:chExt cx="3534026" cy="2527559"/>
          </a:xfrm>
        </p:grpSpPr>
        <p:sp>
          <p:nvSpPr>
            <p:cNvPr id="5" name="TextBox 15"/>
            <p:cNvSpPr txBox="1"/>
            <p:nvPr/>
          </p:nvSpPr>
          <p:spPr>
            <a:xfrm>
              <a:off x="610884" y="3151104"/>
              <a:ext cx="3534026" cy="2122805"/>
            </a:xfrm>
            <a:prstGeom prst="rect">
              <a:avLst/>
            </a:prstGeom>
            <a:noFill/>
          </p:spPr>
          <p:txBody>
            <a:bodyPr wrap="square" rtlCol="0">
              <a:spAutoFit/>
            </a:bodyPr>
            <a:lstStyle/>
            <a:p>
              <a:pPr>
                <a:buBlip>
                  <a:blip r:embed="rId5"/>
                </a:buBlip>
              </a:pP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 </a:t>
              </a:r>
              <a:r>
                <a:rPr lang="en-US" altLang="zh-CN" sz="1200" dirty="0">
                  <a:latin typeface="Calibri" panose="020F0502020204030204" pitchFamily="34" charset="0"/>
                  <a:cs typeface="Calibri" panose="020F0502020204030204" pitchFamily="34" charset="0"/>
                </a:rPr>
                <a:t>The workshop machines generate a lot of heat. Tobacco and tobacco shred has a strict requirement on air humidity which the RH should be higher than 80%.</a:t>
              </a:r>
              <a:endParaRPr lang="en-US" altLang="zh-CN" sz="1200" dirty="0">
                <a:latin typeface="Calibri" panose="020F0502020204030204" pitchFamily="34" charset="0"/>
                <a:ea typeface="微软雅黑" panose="020B0503020204020204" pitchFamily="34" charset="-122"/>
                <a:cs typeface="Calibri" panose="020F0502020204030204" pitchFamily="34" charset="0"/>
                <a:sym typeface="+mn-ea"/>
              </a:endParaRPr>
            </a:p>
            <a:p>
              <a:pPr>
                <a:buBlip>
                  <a:blip r:embed="rId5"/>
                </a:buBlip>
              </a:pPr>
              <a:r>
                <a:rPr lang="zh-CN" altLang="en-US" sz="1200" dirty="0">
                  <a:latin typeface="Calibri" panose="020F0502020204030204" pitchFamily="34" charset="0"/>
                  <a:ea typeface="微软雅黑" panose="020B0503020204020204" pitchFamily="34" charset="-122"/>
                  <a:cs typeface="Calibri" panose="020F0502020204030204" pitchFamily="34" charset="0"/>
                  <a:sym typeface="+mn-ea"/>
                </a:rPr>
                <a:t> </a:t>
              </a:r>
              <a:r>
                <a:rPr lang="en-US" altLang="zh-CN" sz="1200" dirty="0">
                  <a:latin typeface="Calibri" panose="020F0502020204030204" pitchFamily="34" charset="0"/>
                  <a:cs typeface="Calibri" panose="020F0502020204030204" pitchFamily="34" charset="0"/>
                </a:rPr>
                <a:t>The storage temp. of tobacco should be 21-24C and RH 60%-70%. Once the humidity is lower than that, the tobacco will be start to dry out.</a:t>
              </a:r>
            </a:p>
            <a:p>
              <a:pPr>
                <a:buBlip>
                  <a:blip r:embed="rId5"/>
                </a:buBlip>
              </a:pPr>
              <a:r>
                <a:rPr lang="zh-CN" altLang="en-US" sz="1200" dirty="0">
                  <a:latin typeface="Calibri" panose="020F0502020204030204" pitchFamily="34" charset="0"/>
                  <a:ea typeface="微软雅黑" panose="020B0503020204020204" pitchFamily="34" charset="-122"/>
                  <a:cs typeface="Calibri" panose="020F0502020204030204" pitchFamily="34" charset="0"/>
                  <a:sym typeface="+mn-ea"/>
                </a:rPr>
                <a:t> </a:t>
              </a: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There has high</a:t>
              </a:r>
              <a:r>
                <a:rPr lang="en-US" altLang="zh-CN" sz="1200" dirty="0">
                  <a:latin typeface="Calibri" panose="020F0502020204030204" pitchFamily="34" charset="0"/>
                  <a:cs typeface="Calibri" panose="020F0502020204030204" pitchFamily="34" charset="0"/>
                </a:rPr>
                <a:t> dust concentration in workshop which the dust is sticky and corrosive.</a:t>
              </a:r>
              <a:endParaRPr lang="zh-CN" altLang="en-US" sz="1200" dirty="0">
                <a:latin typeface="Calibri" panose="020F0502020204030204" pitchFamily="34" charset="0"/>
                <a:ea typeface="微软雅黑" panose="020B0503020204020204" pitchFamily="34" charset="-122"/>
                <a:cs typeface="Calibri" panose="020F0502020204030204" pitchFamily="34" charset="0"/>
              </a:endParaRPr>
            </a:p>
            <a:p>
              <a:pPr>
                <a:buFont typeface="Wingdings" panose="05000000000000000000" pitchFamily="2" charset="2"/>
                <a:buBlip>
                  <a:blip r:embed="rId5"/>
                </a:buBlip>
              </a:pPr>
              <a:r>
                <a:rPr lang="zh-CN" altLang="en-US" sz="1200" dirty="0">
                  <a:latin typeface="Calibri" panose="020F0502020204030204" pitchFamily="34" charset="0"/>
                  <a:ea typeface="微软雅黑" panose="020B0503020204020204" pitchFamily="34" charset="-122"/>
                  <a:cs typeface="Calibri" panose="020F0502020204030204" pitchFamily="34" charset="0"/>
                </a:rPr>
                <a:t> </a:t>
              </a:r>
              <a:r>
                <a:rPr lang="en-US" altLang="zh-CN" sz="1200" dirty="0">
                  <a:latin typeface="Calibri" panose="020F0502020204030204" pitchFamily="34" charset="0"/>
                  <a:ea typeface="微软雅黑" panose="020B0503020204020204" pitchFamily="34" charset="-122"/>
                  <a:cs typeface="Calibri" panose="020F0502020204030204" pitchFamily="34" charset="0"/>
                </a:rPr>
                <a:t>The temp. and RH mearsuement of inner tobacco stack are hard to be in time, exact and stable.</a:t>
              </a:r>
              <a:endParaRPr lang="en-US" sz="1200" dirty="0">
                <a:latin typeface="Calibri" panose="020F0502020204030204" pitchFamily="34" charset="0"/>
                <a:ea typeface="微软雅黑" panose="020B0503020204020204" pitchFamily="34" charset="-122"/>
                <a:cs typeface="Calibri" panose="020F0502020204030204" pitchFamily="34" charset="0"/>
              </a:endParaRPr>
            </a:p>
          </p:txBody>
        </p:sp>
        <p:sp>
          <p:nvSpPr>
            <p:cNvPr id="6" name="矩形 5"/>
            <p:cNvSpPr/>
            <p:nvPr/>
          </p:nvSpPr>
          <p:spPr>
            <a:xfrm>
              <a:off x="693434" y="2746350"/>
              <a:ext cx="3372485" cy="306705"/>
            </a:xfrm>
            <a:prstGeom prst="rect">
              <a:avLst/>
            </a:prstGeom>
            <a:solidFill>
              <a:srgbClr val="00B0F0"/>
            </a:solidFill>
          </p:spPr>
          <p:txBody>
            <a:bodyPr wrap="square">
              <a:spAutoFit/>
            </a:bodyPr>
            <a:lstStyle/>
            <a:p>
              <a:pPr algn="ctr"/>
              <a:r>
                <a:rPr lang="en-US" altLang="zh-CN" sz="1400" b="1" dirty="0">
                  <a:solidFill>
                    <a:schemeClr val="bg1"/>
                  </a:solidFill>
                  <a:latin typeface="Calibri" panose="020F0502020204030204" pitchFamily="34" charset="0"/>
                  <a:ea typeface="微软雅黑" panose="020B0503020204020204" pitchFamily="34" charset="-122"/>
                  <a:cs typeface="Calibri" panose="020F0502020204030204" pitchFamily="34" charset="0"/>
                </a:rPr>
                <a:t>Tobacco Industry</a:t>
              </a:r>
            </a:p>
          </p:txBody>
        </p:sp>
      </p:grpSp>
      <p:graphicFrame>
        <p:nvGraphicFramePr>
          <p:cNvPr id="7" name="表格 6"/>
          <p:cNvGraphicFramePr>
            <a:graphicFrameLocks noGrp="1"/>
          </p:cNvGraphicFramePr>
          <p:nvPr>
            <p:custDataLst>
              <p:tags r:id="rId1"/>
            </p:custDataLst>
          </p:nvPr>
        </p:nvGraphicFramePr>
        <p:xfrm>
          <a:off x="333688" y="638016"/>
          <a:ext cx="4680520" cy="3926082"/>
        </p:xfrm>
        <a:graphic>
          <a:graphicData uri="http://schemas.openxmlformats.org/drawingml/2006/table">
            <a:tbl>
              <a:tblPr firstRow="1" bandRow="1">
                <a:tableStyleId>{5C22544A-7EE6-4342-B048-85BDC9FD1C3A}</a:tableStyleId>
              </a:tblPr>
              <a:tblGrid>
                <a:gridCol w="1514818"/>
                <a:gridCol w="1582851"/>
                <a:gridCol w="1582851"/>
              </a:tblGrid>
              <a:tr h="400685">
                <a:tc grid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effectLst/>
                          <a:latin typeface="Calibri" panose="020F0502020204030204" pitchFamily="34" charset="0"/>
                          <a:cs typeface="Calibri" panose="020F0502020204030204" pitchFamily="34" charset="0"/>
                        </a:rPr>
                        <a:t>Warehouse Indoor Air Temperature And Humidity</a:t>
                      </a:r>
                      <a:endParaRPr lang="en-US" altLang="zh-CN" sz="1200" dirty="0">
                        <a:effectLst/>
                        <a:latin typeface="Calibri" panose="020F0502020204030204" pitchFamily="34" charset="0"/>
                        <a:ea typeface="微软雅黑" panose="020B0503020204020204" pitchFamily="34" charset="-122"/>
                        <a:cs typeface="Calibri" panose="020F0502020204030204" pitchFamily="34" charset="0"/>
                      </a:endParaRPr>
                    </a:p>
                  </a:txBody>
                  <a:tcPr anchor="ctr"/>
                </a:tc>
                <a:tc hMerge="1">
                  <a:txBody>
                    <a:bodyPr/>
                    <a:lstStyle/>
                    <a:p>
                      <a:endParaRPr lang="zh-CN"/>
                    </a:p>
                  </a:txBody>
                  <a:tcPr/>
                </a:tc>
                <a:tc hMerge="1">
                  <a:txBody>
                    <a:bodyPr/>
                    <a:lstStyle/>
                    <a:p>
                      <a:endParaRPr lang="zh-CN"/>
                    </a:p>
                  </a:txBody>
                  <a:tcPr/>
                </a:tc>
              </a:tr>
              <a:tr h="530357">
                <a:tc>
                  <a:txBody>
                    <a:bodyPr/>
                    <a:lstStyle/>
                    <a:p>
                      <a:pPr algn="ctr">
                        <a:lnSpc>
                          <a:spcPct val="100000"/>
                        </a:lnSpc>
                      </a:pPr>
                      <a:r>
                        <a:rPr lang="en-US" sz="1200" dirty="0">
                          <a:latin typeface="Calibri" panose="020F0502020204030204" pitchFamily="34" charset="0"/>
                          <a:ea typeface="微软雅黑" panose="020B0503020204020204" pitchFamily="34" charset="-122"/>
                          <a:cs typeface="Calibri" panose="020F0502020204030204" pitchFamily="34" charset="0"/>
                        </a:rPr>
                        <a:t>Name</a:t>
                      </a:r>
                    </a:p>
                  </a:txBody>
                  <a:tcPr anchor="ctr"/>
                </a:tc>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Temperature (℃)</a:t>
                      </a:r>
                    </a:p>
                  </a:txBody>
                  <a:tcPr anchor="ctr"/>
                </a:tc>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Relative Humidity (%)</a:t>
                      </a:r>
                    </a:p>
                  </a:txBody>
                  <a:tcPr anchor="ctr"/>
                </a:tc>
              </a:tr>
              <a:tr h="612320">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Raw tobacco warehouse, flue-cured tobacco stem warehouse </a:t>
                      </a:r>
                    </a:p>
                  </a:txBody>
                  <a:tcPr/>
                </a:tc>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≤38*</a:t>
                      </a:r>
                    </a:p>
                  </a:txBody>
                  <a:tcPr anchor="ctr"/>
                </a:tc>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≤70*</a:t>
                      </a:r>
                    </a:p>
                  </a:txBody>
                  <a:tcPr anchor="ctr"/>
                </a:tc>
              </a:tr>
              <a:tr h="530357">
                <a:tc>
                  <a:txBody>
                    <a:bodyPr/>
                    <a:lstStyle/>
                    <a:p>
                      <a:pPr algn="ctr"/>
                      <a:r>
                        <a:rPr lang="en-US" sz="1200" dirty="0">
                          <a:latin typeface="Calibri" panose="020F0502020204030204" pitchFamily="34" charset="0"/>
                          <a:ea typeface="微软雅黑" panose="020B0503020204020204" pitchFamily="34" charset="-122"/>
                          <a:cs typeface="Calibri" panose="020F0502020204030204" pitchFamily="34" charset="0"/>
                        </a:rPr>
                        <a:t>Accessories</a:t>
                      </a:r>
                      <a:r>
                        <a:rPr lang="en-US" altLang="zh-CN" sz="1200" dirty="0">
                          <a:latin typeface="Calibri" panose="020F0502020204030204" pitchFamily="34" charset="0"/>
                          <a:ea typeface="微软雅黑" panose="020B0503020204020204" pitchFamily="34" charset="-122"/>
                          <a:cs typeface="Calibri" panose="020F0502020204030204" pitchFamily="34" charset="0"/>
                        </a:rPr>
                        <a:t> warehouse</a:t>
                      </a:r>
                      <a:endParaRPr lang="zh-CN" altLang="en-US" sz="1200" dirty="0">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latin typeface="Calibri" panose="020F0502020204030204" pitchFamily="34" charset="0"/>
                          <a:ea typeface="微软雅黑" panose="020B0503020204020204" pitchFamily="34" charset="-122"/>
                          <a:cs typeface="Calibri" panose="020F0502020204030204" pitchFamily="34" charset="0"/>
                        </a:rPr>
                        <a:t>≤70*</a:t>
                      </a:r>
                    </a:p>
                  </a:txBody>
                  <a:tcPr anchor="ctr"/>
                </a:tc>
              </a:tr>
              <a:tr h="530357">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Cigarette finished product warehouse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latin typeface="Calibri" panose="020F0502020204030204" pitchFamily="34" charset="0"/>
                          <a:ea typeface="微软雅黑" panose="020B0503020204020204" pitchFamily="34" charset="-122"/>
                          <a:cs typeface="Calibri" panose="020F0502020204030204" pitchFamily="34" charset="0"/>
                        </a:rPr>
                        <a:t>≤32</a:t>
                      </a:r>
                    </a:p>
                  </a:txBody>
                  <a:tcPr anchor="ctr"/>
                </a:tc>
                <a:tc>
                  <a:txBody>
                    <a:bodyPr/>
                    <a:lstStyle/>
                    <a:p>
                      <a:pPr algn="ctr"/>
                      <a:r>
                        <a:rPr lang="en-US" altLang="zh-CN" sz="1200" dirty="0">
                          <a:latin typeface="Calibri" panose="020F0502020204030204" pitchFamily="34" charset="0"/>
                          <a:ea typeface="微软雅黑" panose="020B0503020204020204" pitchFamily="34" charset="-122"/>
                          <a:cs typeface="Calibri" panose="020F0502020204030204" pitchFamily="34" charset="0"/>
                        </a:rPr>
                        <a:t>50-70*</a:t>
                      </a:r>
                    </a:p>
                  </a:txBody>
                  <a:tcPr anchor="ctr"/>
                </a:tc>
              </a:tr>
              <a:tr h="530357">
                <a:tc>
                  <a:txBody>
                    <a:bodyPr/>
                    <a:lstStyle/>
                    <a:p>
                      <a:pPr algn="ctr">
                        <a:buClrTx/>
                        <a:buSzTx/>
                        <a:buFontTx/>
                      </a:pP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Flue-cured tobacco </a:t>
                      </a:r>
                      <a:r>
                        <a:rPr lang="en-US" altLang="zh-CN" sz="1200" dirty="0">
                          <a:latin typeface="Calibri" panose="020F0502020204030204" pitchFamily="34" charset="0"/>
                          <a:ea typeface="微软雅黑" panose="020B0503020204020204" pitchFamily="34" charset="-122"/>
                          <a:cs typeface="Calibri" panose="020F0502020204030204" pitchFamily="34" charset="0"/>
                        </a:rPr>
                        <a:t>alcoholized warehouse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latin typeface="Calibri" panose="020F0502020204030204" pitchFamily="34" charset="0"/>
                          <a:ea typeface="微软雅黑" panose="020B0503020204020204" pitchFamily="34" charset="-122"/>
                          <a:cs typeface="Calibri" panose="020F0502020204030204" pitchFamily="34" charset="0"/>
                        </a:rPr>
                        <a:t>≤38*，10-30**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latin typeface="Calibri" panose="020F0502020204030204" pitchFamily="34" charset="0"/>
                          <a:ea typeface="微软雅黑" panose="020B0503020204020204" pitchFamily="34" charset="-122"/>
                          <a:cs typeface="Calibri" panose="020F0502020204030204" pitchFamily="34" charset="0"/>
                        </a:rPr>
                        <a:t>≤70*，55-65**</a:t>
                      </a:r>
                    </a:p>
                  </a:txBody>
                  <a:tcPr anchor="ctr"/>
                </a:tc>
              </a:tr>
              <a:tr h="471286">
                <a:tc gridSpan="3">
                  <a:txBody>
                    <a:bodyPr/>
                    <a:lstStyle/>
                    <a:p>
                      <a:r>
                        <a:rPr lang="en-US" altLang="zh-CN" sz="1200" dirty="0">
                          <a:latin typeface="Calibri" panose="020F0502020204030204" pitchFamily="34" charset="0"/>
                          <a:ea typeface="微软雅黑" panose="020B0503020204020204" pitchFamily="34" charset="-122"/>
                          <a:cs typeface="Calibri" panose="020F0502020204030204" pitchFamily="34" charset="0"/>
                        </a:rPr>
                        <a:t>Note: “*” means safety store condition and “**” means condition of suitable </a:t>
                      </a:r>
                      <a:r>
                        <a:rPr lang="en-US" altLang="zh-CN" sz="1200" dirty="0" err="1">
                          <a:latin typeface="Calibri" panose="020F0502020204030204" pitchFamily="34" charset="0"/>
                          <a:ea typeface="微软雅黑" panose="020B0503020204020204" pitchFamily="34" charset="-122"/>
                          <a:cs typeface="Calibri" panose="020F0502020204030204" pitchFamily="34" charset="0"/>
                        </a:rPr>
                        <a:t>alcoholization</a:t>
                      </a:r>
                      <a:r>
                        <a:rPr lang="en-US" altLang="zh-CN" sz="1200" dirty="0">
                          <a:latin typeface="Calibri" panose="020F0502020204030204" pitchFamily="34" charset="0"/>
                          <a:ea typeface="微软雅黑" panose="020B0503020204020204" pitchFamily="34" charset="-122"/>
                          <a:cs typeface="Calibri" panose="020F0502020204030204" pitchFamily="34" charset="0"/>
                        </a:rPr>
                        <a:t>.</a:t>
                      </a:r>
                      <a:endParaRPr lang="zh-CN" altLang="en-US" sz="1200" dirty="0">
                        <a:latin typeface="Calibri" panose="020F0502020204030204" pitchFamily="34" charset="0"/>
                        <a:ea typeface="微软雅黑" panose="020B0503020204020204" pitchFamily="34" charset="-122"/>
                        <a:cs typeface="Calibri" panose="020F0502020204030204" pitchFamily="34" charset="0"/>
                      </a:endParaRPr>
                    </a:p>
                  </a:txBody>
                  <a:tcPr/>
                </a:tc>
                <a:tc hMerge="1">
                  <a:txBody>
                    <a:bodyPr/>
                    <a:lstStyle/>
                    <a:p>
                      <a:endParaRPr lang="zh-CN"/>
                    </a:p>
                  </a:txBody>
                  <a:tcPr/>
                </a:tc>
                <a:tc hMerge="1">
                  <a:txBody>
                    <a:bodyPr/>
                    <a:lstStyle/>
                    <a:p>
                      <a:endParaRPr lang="zh-CN"/>
                    </a:p>
                  </a:txBody>
                  <a:tcPr/>
                </a:tc>
              </a:tr>
            </a:tbl>
          </a:graphicData>
        </a:graphic>
      </p:graphicFrame>
      <p:sp>
        <p:nvSpPr>
          <p:cNvPr id="57360" name="TextBox 2"/>
          <p:cNvSpPr txBox="1"/>
          <p:nvPr/>
        </p:nvSpPr>
        <p:spPr>
          <a:xfrm>
            <a:off x="1247775" y="142875"/>
            <a:ext cx="5628481"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sym typeface="+mn-ea"/>
              </a:rPr>
              <a:t>Demands of Clean Environment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9688" y="-14823"/>
            <a:ext cx="9491663" cy="5157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buFont typeface="Arial" panose="020B0604020202020204" pitchFamily="34" charset="0"/>
              <a:buNone/>
              <a:defRPr/>
            </a:pPr>
            <a:endParaRPr lang="zh-CN" altLang="en-US" strike="noStrike" noProof="1">
              <a:latin typeface="Calibri" panose="020F0502020204030204" pitchFamily="34" charset="0"/>
              <a:ea typeface="微软雅黑" panose="020B0503020204020204" pitchFamily="34" charset="-122"/>
              <a:cs typeface="Calibri" panose="020F0502020204030204" pitchFamily="34" charset="0"/>
            </a:endParaRPr>
          </a:p>
        </p:txBody>
      </p:sp>
      <p:pic>
        <p:nvPicPr>
          <p:cNvPr id="59394" name="Picture 2" descr="F:\平面设计制作\未标题-1.jpg"/>
          <p:cNvPicPr>
            <a:picLocks noChangeAspect="1"/>
          </p:cNvPicPr>
          <p:nvPr/>
        </p:nvPicPr>
        <p:blipFill>
          <a:blip r:embed="rId3"/>
          <a:stretch>
            <a:fillRect/>
          </a:stretch>
        </p:blipFill>
        <p:spPr>
          <a:xfrm>
            <a:off x="1344613" y="33338"/>
            <a:ext cx="6723062" cy="4754562"/>
          </a:xfrm>
          <a:prstGeom prst="rect">
            <a:avLst/>
          </a:prstGeom>
          <a:noFill/>
          <a:ln w="9525">
            <a:noFill/>
          </a:ln>
        </p:spPr>
      </p:pic>
      <p:pic>
        <p:nvPicPr>
          <p:cNvPr id="59399" name="WordPictureWatermark20474351" descr="DunhamBush_logo"/>
          <p:cNvPicPr>
            <a:picLocks noChangeAspect="1"/>
          </p:cNvPicPr>
          <p:nvPr/>
        </p:nvPicPr>
        <p:blipFill>
          <a:blip r:embed="rId4">
            <a:lum bright="69998" contrast="-70001"/>
          </a:blip>
          <a:stretch>
            <a:fillRect/>
          </a:stretch>
        </p:blipFill>
        <p:spPr>
          <a:xfrm>
            <a:off x="3500438" y="1576388"/>
            <a:ext cx="1871662" cy="295275"/>
          </a:xfrm>
          <a:prstGeom prst="rect">
            <a:avLst/>
          </a:prstGeom>
          <a:noFill/>
          <a:ln w="9525">
            <a:noFill/>
          </a:ln>
        </p:spPr>
      </p:pic>
      <p:sp>
        <p:nvSpPr>
          <p:cNvPr id="59398" name="TextBox 8"/>
          <p:cNvSpPr txBox="1"/>
          <p:nvPr/>
        </p:nvSpPr>
        <p:spPr>
          <a:xfrm>
            <a:off x="1586026" y="1776363"/>
            <a:ext cx="6107707" cy="1198880"/>
          </a:xfrm>
          <a:prstGeom prst="rect">
            <a:avLst/>
          </a:prstGeom>
          <a:noFill/>
          <a:ln w="9525">
            <a:noFill/>
          </a:ln>
        </p:spPr>
        <p:txBody>
          <a:bodyPr wrap="square" anchor="t">
            <a:spAutoFit/>
          </a:bodyPr>
          <a:lstStyle/>
          <a:p>
            <a:pPr algn="ctr"/>
            <a:r>
              <a:rPr lang="en-US" altLang="zh-CN" sz="36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Clean Air Handling Unit (CAHU) Characteristics</a:t>
            </a:r>
          </a:p>
        </p:txBody>
      </p:sp>
      <p:pic>
        <p:nvPicPr>
          <p:cNvPr id="9" name="Picture 9"/>
          <p:cNvPicPr>
            <a:picLocks noChangeAspect="1" noChangeArrowheads="1"/>
          </p:cNvPicPr>
          <p:nvPr/>
        </p:nvPicPr>
        <p:blipFill>
          <a:blip r:embed="rId5"/>
          <a:srcRect/>
          <a:stretch>
            <a:fillRect/>
          </a:stretch>
        </p:blipFill>
        <p:spPr bwMode="auto">
          <a:xfrm>
            <a:off x="3902869" y="4083918"/>
            <a:ext cx="1171823" cy="5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矩形 9"/>
          <p:cNvSpPr/>
          <p:nvPr/>
        </p:nvSpPr>
        <p:spPr>
          <a:xfrm flipH="1">
            <a:off x="-23812" y="1560735"/>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
        <p:nvSpPr>
          <p:cNvPr id="11" name="矩形 10"/>
          <p:cNvSpPr/>
          <p:nvPr/>
        </p:nvSpPr>
        <p:spPr>
          <a:xfrm flipH="1">
            <a:off x="8644773" y="1570832"/>
            <a:ext cx="823078" cy="1587278"/>
          </a:xfrm>
          <a:prstGeom prst="rect">
            <a:avLst/>
          </a:prstGeom>
          <a:gradFill>
            <a:gsLst>
              <a:gs pos="100000">
                <a:srgbClr val="0070C0"/>
              </a:gs>
              <a:gs pos="1000">
                <a:srgbClr val="00B0F0"/>
              </a:gs>
              <a:gs pos="53000">
                <a:srgbClr val="2A96A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7775" y="142875"/>
            <a:ext cx="4333875"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CAHU Operating Principle</a:t>
            </a:r>
          </a:p>
        </p:txBody>
      </p:sp>
      <p:sp>
        <p:nvSpPr>
          <p:cNvPr id="8" name="矩形 7"/>
          <p:cNvSpPr/>
          <p:nvPr/>
        </p:nvSpPr>
        <p:spPr>
          <a:xfrm>
            <a:off x="335593" y="687356"/>
            <a:ext cx="3816424" cy="1383665"/>
          </a:xfrm>
          <a:prstGeom prst="rect">
            <a:avLst/>
          </a:prstGeom>
        </p:spPr>
        <p:txBody>
          <a:bodyPr wrap="square">
            <a:spAutoFit/>
          </a:bodyPr>
          <a:lstStyle/>
          <a:p>
            <a:r>
              <a:rPr lang="en-US" altLang="zh-CN" sz="1400" dirty="0">
                <a:latin typeface="Calibri" panose="020F0502020204030204" pitchFamily="34" charset="0"/>
                <a:cs typeface="Calibri" panose="020F0502020204030204" pitchFamily="34" charset="0"/>
              </a:rPr>
              <a:t>In order to maintain the required indoor temp. and humidity, air velocity, pressure and cleanliness, the most common method is  supplying a certain amount of treated air into the cleanroom </a:t>
            </a:r>
            <a:r>
              <a:rPr lang="en-US" altLang="zh-CN" sz="1400" dirty="0">
                <a:latin typeface="Calibri" panose="020F0502020204030204" pitchFamily="34" charset="0"/>
                <a:cs typeface="Calibri" panose="020F0502020204030204" pitchFamily="34" charset="0"/>
                <a:sym typeface="+mn-ea"/>
              </a:rPr>
              <a:t>continuously </a:t>
            </a:r>
            <a:r>
              <a:rPr lang="en-US" altLang="zh-CN" sz="1400" dirty="0">
                <a:latin typeface="Calibri" panose="020F0502020204030204" pitchFamily="34" charset="0"/>
                <a:cs typeface="Calibri" panose="020F0502020204030204" pitchFamily="34" charset="0"/>
              </a:rPr>
              <a:t>to eliminate hot and humid interference and dust pollution.</a:t>
            </a:r>
            <a:endParaRPr lang="zh-CN" altLang="en-US" sz="1400" dirty="0">
              <a:latin typeface="Calibri" panose="020F0502020204030204" pitchFamily="34" charset="0"/>
              <a:ea typeface="微软雅黑" panose="020B0503020204020204" pitchFamily="34" charset="-122"/>
              <a:cs typeface="Calibri" panose="020F0502020204030204" pitchFamily="34" charset="0"/>
            </a:endParaRPr>
          </a:p>
        </p:txBody>
      </p:sp>
      <p:sp>
        <p:nvSpPr>
          <p:cNvPr id="11" name="矩形 10"/>
          <p:cNvSpPr/>
          <p:nvPr/>
        </p:nvSpPr>
        <p:spPr>
          <a:xfrm>
            <a:off x="4173220" y="1109345"/>
            <a:ext cx="1572260" cy="3485515"/>
          </a:xfrm>
          <a:prstGeom prst="rect">
            <a:avLst/>
          </a:prstGeom>
        </p:spPr>
        <p:txBody>
          <a:bodyPr wrap="square">
            <a:spAutoFit/>
          </a:bodyPr>
          <a:lstStyle/>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Precision Machinery </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Electronics </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Aerospace </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Chemical</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Atomic Energy</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Printing</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Photograph</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Food</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Pharmaceutical</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Medical</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Zoo Facility</a:t>
            </a:r>
          </a:p>
          <a:p>
            <a:pPr>
              <a:lnSpc>
                <a:spcPct val="150000"/>
              </a:lnSpc>
              <a:spcBef>
                <a:spcPts val="5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Biosecurity</a:t>
            </a:r>
          </a:p>
        </p:txBody>
      </p:sp>
      <p:sp>
        <p:nvSpPr>
          <p:cNvPr id="12" name="矩形 11"/>
          <p:cNvSpPr/>
          <p:nvPr/>
        </p:nvSpPr>
        <p:spPr>
          <a:xfrm>
            <a:off x="5581650" y="1119505"/>
            <a:ext cx="3674745" cy="3415030"/>
          </a:xfrm>
          <a:prstGeom prst="rect">
            <a:avLst/>
          </a:prstGeom>
        </p:spPr>
        <p:txBody>
          <a:bodyPr wrap="square">
            <a:spAutoFit/>
          </a:bodyPr>
          <a:lstStyle/>
          <a:p>
            <a:pPr marL="8255">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Bearing</a:t>
            </a:r>
          </a:p>
          <a:p>
            <a:pPr marL="8255">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Integrated circuit</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marL="8255">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High reliability </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marL="8255">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High purity </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High purity and precision, pollution prevention</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marL="8255">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Plate-making, ink, pollution prevention</a:t>
            </a: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Film production, photo, plate-ma</a:t>
            </a:r>
            <a:r>
              <a:rPr lang="en-US" altLang="zh-CN" sz="1200" b="1" dirty="0">
                <a:latin typeface="Calibri" panose="020F0502020204030204" pitchFamily="34" charset="0"/>
                <a:ea typeface="微软雅黑" panose="020B0503020204020204" pitchFamily="34" charset="-122"/>
                <a:cs typeface="Calibri" panose="020F0502020204030204" pitchFamily="34" charset="0"/>
                <a:sym typeface="+mn-ea"/>
              </a:rPr>
              <a:t>king </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sym typeface="+mn-ea"/>
              </a:rPr>
              <a:t>Prevent metamorphic, bacteria a</a:t>
            </a:r>
            <a:r>
              <a:rPr lang="en-US" altLang="zh-CN" sz="1200" b="1" dirty="0">
                <a:latin typeface="Calibri" panose="020F0502020204030204" pitchFamily="34" charset="0"/>
                <a:ea typeface="微软雅黑" panose="020B0503020204020204" pitchFamily="34" charset="-122"/>
                <a:cs typeface="Calibri" panose="020F0502020204030204" pitchFamily="34" charset="0"/>
              </a:rPr>
              <a:t>nd mold </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High purity, sterile preparation </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Operating room, leukemia treatment room, burn ward </a:t>
            </a:r>
            <a:r>
              <a:rPr lang="zh-CN" altLang="en-US" sz="1200" b="1" dirty="0">
                <a:latin typeface="Calibri" panose="020F0502020204030204" pitchFamily="34" charset="0"/>
                <a:ea typeface="微软雅黑" panose="020B0503020204020204" pitchFamily="34" charset="-122"/>
                <a:cs typeface="Calibri" panose="020F0502020204030204" pitchFamily="34" charset="0"/>
              </a:rPr>
              <a:t> </a:t>
            </a: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Sterile animal breeding, clean laboratory </a:t>
            </a:r>
            <a:endParaRPr lang="zh-CN" altLang="en-US" sz="1200" b="1" dirty="0">
              <a:latin typeface="Calibri" panose="020F0502020204030204" pitchFamily="34" charset="0"/>
              <a:ea typeface="微软雅黑" panose="020B0503020204020204" pitchFamily="34" charset="-122"/>
              <a:cs typeface="Calibri" panose="020F0502020204030204" pitchFamily="34" charset="0"/>
            </a:endParaRPr>
          </a:p>
          <a:p>
            <a:pPr>
              <a:lnSpc>
                <a:spcPct val="150000"/>
              </a:lnSpc>
              <a:spcBef>
                <a:spcPts val="0"/>
              </a:spcBef>
            </a:pPr>
            <a:r>
              <a:rPr lang="en-US" altLang="zh-CN" sz="1200" b="1" dirty="0">
                <a:latin typeface="Calibri" panose="020F0502020204030204" pitchFamily="34" charset="0"/>
                <a:ea typeface="微软雅黑" panose="020B0503020204020204" pitchFamily="34" charset="-122"/>
                <a:cs typeface="Calibri" panose="020F0502020204030204" pitchFamily="34" charset="0"/>
              </a:rPr>
              <a:t>Biosecurity laboratory</a:t>
            </a:r>
          </a:p>
        </p:txBody>
      </p:sp>
      <p:sp>
        <p:nvSpPr>
          <p:cNvPr id="13" name="矩形 12"/>
          <p:cNvSpPr/>
          <p:nvPr/>
        </p:nvSpPr>
        <p:spPr>
          <a:xfrm>
            <a:off x="4139459" y="687193"/>
            <a:ext cx="4262755" cy="368300"/>
          </a:xfrm>
          <a:prstGeom prst="rect">
            <a:avLst/>
          </a:prstGeom>
        </p:spPr>
        <p:txBody>
          <a:bodyPr wrap="none">
            <a:spAutoFit/>
          </a:bodyPr>
          <a:lstStyle/>
          <a:p>
            <a:pPr>
              <a:spcBef>
                <a:spcPts val="1300"/>
              </a:spcBef>
            </a:pPr>
            <a:r>
              <a:rPr lang="en-US" altLang="zh-CN" b="1" dirty="0">
                <a:solidFill>
                  <a:srgbClr val="00B0F0"/>
                </a:solidFill>
                <a:latin typeface="Calibri" panose="020F0502020204030204" pitchFamily="34" charset="0"/>
                <a:ea typeface="微软雅黑" panose="020B0503020204020204" pitchFamily="34" charset="-122"/>
                <a:cs typeface="Calibri" panose="020F0502020204030204" pitchFamily="34" charset="0"/>
              </a:rPr>
              <a:t>Industries that require clean air technology</a:t>
            </a:r>
          </a:p>
        </p:txBody>
      </p:sp>
      <p:grpSp>
        <p:nvGrpSpPr>
          <p:cNvPr id="27" name="组合 26"/>
          <p:cNvGrpSpPr/>
          <p:nvPr/>
        </p:nvGrpSpPr>
        <p:grpSpPr>
          <a:xfrm>
            <a:off x="201930" y="2247900"/>
            <a:ext cx="4037330" cy="2345126"/>
            <a:chOff x="930" y="1566"/>
            <a:chExt cx="11696" cy="5848"/>
          </a:xfrm>
        </p:grpSpPr>
        <p:grpSp>
          <p:nvGrpSpPr>
            <p:cNvPr id="24" name="组合 23"/>
            <p:cNvGrpSpPr/>
            <p:nvPr/>
          </p:nvGrpSpPr>
          <p:grpSpPr>
            <a:xfrm>
              <a:off x="930" y="1566"/>
              <a:ext cx="11696" cy="5848"/>
              <a:chOff x="392" y="1565"/>
              <a:chExt cx="13692" cy="7120"/>
            </a:xfrm>
          </p:grpSpPr>
          <p:pic>
            <p:nvPicPr>
              <p:cNvPr id="5126" name="Picture 6" descr="https://gss0.bdstatic.com/94o3dSag_xI4khGkpoWK1HF6hhy/baike/c0%3Dbaike80%2C5%2C5%2C80%2C26/sign=cc7e2c11f91f3a294ec5dd9cf84cd754/42a98226cffc1e17caa801fe4390f603728de9ee.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1256"/>
              <a:stretch>
                <a:fillRect/>
              </a:stretch>
            </p:blipFill>
            <p:spPr bwMode="auto">
              <a:xfrm>
                <a:off x="392" y="1565"/>
                <a:ext cx="13617" cy="698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4410" y="3103"/>
                <a:ext cx="1478"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Exhaust hood</a:t>
                </a:r>
              </a:p>
            </p:txBody>
          </p:sp>
          <p:sp>
            <p:nvSpPr>
              <p:cNvPr id="4" name="文本框 3"/>
              <p:cNvSpPr txBox="1"/>
              <p:nvPr/>
            </p:nvSpPr>
            <p:spPr>
              <a:xfrm>
                <a:off x="7189" y="3157"/>
                <a:ext cx="1144"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Silencer</a:t>
                </a:r>
              </a:p>
            </p:txBody>
          </p:sp>
          <p:sp>
            <p:nvSpPr>
              <p:cNvPr id="5" name="文本框 4"/>
              <p:cNvSpPr txBox="1"/>
              <p:nvPr/>
            </p:nvSpPr>
            <p:spPr>
              <a:xfrm>
                <a:off x="9226" y="3178"/>
                <a:ext cx="1357"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Air damper</a:t>
                </a:r>
              </a:p>
            </p:txBody>
          </p:sp>
          <p:sp>
            <p:nvSpPr>
              <p:cNvPr id="6" name="文本框 5"/>
              <p:cNvSpPr txBox="1"/>
              <p:nvPr/>
            </p:nvSpPr>
            <p:spPr>
              <a:xfrm>
                <a:off x="10905" y="3337"/>
                <a:ext cx="1959"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Blower       Filter</a:t>
                </a:r>
              </a:p>
            </p:txBody>
          </p:sp>
          <p:sp>
            <p:nvSpPr>
              <p:cNvPr id="7" name="文本框 6"/>
              <p:cNvSpPr txBox="1"/>
              <p:nvPr/>
            </p:nvSpPr>
            <p:spPr>
              <a:xfrm>
                <a:off x="399" y="5241"/>
                <a:ext cx="672" cy="1621"/>
              </a:xfrm>
              <a:prstGeom prst="rect">
                <a:avLst/>
              </a:prstGeom>
              <a:solidFill>
                <a:schemeClr val="bg1"/>
              </a:solidFill>
            </p:spPr>
            <p:txBody>
              <a:bodyPr vert="eaVert" wrap="square" rtlCol="0">
                <a:spAutoFit/>
              </a:bodyPr>
              <a:lstStyle/>
              <a:p>
                <a:r>
                  <a:rPr lang="en-US" altLang="zh-CN" sz="100" b="1">
                    <a:noFill/>
                    <a:latin typeface="Calibri" panose="020F0502020204030204" pitchFamily="34" charset="0"/>
                    <a:cs typeface="Calibri" panose="020F0502020204030204" pitchFamily="34" charset="0"/>
                  </a:rPr>
                  <a:t>Preliminary filter</a:t>
                </a:r>
              </a:p>
            </p:txBody>
          </p:sp>
          <p:sp>
            <p:nvSpPr>
              <p:cNvPr id="15" name="文本框 14"/>
              <p:cNvSpPr txBox="1"/>
              <p:nvPr/>
            </p:nvSpPr>
            <p:spPr>
              <a:xfrm>
                <a:off x="2284" y="4585"/>
                <a:ext cx="3009"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    Air damper    Exhaust hood</a:t>
                </a:r>
              </a:p>
            </p:txBody>
          </p:sp>
          <p:sp>
            <p:nvSpPr>
              <p:cNvPr id="16" name="文本框 15"/>
              <p:cNvSpPr txBox="1"/>
              <p:nvPr/>
            </p:nvSpPr>
            <p:spPr>
              <a:xfrm>
                <a:off x="2284" y="6860"/>
                <a:ext cx="6622"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Heater       Cooling coil           Blower          Humidifier        Secondary filter        </a:t>
                </a:r>
              </a:p>
            </p:txBody>
          </p:sp>
          <p:sp>
            <p:nvSpPr>
              <p:cNvPr id="17" name="文本框 16"/>
              <p:cNvSpPr txBox="1"/>
              <p:nvPr/>
            </p:nvSpPr>
            <p:spPr>
              <a:xfrm>
                <a:off x="1675" y="7741"/>
                <a:ext cx="1357" cy="370"/>
              </a:xfrm>
              <a:prstGeom prst="rect">
                <a:avLst/>
              </a:prstGeom>
              <a:solidFill>
                <a:schemeClr val="bg1"/>
              </a:solidFill>
            </p:spPr>
            <p:txBody>
              <a:bodyPr wrap="square" rtlCol="0">
                <a:spAutoFit/>
              </a:bodyPr>
              <a:lstStyle/>
              <a:p>
                <a:r>
                  <a:rPr lang="en-US" altLang="zh-CN" sz="200" b="1">
                    <a:ln>
                      <a:noFill/>
                    </a:ln>
                    <a:noFill/>
                    <a:latin typeface="Calibri" panose="020F0502020204030204" pitchFamily="34" charset="0"/>
                    <a:cs typeface="Calibri" panose="020F0502020204030204" pitchFamily="34" charset="0"/>
                  </a:rPr>
                  <a:t>Air damper</a:t>
                </a:r>
              </a:p>
            </p:txBody>
          </p:sp>
          <p:sp>
            <p:nvSpPr>
              <p:cNvPr id="18" name="文本框 17"/>
              <p:cNvSpPr txBox="1"/>
              <p:nvPr/>
            </p:nvSpPr>
            <p:spPr>
              <a:xfrm>
                <a:off x="11721" y="5631"/>
                <a:ext cx="1357"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HEPA</a:t>
                </a:r>
              </a:p>
            </p:txBody>
          </p:sp>
          <p:sp>
            <p:nvSpPr>
              <p:cNvPr id="19" name="文本框 18"/>
              <p:cNvSpPr txBox="1"/>
              <p:nvPr/>
            </p:nvSpPr>
            <p:spPr>
              <a:xfrm>
                <a:off x="13412" y="4436"/>
                <a:ext cx="672" cy="1621"/>
              </a:xfrm>
              <a:prstGeom prst="rect">
                <a:avLst/>
              </a:prstGeom>
              <a:solidFill>
                <a:schemeClr val="bg1"/>
              </a:solidFill>
            </p:spPr>
            <p:txBody>
              <a:bodyPr vert="eaVert" wrap="square" rtlCol="0">
                <a:spAutoFit/>
              </a:bodyPr>
              <a:lstStyle/>
              <a:p>
                <a:r>
                  <a:rPr lang="en-US" altLang="zh-CN" sz="100" b="1">
                    <a:noFill/>
                    <a:latin typeface="Calibri" panose="020F0502020204030204" pitchFamily="34" charset="0"/>
                    <a:cs typeface="Calibri" panose="020F0502020204030204" pitchFamily="34" charset="0"/>
                  </a:rPr>
                  <a:t>Exhaust air</a:t>
                </a:r>
              </a:p>
            </p:txBody>
          </p:sp>
          <p:sp>
            <p:nvSpPr>
              <p:cNvPr id="21" name="文本框 20"/>
              <p:cNvSpPr txBox="1"/>
              <p:nvPr/>
            </p:nvSpPr>
            <p:spPr>
              <a:xfrm>
                <a:off x="11405" y="4004"/>
                <a:ext cx="775" cy="1056"/>
              </a:xfrm>
              <a:prstGeom prst="rect">
                <a:avLst/>
              </a:prstGeom>
              <a:solidFill>
                <a:schemeClr val="bg1"/>
              </a:solidFill>
            </p:spPr>
            <p:txBody>
              <a:bodyPr vert="eaVert" wrap="square" rtlCol="0">
                <a:spAutoFit/>
              </a:bodyPr>
              <a:lstStyle/>
              <a:p>
                <a:r>
                  <a:rPr lang="en-US" altLang="zh-CN" sz="300" b="1">
                    <a:noFill/>
                    <a:latin typeface="Calibri" panose="020F0502020204030204" pitchFamily="34" charset="0"/>
                    <a:cs typeface="Calibri" panose="020F0502020204030204" pitchFamily="34" charset="0"/>
                  </a:rPr>
                  <a:t>Adjuster</a:t>
                </a:r>
              </a:p>
            </p:txBody>
          </p:sp>
          <p:sp>
            <p:nvSpPr>
              <p:cNvPr id="22" name="文本框 21"/>
              <p:cNvSpPr txBox="1"/>
              <p:nvPr/>
            </p:nvSpPr>
            <p:spPr>
              <a:xfrm>
                <a:off x="7743" y="8269"/>
                <a:ext cx="1357" cy="416"/>
              </a:xfrm>
              <a:prstGeom prst="rect">
                <a:avLst/>
              </a:prstGeom>
              <a:solidFill>
                <a:schemeClr val="bg1"/>
              </a:solidFill>
            </p:spPr>
            <p:txBody>
              <a:bodyPr wrap="square" rtlCol="0">
                <a:spAutoFit/>
              </a:bodyPr>
              <a:lstStyle/>
              <a:p>
                <a:r>
                  <a:rPr lang="en-US" altLang="zh-CN" sz="300" b="1">
                    <a:ln>
                      <a:noFill/>
                    </a:ln>
                    <a:noFill/>
                    <a:latin typeface="Calibri" panose="020F0502020204030204" pitchFamily="34" charset="0"/>
                    <a:cs typeface="Calibri" panose="020F0502020204030204" pitchFamily="34" charset="0"/>
                  </a:rPr>
                  <a:t>Return air</a:t>
                </a:r>
              </a:p>
            </p:txBody>
          </p:sp>
          <p:sp>
            <p:nvSpPr>
              <p:cNvPr id="23" name="文本框 22"/>
              <p:cNvSpPr txBox="1"/>
              <p:nvPr/>
            </p:nvSpPr>
            <p:spPr>
              <a:xfrm>
                <a:off x="9728" y="6583"/>
                <a:ext cx="2597" cy="650"/>
              </a:xfrm>
              <a:prstGeom prst="rect">
                <a:avLst/>
              </a:prstGeom>
              <a:solidFill>
                <a:schemeClr val="bg1"/>
              </a:solidFill>
            </p:spPr>
            <p:txBody>
              <a:bodyPr wrap="square" rtlCol="0">
                <a:spAutoFit/>
              </a:bodyPr>
              <a:lstStyle/>
              <a:p>
                <a:r>
                  <a:rPr lang="en-US" altLang="zh-CN" sz="800" b="1">
                    <a:ln>
                      <a:noFill/>
                    </a:ln>
                    <a:solidFill>
                      <a:schemeClr val="tx1"/>
                    </a:solidFill>
                    <a:latin typeface="Calibri" panose="020F0502020204030204" pitchFamily="34" charset="0"/>
                    <a:cs typeface="Calibri" panose="020F0502020204030204" pitchFamily="34" charset="0"/>
                  </a:rPr>
                  <a:t>Product area</a:t>
                </a:r>
              </a:p>
            </p:txBody>
          </p:sp>
        </p:grpSp>
        <p:sp>
          <p:nvSpPr>
            <p:cNvPr id="25" name="文本框 24"/>
            <p:cNvSpPr txBox="1"/>
            <p:nvPr/>
          </p:nvSpPr>
          <p:spPr>
            <a:xfrm>
              <a:off x="1316" y="3152"/>
              <a:ext cx="574" cy="1331"/>
            </a:xfrm>
            <a:prstGeom prst="rect">
              <a:avLst/>
            </a:prstGeom>
            <a:solidFill>
              <a:schemeClr val="bg1"/>
            </a:solidFill>
          </p:spPr>
          <p:txBody>
            <a:bodyPr vert="eaVert" wrap="square" rtlCol="0">
              <a:spAutoFit/>
            </a:bodyPr>
            <a:lstStyle/>
            <a:p>
              <a:r>
                <a:rPr lang="en-US" altLang="zh-CN" sz="100" b="1">
                  <a:noFill/>
                  <a:latin typeface="Calibri" panose="020F0502020204030204" pitchFamily="34" charset="0"/>
                  <a:cs typeface="Calibri" panose="020F0502020204030204" pitchFamily="34" charset="0"/>
                </a:rPr>
                <a:t>Preliminary filter</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1855" y="1016165"/>
            <a:ext cx="4621379" cy="2599526"/>
          </a:xfrm>
          <a:prstGeom prst="rect">
            <a:avLst/>
          </a:prstGeom>
        </p:spPr>
      </p:pic>
      <p:grpSp>
        <p:nvGrpSpPr>
          <p:cNvPr id="63489" name="组合 55"/>
          <p:cNvGrpSpPr/>
          <p:nvPr/>
        </p:nvGrpSpPr>
        <p:grpSpPr>
          <a:xfrm>
            <a:off x="231135" y="2404745"/>
            <a:ext cx="1874520" cy="879272"/>
            <a:chOff x="6996528" y="856769"/>
            <a:chExt cx="1579775" cy="881131"/>
          </a:xfrm>
        </p:grpSpPr>
        <p:sp>
          <p:nvSpPr>
            <p:cNvPr id="63490" name="Text Box 16"/>
            <p:cNvSpPr txBox="1"/>
            <p:nvPr/>
          </p:nvSpPr>
          <p:spPr>
            <a:xfrm>
              <a:off x="6997063" y="856769"/>
              <a:ext cx="1579240" cy="260712"/>
            </a:xfrm>
            <a:prstGeom prst="rect">
              <a:avLst/>
            </a:prstGeom>
            <a:solidFill>
              <a:srgbClr val="C6D9F1"/>
            </a:solidFill>
            <a:ln w="9525">
              <a:noFill/>
            </a:ln>
          </p:spPr>
          <p:txBody>
            <a:bodyPr wrap="square" anchor="t">
              <a:spAutoFit/>
            </a:bodyPr>
            <a:lstStyle/>
            <a:p>
              <a:pPr algn="ctr">
                <a:spcBef>
                  <a:spcPct val="20000"/>
                </a:spcBef>
              </a:pPr>
              <a:r>
                <a:rPr lang="en-GB" altLang="zh-CN" sz="1100" b="1" dirty="0" smtClean="0">
                  <a:latin typeface="Calibri" panose="020F0502020204030204" pitchFamily="34" charset="0"/>
                  <a:ea typeface="微软雅黑" panose="020B0503020204020204" pitchFamily="34" charset="-122"/>
                  <a:cs typeface="Calibri" panose="020F0502020204030204" pitchFamily="34" charset="0"/>
                  <a:sym typeface="+mn-ea"/>
                </a:rPr>
                <a:t>Smooth Inner Surface</a:t>
              </a:r>
              <a:endParaRPr lang="zh-CN" altLang="en-US" sz="1100" b="1"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63491" name="Text Box 16"/>
            <p:cNvSpPr txBox="1"/>
            <p:nvPr/>
          </p:nvSpPr>
          <p:spPr>
            <a:xfrm>
              <a:off x="6996528" y="1137829"/>
              <a:ext cx="1574959" cy="600071"/>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pPr>
                <a:spcBef>
                  <a:spcPct val="20000"/>
                </a:spcBef>
              </a:pPr>
              <a:r>
                <a:rPr lang="en-US" altLang="zh-CN" sz="1100" dirty="0" smtClean="0">
                  <a:latin typeface="Calibri" panose="020F0502020204030204" pitchFamily="34" charset="0"/>
                  <a:cs typeface="Calibri" panose="020F0502020204030204" pitchFamily="34" charset="0"/>
                </a:rPr>
                <a:t>45 degree panel splicing without gap, smooth inner surface no </a:t>
              </a:r>
              <a:r>
                <a:rPr lang="en-US" sz="1100" dirty="0" smtClean="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rPr>
                <a:t>dust </a:t>
              </a:r>
              <a:r>
                <a:rPr lang="en-US" sz="1100" dirty="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rPr>
                <a:t>accumulation.</a:t>
              </a:r>
              <a:endParaRPr sz="1100" dirty="0">
                <a:latin typeface="Calibri" panose="020F0502020204030204" pitchFamily="34" charset="0"/>
                <a:ea typeface="微软雅黑" panose="020B0503020204020204" pitchFamily="34" charset="-122"/>
                <a:cs typeface="Calibri" panose="020F0502020204030204" pitchFamily="34" charset="0"/>
                <a:sym typeface="宋体" panose="02010600030101010101" pitchFamily="2" charset="-122"/>
              </a:endParaRPr>
            </a:p>
          </p:txBody>
        </p:sp>
      </p:grpSp>
      <p:grpSp>
        <p:nvGrpSpPr>
          <p:cNvPr id="63495" name="组合 65"/>
          <p:cNvGrpSpPr/>
          <p:nvPr/>
        </p:nvGrpSpPr>
        <p:grpSpPr>
          <a:xfrm>
            <a:off x="236569" y="3405505"/>
            <a:ext cx="1874521" cy="1044977"/>
            <a:chOff x="5945610" y="-56410"/>
            <a:chExt cx="1479151" cy="902354"/>
          </a:xfrm>
        </p:grpSpPr>
        <p:sp>
          <p:nvSpPr>
            <p:cNvPr id="63496" name="Text Box 16"/>
            <p:cNvSpPr txBox="1"/>
            <p:nvPr/>
          </p:nvSpPr>
          <p:spPr>
            <a:xfrm>
              <a:off x="5945610" y="-56410"/>
              <a:ext cx="1479151" cy="371027"/>
            </a:xfrm>
            <a:prstGeom prst="rect">
              <a:avLst/>
            </a:prstGeom>
            <a:solidFill>
              <a:srgbClr val="C6D9F1"/>
            </a:solidFill>
            <a:ln w="9525">
              <a:noFill/>
            </a:ln>
          </p:spPr>
          <p:txBody>
            <a:bodyPr wrap="square" anchor="t">
              <a:spAutoFit/>
            </a:bodyPr>
            <a:lstStyle/>
            <a:p>
              <a:pPr algn="ctr">
                <a:spcBef>
                  <a:spcPct val="20000"/>
                </a:spcBef>
              </a:pPr>
              <a:r>
                <a:rPr lang="en-US" altLang="zh-CN" sz="1100" b="1" dirty="0" smtClean="0">
                  <a:latin typeface="Calibri" panose="020F0502020204030204" pitchFamily="34" charset="0"/>
                  <a:ea typeface="微软雅黑" panose="020B0503020204020204" pitchFamily="34" charset="-122"/>
                  <a:cs typeface="Calibri" panose="020F0502020204030204" pitchFamily="34" charset="0"/>
                </a:rPr>
                <a:t>Bare Stainless </a:t>
              </a:r>
              <a:r>
                <a:rPr lang="en-US" altLang="zh-CN" sz="1100" b="1" dirty="0">
                  <a:latin typeface="Calibri" panose="020F0502020204030204" pitchFamily="34" charset="0"/>
                  <a:ea typeface="微软雅黑" panose="020B0503020204020204" pitchFamily="34" charset="-122"/>
                  <a:cs typeface="Calibri" panose="020F0502020204030204" pitchFamily="34" charset="0"/>
                </a:rPr>
                <a:t>Steel Tube Electric Heater</a:t>
              </a:r>
              <a:endParaRPr lang="zh-CN" altLang="en-US" sz="11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63497" name="Text Box 16"/>
            <p:cNvSpPr txBox="1"/>
            <p:nvPr/>
          </p:nvSpPr>
          <p:spPr>
            <a:xfrm>
              <a:off x="5945610" y="328866"/>
              <a:ext cx="1474641" cy="517078"/>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r>
                <a:rPr lang="en-US" altLang="zh-CN" sz="1100" dirty="0" smtClean="0">
                  <a:latin typeface="Calibri" panose="020F0502020204030204" pitchFamily="34" charset="0"/>
                  <a:ea typeface="微软雅黑" panose="020B0503020204020204" pitchFamily="34" charset="-122"/>
                  <a:cs typeface="Calibri" panose="020F0502020204030204" pitchFamily="34" charset="0"/>
                </a:rPr>
                <a:t>Effectively inhibit </a:t>
              </a:r>
              <a:r>
                <a:rPr lang="en-US" altLang="zh-CN" sz="1100" dirty="0">
                  <a:latin typeface="Calibri" panose="020F0502020204030204" pitchFamily="34" charset="0"/>
                  <a:ea typeface="微软雅黑" panose="020B0503020204020204" pitchFamily="34" charset="-122"/>
                  <a:cs typeface="Calibri" panose="020F0502020204030204" pitchFamily="34" charset="0"/>
                </a:rPr>
                <a:t>bacterial on components and </a:t>
              </a:r>
              <a:r>
                <a:rPr lang="en-US" altLang="zh-CN" sz="1100" dirty="0" smtClean="0">
                  <a:latin typeface="Calibri" panose="020F0502020204030204" pitchFamily="34" charset="0"/>
                  <a:ea typeface="微软雅黑" panose="020B0503020204020204" pitchFamily="34" charset="-122"/>
                  <a:cs typeface="Calibri" panose="020F0502020204030204" pitchFamily="34" charset="0"/>
                </a:rPr>
                <a:t>resistant to disinfectant </a:t>
              </a:r>
              <a:r>
                <a:rPr lang="en-US" altLang="zh-CN" sz="1100" dirty="0">
                  <a:latin typeface="Calibri" panose="020F0502020204030204" pitchFamily="34" charset="0"/>
                  <a:ea typeface="微软雅黑" panose="020B0503020204020204" pitchFamily="34" charset="-122"/>
                  <a:cs typeface="Calibri" panose="020F0502020204030204" pitchFamily="34" charset="0"/>
                </a:rPr>
                <a:t>cleaning.</a:t>
              </a:r>
              <a:endParaRPr lang="zh-CN" altLang="en-US" sz="1100" dirty="0">
                <a:latin typeface="Calibri" panose="020F0502020204030204" pitchFamily="34" charset="0"/>
                <a:ea typeface="微软雅黑" panose="020B0503020204020204" pitchFamily="34" charset="-122"/>
                <a:cs typeface="Calibri" panose="020F0502020204030204" pitchFamily="34" charset="0"/>
              </a:endParaRPr>
            </a:p>
          </p:txBody>
        </p:sp>
      </p:grpSp>
      <p:grpSp>
        <p:nvGrpSpPr>
          <p:cNvPr id="63498" name="组合 69"/>
          <p:cNvGrpSpPr/>
          <p:nvPr/>
        </p:nvGrpSpPr>
        <p:grpSpPr>
          <a:xfrm>
            <a:off x="2688389" y="3676412"/>
            <a:ext cx="1793875" cy="1043306"/>
            <a:chOff x="7159131" y="857040"/>
            <a:chExt cx="1793009" cy="1042288"/>
          </a:xfrm>
        </p:grpSpPr>
        <p:sp>
          <p:nvSpPr>
            <p:cNvPr id="63499" name="Text Box 16"/>
            <p:cNvSpPr txBox="1"/>
            <p:nvPr/>
          </p:nvSpPr>
          <p:spPr>
            <a:xfrm>
              <a:off x="7159766" y="857040"/>
              <a:ext cx="1792373" cy="260096"/>
            </a:xfrm>
            <a:prstGeom prst="rect">
              <a:avLst/>
            </a:prstGeom>
            <a:solidFill>
              <a:srgbClr val="C6D9F1"/>
            </a:solidFill>
            <a:ln w="9525">
              <a:noFill/>
            </a:ln>
          </p:spPr>
          <p:txBody>
            <a:bodyPr wrap="square" anchor="t">
              <a:spAutoFit/>
            </a:bodyPr>
            <a:lstStyle/>
            <a:p>
              <a:pPr algn="ctr">
                <a:spcBef>
                  <a:spcPct val="20000"/>
                </a:spcBef>
              </a:pPr>
              <a:r>
                <a:rPr lang="en-US" altLang="zh-CN" sz="1100" b="1" dirty="0" smtClean="0">
                  <a:latin typeface="Calibri" panose="020F0502020204030204" pitchFamily="34" charset="0"/>
                  <a:ea typeface="微软雅黑" panose="020B0503020204020204" pitchFamily="34" charset="-122"/>
                  <a:cs typeface="Calibri" panose="020F0502020204030204" pitchFamily="34" charset="0"/>
                  <a:sym typeface="+mn-ea"/>
                </a:rPr>
                <a:t>Anti-rust Casing</a:t>
              </a:r>
              <a:endParaRPr lang="zh-CN" altLang="en-US" sz="1100" b="1"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63500" name="Text Box 16"/>
            <p:cNvSpPr txBox="1"/>
            <p:nvPr/>
          </p:nvSpPr>
          <p:spPr>
            <a:xfrm>
              <a:off x="7159131" y="1131727"/>
              <a:ext cx="1793009" cy="767601"/>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r>
                <a:rPr lang="en-US" altLang="zh-CN" sz="1100" dirty="0" smtClean="0">
                  <a:latin typeface="Calibri" panose="020F0502020204030204" pitchFamily="34" charset="0"/>
                  <a:ea typeface="微软雅黑" panose="020B0503020204020204" pitchFamily="34" charset="-122"/>
                  <a:cs typeface="Calibri" panose="020F0502020204030204" pitchFamily="34" charset="0"/>
                  <a:sym typeface="+mn-ea"/>
                </a:rPr>
                <a:t>Around the panel fully covered by </a:t>
              </a:r>
              <a:r>
                <a:rPr lang="en-US" sz="1100" dirty="0" err="1" smtClean="0">
                  <a:latin typeface="Calibri" panose="020F0502020204030204" pitchFamily="34" charset="0"/>
                  <a:cs typeface="Calibri" panose="020F0502020204030204" pitchFamily="34" charset="0"/>
                </a:rPr>
                <a:t>aluminium</a:t>
              </a:r>
              <a:r>
                <a:rPr lang="en-US" sz="1100" dirty="0" smtClean="0">
                  <a:latin typeface="Calibri" panose="020F0502020204030204" pitchFamily="34" charset="0"/>
                  <a:cs typeface="Calibri" panose="020F0502020204030204" pitchFamily="34" charset="0"/>
                </a:rPr>
                <a:t> alloy around the panel to isolate the wet air.</a:t>
              </a:r>
              <a:endParaRPr lang="zh-CN" altLang="en-US" sz="1100" dirty="0">
                <a:latin typeface="Calibri" panose="020F0502020204030204" pitchFamily="34" charset="0"/>
                <a:ea typeface="微软雅黑" panose="020B0503020204020204" pitchFamily="34" charset="-122"/>
                <a:cs typeface="Calibri" panose="020F0502020204030204" pitchFamily="34" charset="0"/>
                <a:sym typeface="+mn-ea"/>
              </a:endParaRPr>
            </a:p>
          </p:txBody>
        </p:sp>
      </p:grpSp>
      <p:grpSp>
        <p:nvGrpSpPr>
          <p:cNvPr id="63501" name="组合 72"/>
          <p:cNvGrpSpPr/>
          <p:nvPr/>
        </p:nvGrpSpPr>
        <p:grpSpPr>
          <a:xfrm>
            <a:off x="232064" y="600061"/>
            <a:ext cx="1874520" cy="1393190"/>
            <a:chOff x="5141015" y="299055"/>
            <a:chExt cx="1493102" cy="1392961"/>
          </a:xfrm>
        </p:grpSpPr>
        <p:sp>
          <p:nvSpPr>
            <p:cNvPr id="63502" name="Text Box 16"/>
            <p:cNvSpPr txBox="1"/>
            <p:nvPr/>
          </p:nvSpPr>
          <p:spPr>
            <a:xfrm>
              <a:off x="5141015" y="299055"/>
              <a:ext cx="1493102" cy="260307"/>
            </a:xfrm>
            <a:prstGeom prst="rect">
              <a:avLst/>
            </a:prstGeom>
            <a:solidFill>
              <a:srgbClr val="C6D9F1"/>
            </a:solidFill>
            <a:ln w="9525">
              <a:noFill/>
            </a:ln>
          </p:spPr>
          <p:txBody>
            <a:bodyPr wrap="square" anchor="t">
              <a:spAutoFit/>
            </a:bodyPr>
            <a:lstStyle/>
            <a:p>
              <a:pPr algn="ctr">
                <a:spcBef>
                  <a:spcPct val="20000"/>
                </a:spcBef>
              </a:pPr>
              <a:r>
                <a:rPr lang="en-GB" altLang="zh-CN" sz="1100" b="1" dirty="0" smtClean="0">
                  <a:latin typeface="Calibri" panose="020F0502020204030204" pitchFamily="34" charset="0"/>
                  <a:ea typeface="微软雅黑" panose="020B0503020204020204" pitchFamily="34" charset="-122"/>
                  <a:cs typeface="Calibri" panose="020F0502020204030204" pitchFamily="34" charset="0"/>
                </a:rPr>
                <a:t>Ultra low </a:t>
              </a:r>
              <a:r>
                <a:rPr lang="en-GB" altLang="zh-CN" sz="1100" b="1" dirty="0">
                  <a:latin typeface="Calibri" panose="020F0502020204030204" pitchFamily="34" charset="0"/>
                  <a:ea typeface="微软雅黑" panose="020B0503020204020204" pitchFamily="34" charset="-122"/>
                  <a:cs typeface="Calibri" panose="020F0502020204030204" pitchFamily="34" charset="0"/>
                </a:rPr>
                <a:t>Leakage Rate</a:t>
              </a:r>
              <a:r>
                <a:rPr lang="zh-CN" altLang="en-US" sz="1100" b="1" dirty="0">
                  <a:latin typeface="Calibri" panose="020F0502020204030204" pitchFamily="34" charset="0"/>
                  <a:ea typeface="微软雅黑" panose="020B0503020204020204" pitchFamily="34" charset="-122"/>
                  <a:cs typeface="Calibri" panose="020F0502020204030204" pitchFamily="34" charset="0"/>
                </a:rPr>
                <a:t> </a:t>
              </a:r>
            </a:p>
          </p:txBody>
        </p:sp>
        <p:sp>
          <p:nvSpPr>
            <p:cNvPr id="63503" name="Text Box 16"/>
            <p:cNvSpPr txBox="1"/>
            <p:nvPr/>
          </p:nvSpPr>
          <p:spPr>
            <a:xfrm>
              <a:off x="5141521" y="585393"/>
              <a:ext cx="1488044" cy="1106623"/>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pPr>
                <a:spcBef>
                  <a:spcPct val="20000"/>
                </a:spcBef>
              </a:pPr>
              <a:r>
                <a:rPr lang="en-US" altLang="zh-CN" sz="1100" dirty="0" smtClean="0">
                  <a:latin typeface="Calibri" panose="020F0502020204030204" pitchFamily="34" charset="0"/>
                  <a:cs typeface="Calibri" panose="020F0502020204030204" pitchFamily="34" charset="0"/>
                </a:rPr>
                <a:t>45 degree panel splicing, </a:t>
              </a:r>
              <a:r>
                <a:rPr lang="en-US" altLang="zh-CN" sz="1100" dirty="0">
                  <a:latin typeface="Calibri" panose="020F0502020204030204" pitchFamily="34" charset="0"/>
                  <a:cs typeface="Calibri" panose="020F0502020204030204" pitchFamily="34" charset="0"/>
                </a:rPr>
                <a:t>aluminum </a:t>
              </a:r>
              <a:r>
                <a:rPr lang="en-US" altLang="zh-CN" sz="1100" dirty="0" smtClean="0">
                  <a:latin typeface="Calibri" panose="020F0502020204030204" pitchFamily="34" charset="0"/>
                  <a:cs typeface="Calibri" panose="020F0502020204030204" pitchFamily="34" charset="0"/>
                </a:rPr>
                <a:t>sheet groove fastening with bolt </a:t>
              </a:r>
              <a:r>
                <a:rPr lang="en-US" altLang="zh-CN" sz="1100" dirty="0">
                  <a:latin typeface="Calibri" panose="020F0502020204030204" pitchFamily="34" charset="0"/>
                  <a:cs typeface="Calibri" panose="020F0502020204030204" pitchFamily="34" charset="0"/>
                </a:rPr>
                <a:t>nut connection, forming a tight labyrinth </a:t>
              </a:r>
              <a:r>
                <a:rPr lang="en-US" altLang="zh-CN" sz="1100" dirty="0" smtClean="0">
                  <a:latin typeface="Calibri" panose="020F0502020204030204" pitchFamily="34" charset="0"/>
                  <a:cs typeface="Calibri" panose="020F0502020204030204" pitchFamily="34" charset="0"/>
                </a:rPr>
                <a:t>structure to ensure lowest </a:t>
              </a:r>
              <a:r>
                <a:rPr lang="en-US" altLang="zh-CN" sz="1100" dirty="0">
                  <a:latin typeface="Calibri" panose="020F0502020204030204" pitchFamily="34" charset="0"/>
                  <a:cs typeface="Calibri" panose="020F0502020204030204" pitchFamily="34" charset="0"/>
                </a:rPr>
                <a:t>unit leakage </a:t>
              </a:r>
              <a:r>
                <a:rPr lang="en-US" altLang="zh-CN" sz="1100" dirty="0" smtClean="0">
                  <a:latin typeface="Calibri" panose="020F0502020204030204" pitchFamily="34" charset="0"/>
                  <a:cs typeface="Calibri" panose="020F0502020204030204" pitchFamily="34" charset="0"/>
                </a:rPr>
                <a:t>rate.</a:t>
              </a:r>
              <a:endParaRPr lang="en-US" altLang="zh-CN" sz="1100" dirty="0">
                <a:latin typeface="Calibri" panose="020F0502020204030204" pitchFamily="34" charset="0"/>
                <a:cs typeface="Calibri" panose="020F0502020204030204" pitchFamily="34" charset="0"/>
              </a:endParaRPr>
            </a:p>
          </p:txBody>
        </p:sp>
      </p:grpSp>
      <p:grpSp>
        <p:nvGrpSpPr>
          <p:cNvPr id="63504" name="组合 76"/>
          <p:cNvGrpSpPr/>
          <p:nvPr/>
        </p:nvGrpSpPr>
        <p:grpSpPr>
          <a:xfrm>
            <a:off x="7105649" y="738505"/>
            <a:ext cx="1886585" cy="876300"/>
            <a:chOff x="7107003" y="857402"/>
            <a:chExt cx="1478179" cy="874174"/>
          </a:xfrm>
        </p:grpSpPr>
        <p:sp>
          <p:nvSpPr>
            <p:cNvPr id="63505" name="Text Box 16"/>
            <p:cNvSpPr txBox="1"/>
            <p:nvPr/>
          </p:nvSpPr>
          <p:spPr>
            <a:xfrm>
              <a:off x="7107003" y="857402"/>
              <a:ext cx="1478179" cy="259718"/>
            </a:xfrm>
            <a:prstGeom prst="rect">
              <a:avLst/>
            </a:prstGeom>
            <a:solidFill>
              <a:srgbClr val="C6D9F1"/>
            </a:solidFill>
            <a:ln w="9525">
              <a:noFill/>
            </a:ln>
          </p:spPr>
          <p:txBody>
            <a:bodyPr wrap="square" anchor="ctr">
              <a:spAutoFit/>
            </a:bodyPr>
            <a:lstStyle/>
            <a:p>
              <a:pPr algn="ctr">
                <a:spcBef>
                  <a:spcPct val="20000"/>
                </a:spcBef>
              </a:pPr>
              <a:r>
                <a:rPr lang="en-US" altLang="zh-CN" sz="1100" b="1" dirty="0" smtClean="0">
                  <a:latin typeface="Calibri" panose="020F0502020204030204" pitchFamily="34" charset="0"/>
                  <a:ea typeface="微软雅黑" panose="020B0503020204020204" pitchFamily="34" charset="-122"/>
                  <a:cs typeface="Calibri" panose="020F0502020204030204" pitchFamily="34" charset="0"/>
                </a:rPr>
                <a:t>Cold Bridge Resistant</a:t>
              </a:r>
            </a:p>
          </p:txBody>
        </p:sp>
        <p:sp>
          <p:nvSpPr>
            <p:cNvPr id="63506" name="Text Box 16"/>
            <p:cNvSpPr txBox="1"/>
            <p:nvPr/>
          </p:nvSpPr>
          <p:spPr>
            <a:xfrm>
              <a:off x="7107501" y="1134224"/>
              <a:ext cx="1477681" cy="597352"/>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r>
                <a:rPr lang="en-US" altLang="zh-CN" sz="1100" dirty="0" smtClean="0">
                  <a:latin typeface="Calibri" panose="020F0502020204030204" pitchFamily="34" charset="0"/>
                  <a:ea typeface="微软雅黑" panose="020B0503020204020204" pitchFamily="34" charset="-122"/>
                  <a:cs typeface="Calibri" panose="020F0502020204030204" pitchFamily="34" charset="0"/>
                </a:rPr>
                <a:t>High-pressure </a:t>
              </a:r>
              <a:r>
                <a:rPr lang="en-US" altLang="zh-CN" sz="1100" dirty="0">
                  <a:latin typeface="Calibri" panose="020F0502020204030204" pitchFamily="34" charset="0"/>
                  <a:ea typeface="微软雅黑" panose="020B0503020204020204" pitchFamily="34" charset="-122"/>
                  <a:cs typeface="Calibri" panose="020F0502020204030204" pitchFamily="34" charset="0"/>
                </a:rPr>
                <a:t>polyurethane </a:t>
              </a:r>
              <a:r>
                <a:rPr lang="en-US" altLang="zh-CN" sz="1100" dirty="0" smtClean="0">
                  <a:latin typeface="Calibri" panose="020F0502020204030204" pitchFamily="34" charset="0"/>
                  <a:ea typeface="微软雅黑" panose="020B0503020204020204" pitchFamily="34" charset="-122"/>
                  <a:cs typeface="Calibri" panose="020F0502020204030204" pitchFamily="34" charset="0"/>
                </a:rPr>
                <a:t>foam provides a full  thermal isolation.</a:t>
              </a:r>
              <a:endParaRPr lang="zh-CN" altLang="en-US" sz="1100" dirty="0">
                <a:latin typeface="Calibri" panose="020F0502020204030204" pitchFamily="34" charset="0"/>
                <a:ea typeface="微软雅黑" panose="020B0503020204020204" pitchFamily="34" charset="-122"/>
                <a:cs typeface="Calibri" panose="020F0502020204030204" pitchFamily="34" charset="0"/>
              </a:endParaRPr>
            </a:p>
          </p:txBody>
        </p:sp>
      </p:grpSp>
      <p:grpSp>
        <p:nvGrpSpPr>
          <p:cNvPr id="63507" name="组合 93"/>
          <p:cNvGrpSpPr/>
          <p:nvPr/>
        </p:nvGrpSpPr>
        <p:grpSpPr>
          <a:xfrm>
            <a:off x="7105330" y="2346326"/>
            <a:ext cx="1887220" cy="1029969"/>
            <a:chOff x="7106748" y="2368773"/>
            <a:chExt cx="1478676" cy="1030155"/>
          </a:xfrm>
        </p:grpSpPr>
        <p:sp>
          <p:nvSpPr>
            <p:cNvPr id="63508" name="Text Box 16"/>
            <p:cNvSpPr txBox="1"/>
            <p:nvPr/>
          </p:nvSpPr>
          <p:spPr>
            <a:xfrm>
              <a:off x="7107743" y="2368773"/>
              <a:ext cx="1477183" cy="245154"/>
            </a:xfrm>
            <a:prstGeom prst="rect">
              <a:avLst/>
            </a:prstGeom>
            <a:solidFill>
              <a:srgbClr val="C6D9F1"/>
            </a:solidFill>
            <a:ln w="9525">
              <a:noFill/>
            </a:ln>
          </p:spPr>
          <p:txBody>
            <a:bodyPr wrap="square" anchor="t">
              <a:spAutoFit/>
            </a:bodyPr>
            <a:lstStyle/>
            <a:p>
              <a:pPr algn="ctr">
                <a:spcBef>
                  <a:spcPct val="20000"/>
                </a:spcBef>
              </a:pPr>
              <a:r>
                <a:rPr lang="en-US" altLang="zh-CN" sz="1000" b="1" dirty="0" smtClean="0">
                  <a:latin typeface="Calibri" panose="020F0502020204030204" pitchFamily="34" charset="0"/>
                  <a:ea typeface="微软雅黑" panose="020B0503020204020204" pitchFamily="34" charset="-122"/>
                  <a:cs typeface="Calibri" panose="020F0502020204030204" pitchFamily="34" charset="0"/>
                </a:rPr>
                <a:t>High </a:t>
              </a:r>
              <a:r>
                <a:rPr lang="en-US" altLang="zh-CN" sz="1000" b="1" dirty="0">
                  <a:latin typeface="Calibri" panose="020F0502020204030204" pitchFamily="34" charset="0"/>
                  <a:ea typeface="微软雅黑" panose="020B0503020204020204" pitchFamily="34" charset="-122"/>
                  <a:cs typeface="Calibri" panose="020F0502020204030204" pitchFamily="34" charset="0"/>
                </a:rPr>
                <a:t>Mechanical Strength</a:t>
              </a:r>
              <a:endParaRPr lang="zh-CN" altLang="en-US" sz="1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63509" name="Text Box 16"/>
            <p:cNvSpPr txBox="1"/>
            <p:nvPr/>
          </p:nvSpPr>
          <p:spPr>
            <a:xfrm>
              <a:off x="7106748" y="2630440"/>
              <a:ext cx="1478676" cy="768488"/>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pPr algn="l">
                <a:spcBef>
                  <a:spcPct val="20000"/>
                </a:spcBef>
              </a:pPr>
              <a:r>
                <a:rPr lang="en-US" altLang="zh-CN" sz="1100" dirty="0" smtClean="0">
                  <a:latin typeface="Calibri" panose="020F0502020204030204" pitchFamily="34" charset="0"/>
                  <a:cs typeface="Calibri" panose="020F0502020204030204" pitchFamily="34" charset="0"/>
                </a:rPr>
                <a:t>Groove fastening with bolt nut connection ensures a strength frame for torsion resistance.</a:t>
              </a:r>
              <a:endParaRPr lang="zh-CN" altLang="en-US" sz="1100" dirty="0">
                <a:latin typeface="Calibri" panose="020F0502020204030204" pitchFamily="34" charset="0"/>
                <a:ea typeface="微软雅黑" panose="020B0503020204020204" pitchFamily="34" charset="-122"/>
                <a:cs typeface="Calibri" panose="020F0502020204030204" pitchFamily="34" charset="0"/>
              </a:endParaRPr>
            </a:p>
          </p:txBody>
        </p:sp>
      </p:grpSp>
      <p:cxnSp>
        <p:nvCxnSpPr>
          <p:cNvPr id="103" name="直接连接符 102"/>
          <p:cNvCxnSpPr/>
          <p:nvPr/>
        </p:nvCxnSpPr>
        <p:spPr>
          <a:xfrm flipV="1">
            <a:off x="3563620" y="699135"/>
            <a:ext cx="0" cy="7200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63502" idx="3"/>
          </p:cNvCxnSpPr>
          <p:nvPr/>
        </p:nvCxnSpPr>
        <p:spPr>
          <a:xfrm flipV="1">
            <a:off x="2106295" y="727710"/>
            <a:ext cx="1457325" cy="25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endCxn id="63490" idx="3"/>
          </p:cNvCxnSpPr>
          <p:nvPr/>
        </p:nvCxnSpPr>
        <p:spPr>
          <a:xfrm flipH="1">
            <a:off x="2105660" y="2445385"/>
            <a:ext cx="631190" cy="895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2105660" y="3507740"/>
            <a:ext cx="521970" cy="3873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3563620" y="2931795"/>
            <a:ext cx="0" cy="7200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4211955" y="843280"/>
            <a:ext cx="2884170" cy="2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4211955" y="842963"/>
            <a:ext cx="0" cy="7206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endCxn id="63508" idx="1"/>
          </p:cNvCxnSpPr>
          <p:nvPr/>
        </p:nvCxnSpPr>
        <p:spPr>
          <a:xfrm>
            <a:off x="6588125" y="2427605"/>
            <a:ext cx="518160" cy="412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endCxn id="7" idx="1"/>
          </p:cNvCxnSpPr>
          <p:nvPr/>
        </p:nvCxnSpPr>
        <p:spPr>
          <a:xfrm>
            <a:off x="6155690" y="3147695"/>
            <a:ext cx="950595" cy="5562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2627630" y="2787650"/>
            <a:ext cx="635" cy="7200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3526" name="TextBox 2"/>
          <p:cNvSpPr txBox="1"/>
          <p:nvPr/>
        </p:nvSpPr>
        <p:spPr>
          <a:xfrm>
            <a:off x="1257300" y="111125"/>
            <a:ext cx="3432175" cy="460375"/>
          </a:xfrm>
          <a:prstGeom prst="rect">
            <a:avLst/>
          </a:prstGeom>
          <a:noFill/>
          <a:ln w="9525">
            <a:noFill/>
          </a:ln>
        </p:spPr>
        <p:txBody>
          <a:bodyPr wrap="square" anchor="t">
            <a:spAutoFit/>
          </a:bodyPr>
          <a:lstStyle/>
          <a:p>
            <a:r>
              <a:rPr lang="en-GB"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Product Overview</a:t>
            </a:r>
          </a:p>
        </p:txBody>
      </p:sp>
      <p:grpSp>
        <p:nvGrpSpPr>
          <p:cNvPr id="6" name="组合 62"/>
          <p:cNvGrpSpPr/>
          <p:nvPr/>
        </p:nvGrpSpPr>
        <p:grpSpPr>
          <a:xfrm>
            <a:off x="7106130" y="3581449"/>
            <a:ext cx="1885316" cy="1029970"/>
            <a:chOff x="7042294" y="2965824"/>
            <a:chExt cx="1478159" cy="1032218"/>
          </a:xfrm>
        </p:grpSpPr>
        <p:sp>
          <p:nvSpPr>
            <p:cNvPr id="7" name="Text Box 16"/>
            <p:cNvSpPr txBox="1"/>
            <p:nvPr/>
          </p:nvSpPr>
          <p:spPr>
            <a:xfrm>
              <a:off x="7042294" y="2965824"/>
              <a:ext cx="1478159" cy="245645"/>
            </a:xfrm>
            <a:prstGeom prst="rect">
              <a:avLst/>
            </a:prstGeom>
            <a:solidFill>
              <a:srgbClr val="C6D9F1"/>
            </a:solidFill>
            <a:ln w="9525">
              <a:noFill/>
            </a:ln>
          </p:spPr>
          <p:txBody>
            <a:bodyPr wrap="square" anchor="t">
              <a:spAutoFit/>
            </a:bodyPr>
            <a:lstStyle/>
            <a:p>
              <a:pPr algn="ctr">
                <a:spcBef>
                  <a:spcPct val="20000"/>
                </a:spcBef>
              </a:pPr>
              <a:r>
                <a:rPr lang="en-US" altLang="zh-CN" sz="1000" b="1" dirty="0">
                  <a:latin typeface="Calibri" panose="020F0502020204030204" pitchFamily="34" charset="0"/>
                  <a:ea typeface="微软雅黑" panose="020B0503020204020204" pitchFamily="34" charset="-122"/>
                  <a:cs typeface="Calibri" panose="020F0502020204030204" pitchFamily="34" charset="0"/>
                </a:rPr>
                <a:t>Modular Design</a:t>
              </a:r>
            </a:p>
          </p:txBody>
        </p:sp>
        <p:sp>
          <p:nvSpPr>
            <p:cNvPr id="8" name="Text Box 16"/>
            <p:cNvSpPr txBox="1"/>
            <p:nvPr/>
          </p:nvSpPr>
          <p:spPr>
            <a:xfrm>
              <a:off x="7042792" y="3228015"/>
              <a:ext cx="1477163" cy="770027"/>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pPr>
                <a:spcBef>
                  <a:spcPct val="20000"/>
                </a:spcBef>
              </a:pPr>
              <a:r>
                <a:rPr lang="en-US" altLang="zh-CN" sz="1100" dirty="0">
                  <a:latin typeface="Calibri" panose="020F0502020204030204" pitchFamily="34" charset="0"/>
                  <a:ea typeface="微软雅黑" panose="020B0503020204020204" pitchFamily="34" charset="-122"/>
                  <a:cs typeface="Calibri" panose="020F0502020204030204" pitchFamily="34" charset="0"/>
                  <a:sym typeface="+mn-ea"/>
                </a:rPr>
                <a:t>127mm modular design for each sector, optional installation form: horizontal, vertical and ceiling.</a:t>
              </a:r>
            </a:p>
          </p:txBody>
        </p:sp>
      </p:grpSp>
      <p:grpSp>
        <p:nvGrpSpPr>
          <p:cNvPr id="3" name="组合 69"/>
          <p:cNvGrpSpPr/>
          <p:nvPr/>
        </p:nvGrpSpPr>
        <p:grpSpPr>
          <a:xfrm>
            <a:off x="4545013" y="3672523"/>
            <a:ext cx="1793875" cy="1212850"/>
            <a:chOff x="7096417" y="856769"/>
            <a:chExt cx="1793008" cy="1211668"/>
          </a:xfrm>
        </p:grpSpPr>
        <p:sp>
          <p:nvSpPr>
            <p:cNvPr id="5" name="Text Box 16"/>
            <p:cNvSpPr txBox="1"/>
            <p:nvPr/>
          </p:nvSpPr>
          <p:spPr>
            <a:xfrm>
              <a:off x="7097052" y="856769"/>
              <a:ext cx="1792373" cy="261355"/>
            </a:xfrm>
            <a:prstGeom prst="rect">
              <a:avLst/>
            </a:prstGeom>
            <a:solidFill>
              <a:srgbClr val="C6D9F1"/>
            </a:solidFill>
            <a:ln w="9525">
              <a:noFill/>
            </a:ln>
          </p:spPr>
          <p:txBody>
            <a:bodyPr wrap="square" anchor="t">
              <a:spAutoFit/>
            </a:bodyPr>
            <a:lstStyle/>
            <a:p>
              <a:pPr algn="ctr">
                <a:spcBef>
                  <a:spcPct val="20000"/>
                </a:spcBef>
              </a:pPr>
              <a:r>
                <a:rPr lang="en-US" altLang="zh-CN" sz="1100" b="1" dirty="0" smtClean="0">
                  <a:latin typeface="Calibri" panose="020F0502020204030204" pitchFamily="34" charset="0"/>
                  <a:ea typeface="微软雅黑" panose="020B0503020204020204" pitchFamily="34" charset="-122"/>
                  <a:cs typeface="Calibri" panose="020F0502020204030204" pitchFamily="34" charset="0"/>
                  <a:sym typeface="+mn-ea"/>
                </a:rPr>
                <a:t>Multiple Functional Sectors </a:t>
              </a:r>
            </a:p>
          </p:txBody>
        </p:sp>
        <p:sp>
          <p:nvSpPr>
            <p:cNvPr id="9" name="Text Box 16"/>
            <p:cNvSpPr txBox="1"/>
            <p:nvPr/>
          </p:nvSpPr>
          <p:spPr>
            <a:xfrm>
              <a:off x="7096417" y="1132090"/>
              <a:ext cx="1793008" cy="936347"/>
            </a:xfrm>
            <a:prstGeom prst="rect">
              <a:avLst/>
            </a:prstGeom>
            <a:noFill/>
            <a:ln w="9525" cap="flat" cmpd="sng">
              <a:solidFill>
                <a:srgbClr val="C6D9F1"/>
              </a:solidFill>
              <a:prstDash val="solid"/>
              <a:round/>
              <a:headEnd type="none" w="med" len="med"/>
              <a:tailEnd type="none" w="med" len="med"/>
            </a:ln>
          </p:spPr>
          <p:txBody>
            <a:bodyPr wrap="square" anchor="t">
              <a:spAutoFit/>
            </a:bodyPr>
            <a:lstStyle/>
            <a:p>
              <a:pPr lvl="0">
                <a:spcAft>
                  <a:spcPct val="35000"/>
                </a:spcAft>
              </a:pPr>
              <a:r>
                <a:rPr lang="en-US" altLang="zh-CN" sz="1100" dirty="0" smtClean="0">
                  <a:latin typeface="Calibri" panose="020F0502020204030204" pitchFamily="34" charset="0"/>
                  <a:ea typeface="微软雅黑" panose="020B0503020204020204" pitchFamily="34" charset="-122"/>
                  <a:cs typeface="Calibri" panose="020F0502020204030204" pitchFamily="34" charset="0"/>
                  <a:sym typeface="+mn-ea"/>
                </a:rPr>
                <a:t>More than 30 kind sectors, such as cooling, heating, filtration, humidification, silencer, heat recovery, purification etc.</a:t>
              </a:r>
            </a:p>
          </p:txBody>
        </p:sp>
      </p:grpSp>
      <p:cxnSp>
        <p:nvCxnSpPr>
          <p:cNvPr id="10" name="直接连接符 9"/>
          <p:cNvCxnSpPr/>
          <p:nvPr/>
        </p:nvCxnSpPr>
        <p:spPr>
          <a:xfrm flipV="1">
            <a:off x="5435600" y="3220085"/>
            <a:ext cx="0" cy="431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 Box 16"/>
          <p:cNvSpPr txBox="1"/>
          <p:nvPr/>
        </p:nvSpPr>
        <p:spPr>
          <a:xfrm>
            <a:off x="231775" y="2022475"/>
            <a:ext cx="1873250" cy="260350"/>
          </a:xfrm>
          <a:prstGeom prst="rect">
            <a:avLst/>
          </a:prstGeom>
          <a:solidFill>
            <a:srgbClr val="C6D9F1"/>
          </a:solidFill>
          <a:ln w="9525">
            <a:noFill/>
          </a:ln>
        </p:spPr>
        <p:txBody>
          <a:bodyPr wrap="square" anchor="t">
            <a:spAutoFit/>
          </a:bodyPr>
          <a:lstStyle/>
          <a:p>
            <a:pPr lvl="0" algn="ctr" rtl="0">
              <a:lnSpc>
                <a:spcPct val="100000"/>
              </a:lnSpc>
              <a:spcBef>
                <a:spcPct val="0"/>
              </a:spcBef>
              <a:spcAft>
                <a:spcPct val="35000"/>
              </a:spcAft>
            </a:pPr>
            <a:r>
              <a:rPr lang="en-US" sz="1100" b="1" dirty="0">
                <a:latin typeface="Calibri" panose="020F0502020204030204" pitchFamily="34" charset="0"/>
                <a:ea typeface="微软雅黑" panose="020B0503020204020204" pitchFamily="34" charset="-122"/>
                <a:cs typeface="Calibri" panose="020F0502020204030204" pitchFamily="34" charset="0"/>
                <a:sym typeface="+mn-ea"/>
              </a:rPr>
              <a:t>1500-120000m³/h</a:t>
            </a:r>
            <a:endParaRPr lang="en-US" altLang="en-US" sz="1100" b="1" dirty="0">
              <a:latin typeface="Calibri" panose="020F0502020204030204" pitchFamily="34" charset="0"/>
              <a:ea typeface="微软雅黑" panose="020B0503020204020204" pitchFamily="34" charset="-122"/>
              <a:cs typeface="Calibri" panose="020F0502020204030204" pitchFamily="34" charset="0"/>
              <a:sym typeface="+mn-ea"/>
            </a:endParaRPr>
          </a:p>
        </p:txBody>
      </p:sp>
      <p:cxnSp>
        <p:nvCxnSpPr>
          <p:cNvPr id="12" name="直接连接符 11"/>
          <p:cNvCxnSpPr>
            <a:stCxn id="11" idx="3"/>
          </p:cNvCxnSpPr>
          <p:nvPr/>
        </p:nvCxnSpPr>
        <p:spPr>
          <a:xfrm flipV="1">
            <a:off x="2105025" y="2110105"/>
            <a:ext cx="278130" cy="425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Text Box 16"/>
          <p:cNvSpPr txBox="1"/>
          <p:nvPr/>
        </p:nvSpPr>
        <p:spPr>
          <a:xfrm>
            <a:off x="7106285" y="1975485"/>
            <a:ext cx="1885950" cy="260350"/>
          </a:xfrm>
          <a:prstGeom prst="rect">
            <a:avLst/>
          </a:prstGeom>
          <a:solidFill>
            <a:srgbClr val="C6D9F1"/>
          </a:solidFill>
          <a:ln w="9525">
            <a:noFill/>
          </a:ln>
        </p:spPr>
        <p:txBody>
          <a:bodyPr wrap="square" anchor="t">
            <a:spAutoFit/>
          </a:bodyPr>
          <a:lstStyle/>
          <a:p>
            <a:pPr lvl="0" algn="ctr">
              <a:spcAft>
                <a:spcPct val="35000"/>
              </a:spcAft>
            </a:pPr>
            <a:r>
              <a:rPr lang="en-US" altLang="zh-CN" sz="1100" b="1" dirty="0" smtClean="0">
                <a:latin typeface="Calibri" panose="020F0502020204030204" pitchFamily="34" charset="0"/>
                <a:ea typeface="微软雅黑" panose="020B0503020204020204" pitchFamily="34" charset="-122"/>
                <a:cs typeface="Calibri" panose="020F0502020204030204" pitchFamily="34" charset="0"/>
                <a:sym typeface="+mn-ea"/>
              </a:rPr>
              <a:t>2.5Mpa Pressure Test</a:t>
            </a:r>
            <a:endParaRPr lang="zh-CN" altLang="en-US" sz="1100" b="1" dirty="0">
              <a:latin typeface="Calibri" panose="020F0502020204030204" pitchFamily="34" charset="0"/>
              <a:ea typeface="微软雅黑" panose="020B0503020204020204" pitchFamily="34" charset="-122"/>
              <a:cs typeface="Calibri" panose="020F0502020204030204" pitchFamily="34" charset="0"/>
              <a:sym typeface="+mn-ea"/>
            </a:endParaRPr>
          </a:p>
        </p:txBody>
      </p:sp>
      <p:cxnSp>
        <p:nvCxnSpPr>
          <p:cNvPr id="13" name="直接连接符 12"/>
          <p:cNvCxnSpPr>
            <a:endCxn id="4" idx="1"/>
          </p:cNvCxnSpPr>
          <p:nvPr/>
        </p:nvCxnSpPr>
        <p:spPr>
          <a:xfrm>
            <a:off x="6588125" y="2067560"/>
            <a:ext cx="518160" cy="38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9"/>
          <p:cNvSpPr txBox="1"/>
          <p:nvPr/>
        </p:nvSpPr>
        <p:spPr>
          <a:xfrm>
            <a:off x="6434321" y="886822"/>
            <a:ext cx="2241130" cy="891540"/>
          </a:xfrm>
          <a:prstGeom prst="rect">
            <a:avLst/>
          </a:prstGeom>
          <a:noFill/>
        </p:spPr>
        <p:txBody>
          <a:bodyPr wrap="square" rtlCol="0" anchor="t">
            <a:spAutoFit/>
          </a:bodyPr>
          <a:lstStyle/>
          <a:p>
            <a:pPr>
              <a:defRPr/>
            </a:pPr>
            <a:r>
              <a:rPr lang="en-US" altLang="zh-CN" sz="1400" b="1"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Unique design of long drain pan</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 with slope and drained cells ensures no hydrops and less bacteria.</a:t>
            </a:r>
            <a:endParaRPr lang="en-US" altLang="zh-CN" sz="1200" dirty="0">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23" name="矩形 22"/>
          <p:cNvSpPr/>
          <p:nvPr/>
        </p:nvSpPr>
        <p:spPr>
          <a:xfrm>
            <a:off x="2406015" y="2944495"/>
            <a:ext cx="1898015" cy="1260475"/>
          </a:xfrm>
          <a:prstGeom prst="rect">
            <a:avLst/>
          </a:prstGeom>
        </p:spPr>
        <p:txBody>
          <a:bodyPr wrap="square">
            <a:spAutoFit/>
          </a:bodyPr>
          <a:lstStyle/>
          <a:p>
            <a:r>
              <a:rPr lang="en-US" altLang="zh-CN" sz="1400" b="1" dirty="0">
                <a:latin typeface="Calibri" panose="020F0502020204030204" pitchFamily="34" charset="0"/>
                <a:ea typeface="微软雅黑" panose="020B0503020204020204" pitchFamily="34" charset="-122"/>
                <a:cs typeface="Calibri" panose="020F0502020204030204" pitchFamily="34" charset="0"/>
              </a:rPr>
              <a:t>Unique self-cleaning ripple structure</a:t>
            </a:r>
            <a:r>
              <a:rPr lang="en-US" altLang="zh-CN" sz="1200" dirty="0">
                <a:latin typeface="Calibri" panose="020F0502020204030204" pitchFamily="34" charset="0"/>
                <a:ea typeface="微软雅黑" panose="020B0503020204020204" pitchFamily="34" charset="-122"/>
                <a:cs typeface="Calibri" panose="020F0502020204030204" pitchFamily="34" charset="0"/>
              </a:rPr>
              <a:t>, less dust accumulation and dramping on air flow and capacity for long term operating.</a:t>
            </a:r>
            <a:endParaRPr lang="zh-CN" alt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22" name="图片 21" descr="2.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7984" y="2944812"/>
            <a:ext cx="1544722" cy="1256030"/>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矩形 25"/>
          <p:cNvSpPr/>
          <p:nvPr/>
        </p:nvSpPr>
        <p:spPr>
          <a:xfrm>
            <a:off x="6434454" y="2944733"/>
            <a:ext cx="2294337" cy="1076325"/>
          </a:xfrm>
          <a:prstGeom prst="rect">
            <a:avLst/>
          </a:prstGeom>
        </p:spPr>
        <p:txBody>
          <a:bodyPr wrap="square">
            <a:spAutoFit/>
          </a:bodyPr>
          <a:lstStyle/>
          <a:p>
            <a:pPr fontAlgn="auto">
              <a:spcAft>
                <a:spcPts val="0"/>
              </a:spcAft>
              <a:defRPr/>
            </a:pP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Heat exchange tube </a:t>
            </a:r>
            <a:r>
              <a:rPr lang="en-US" altLang="zh-CN" sz="1400" b="1" dirty="0">
                <a:latin typeface="Calibri" panose="020F0502020204030204" pitchFamily="34" charset="0"/>
                <a:ea typeface="微软雅黑" panose="020B0503020204020204" pitchFamily="34" charset="-122"/>
                <a:cs typeface="Calibri" panose="020F0502020204030204" pitchFamily="34" charset="0"/>
                <a:sym typeface="+mn-ea"/>
              </a:rPr>
              <a:t>counter flow cross distributed</a:t>
            </a:r>
            <a:r>
              <a:rPr lang="en-US" altLang="zh-CN" sz="1200" dirty="0">
                <a:latin typeface="Calibri" panose="020F0502020204030204" pitchFamily="34" charset="0"/>
                <a:ea typeface="微软雅黑" panose="020B0503020204020204" pitchFamily="34" charset="-122"/>
                <a:cs typeface="Calibri" panose="020F0502020204030204" pitchFamily="34" charset="0"/>
                <a:sym typeface="+mn-ea"/>
              </a:rPr>
              <a:t> enhanced air turbulent flow which improves the heat exchange efficiency.</a:t>
            </a:r>
            <a:endPar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endParaRPr>
          </a:p>
        </p:txBody>
      </p:sp>
      <p:sp>
        <p:nvSpPr>
          <p:cNvPr id="28" name="文本框 14"/>
          <p:cNvSpPr txBox="1"/>
          <p:nvPr/>
        </p:nvSpPr>
        <p:spPr>
          <a:xfrm>
            <a:off x="2405911" y="886822"/>
            <a:ext cx="2016225" cy="1045210"/>
          </a:xfrm>
          <a:prstGeom prst="rect">
            <a:avLst/>
          </a:prstGeom>
          <a:noFill/>
        </p:spPr>
        <p:txBody>
          <a:bodyPr wrap="square" rtlCol="0" anchor="t">
            <a:spAutoFit/>
          </a:bodyPr>
          <a:lstStyle/>
          <a:p>
            <a:r>
              <a:rPr lang="en-US" altLang="zh-CN" sz="1400" b="1" dirty="0">
                <a:latin typeface="Calibri" panose="020F0502020204030204" pitchFamily="34" charset="0"/>
                <a:cs typeface="Calibri" panose="020F0502020204030204" pitchFamily="34" charset="0"/>
              </a:rPr>
              <a:t>Professional design</a:t>
            </a:r>
            <a:r>
              <a:rPr lang="en-US" altLang="zh-CN" sz="1200" dirty="0">
                <a:latin typeface="Calibri" panose="020F0502020204030204" pitchFamily="34" charset="0"/>
                <a:cs typeface="Calibri" panose="020F0502020204030204" pitchFamily="34" charset="0"/>
              </a:rPr>
              <a:t> based on the Chinese National Standard GB /T19569-2004 “Clean Operating Room Air Conditioning Unit”</a:t>
            </a:r>
            <a:endParaRPr lang="zh-CN" altLang="en-US" sz="1200" dirty="0">
              <a:latin typeface="Calibri" panose="020F0502020204030204" pitchFamily="34" charset="0"/>
              <a:cs typeface="Calibri" panose="020F0502020204030204" pitchFamily="34" charset="0"/>
            </a:endParaRPr>
          </a:p>
        </p:txBody>
      </p:sp>
      <p:sp>
        <p:nvSpPr>
          <p:cNvPr id="73744" name="TextBox 2"/>
          <p:cNvSpPr txBox="1"/>
          <p:nvPr/>
        </p:nvSpPr>
        <p:spPr>
          <a:xfrm>
            <a:off x="1247775" y="133350"/>
            <a:ext cx="5376545" cy="460375"/>
          </a:xfrm>
          <a:prstGeom prst="rect">
            <a:avLst/>
          </a:prstGeom>
          <a:noFill/>
          <a:ln w="9525">
            <a:noFill/>
          </a:ln>
        </p:spPr>
        <p:txBody>
          <a:bodyPr wrap="square" anchor="t">
            <a:spAutoFit/>
          </a:bodyPr>
          <a:lstStyle/>
          <a:p>
            <a:r>
              <a:rPr lang="en-US" altLang="zh-CN" sz="240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Purification Standard</a:t>
            </a:r>
          </a:p>
        </p:txBody>
      </p:sp>
      <p:pic>
        <p:nvPicPr>
          <p:cNvPr id="2" name="图片 20" descr="1.jpg"/>
          <p:cNvPicPr>
            <a:picLocks noChangeAspect="1" noChangeArrowheads="1"/>
          </p:cNvPicPr>
          <p:nvPr/>
        </p:nvPicPr>
        <p:blipFill>
          <a:blip r:embed="rId4" cstate="print">
            <a:clrChange>
              <a:clrFrom>
                <a:srgbClr val="FFFFFF"/>
              </a:clrFrom>
              <a:clrTo>
                <a:srgbClr val="FFFFFF">
                  <a:alpha val="0"/>
                </a:srgbClr>
              </a:clrTo>
            </a:clrChange>
          </a:blip>
          <a:srcRect l="12562"/>
          <a:stretch>
            <a:fillRect/>
          </a:stretch>
        </p:blipFill>
        <p:spPr bwMode="auto">
          <a:xfrm>
            <a:off x="4640833" y="2944750"/>
            <a:ext cx="1767245" cy="1170449"/>
          </a:xfrm>
          <a:prstGeom prst="rect">
            <a:avLst/>
          </a:prstGeom>
          <a:noFill/>
          <a:ln w="9525">
            <a:noFill/>
            <a:miter lim="800000"/>
            <a:headEnd/>
            <a:tailEnd/>
          </a:ln>
        </p:spPr>
      </p:pic>
      <p:pic>
        <p:nvPicPr>
          <p:cNvPr id="6" name="图片 5"/>
          <p:cNvPicPr>
            <a:picLocks noChangeAspect="1"/>
          </p:cNvPicPr>
          <p:nvPr/>
        </p:nvPicPr>
        <p:blipFill>
          <a:blip r:embed="rId5"/>
          <a:stretch>
            <a:fillRect/>
          </a:stretch>
        </p:blipFill>
        <p:spPr>
          <a:xfrm>
            <a:off x="4644008" y="783794"/>
            <a:ext cx="1571723" cy="1946020"/>
          </a:xfrm>
          <a:prstGeom prst="rect">
            <a:avLst/>
          </a:prstGeom>
        </p:spPr>
      </p:pic>
      <p:pic>
        <p:nvPicPr>
          <p:cNvPr id="4" name="图片 3"/>
          <p:cNvPicPr>
            <a:picLocks noChangeAspect="1"/>
          </p:cNvPicPr>
          <p:nvPr/>
        </p:nvPicPr>
        <p:blipFill>
          <a:blip r:embed="rId6" cstate="print">
            <a:lum contrast="-12000"/>
          </a:blip>
          <a:stretch>
            <a:fillRect/>
          </a:stretch>
        </p:blipFill>
        <p:spPr>
          <a:xfrm>
            <a:off x="752948" y="783794"/>
            <a:ext cx="1514795" cy="194602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2e7e0ed-7183-4d55-9097-0a1bb45b80cd}"/>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1d2b2dd-129c-4790-bd61-ccdf0be0168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b31d6cc-0aa4-4adf-9fe7-0f6fb0f96874}"/>
</p:tagLst>
</file>

<file path=ppt/tags/tag4.xml><?xml version="1.0" encoding="utf-8"?>
<p:tagLst xmlns:a="http://schemas.openxmlformats.org/drawingml/2006/main" xmlns:r="http://schemas.openxmlformats.org/officeDocument/2006/relationships" xmlns:p="http://schemas.openxmlformats.org/presentationml/2006/main">
  <p:tag name="REFSHAPE" val="285556468"/>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f8200eab-9886-4ab8-9f4d-8aeded1bc9ae}"/>
</p:tagLst>
</file>

<file path=ppt/tags/tag6.xml><?xml version="1.0" encoding="utf-8"?>
<p:tagLst xmlns:a="http://schemas.openxmlformats.org/drawingml/2006/main" xmlns:r="http://schemas.openxmlformats.org/officeDocument/2006/relationships" xmlns:p="http://schemas.openxmlformats.org/presentationml/2006/main">
  <p:tag name="REFSHAPE" val="285556468"/>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8515c435-069a-48ca-beec-d891a7f47f26}"/>
</p:tagLst>
</file>

<file path=ppt/theme/theme1.xml><?xml version="1.0" encoding="utf-8"?>
<a:theme xmlns:a="http://schemas.openxmlformats.org/drawingml/2006/main" name="1_自定义设计方案">
  <a:themeElements>
    <a:clrScheme name="Office">
      <a:dk1>
        <a:sysClr val="windowText" lastClr="000000"/>
      </a:dk1>
      <a:lt1>
        <a:sysClr val="window" lastClr="B7E8B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B7E8B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B7E8B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自定义设计方案">
  <a:themeElements>
    <a:clrScheme name="Office">
      <a:dk1>
        <a:sysClr val="windowText" lastClr="000000"/>
      </a:dk1>
      <a:lt1>
        <a:sysClr val="window" lastClr="B7E8B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B7E8B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2133</Words>
  <Application>WPS 演示</Application>
  <PresentationFormat>全屏显示(16:9)</PresentationFormat>
  <Paragraphs>381</Paragraphs>
  <Slides>28</Slides>
  <Notes>28</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28</vt:i4>
      </vt:variant>
    </vt:vector>
  </HeadingPairs>
  <TitlesOfParts>
    <vt:vector size="33" baseType="lpstr">
      <vt:lpstr>1_自定义设计方案</vt:lpstr>
      <vt:lpstr>2_自定义设计方案</vt:lpstr>
      <vt:lpstr>3_自定义设计方案</vt:lpstr>
      <vt:lpstr>4_自定义设计方案</vt:lpstr>
      <vt:lpstr>Drawing</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Leon Du</dc:creator>
  <cp:lastModifiedBy>maoaibing</cp:lastModifiedBy>
  <cp:revision>1579</cp:revision>
  <dcterms:created xsi:type="dcterms:W3CDTF">2015-11-13T07:00:00Z</dcterms:created>
  <dcterms:modified xsi:type="dcterms:W3CDTF">2020-12-30T02:33:55Z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